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Lst>
  <p:sldSz cy="8229600" cx="14630400"/>
  <p:notesSz cx="8229600" cy="14630400"/>
  <p:embeddedFontLst>
    <p:embeddedFont>
      <p:font typeface="Roboto ExtraLight"/>
      <p:regular r:id="rId86"/>
      <p:bold r:id="rId87"/>
      <p:italic r:id="rId88"/>
      <p:boldItalic r:id="rId89"/>
    </p:embeddedFont>
    <p:embeddedFont>
      <p:font typeface="Funnel Sans Light"/>
      <p:regular r:id="rId90"/>
      <p:bold r:id="rId91"/>
      <p:italic r:id="rId92"/>
      <p:boldItalic r:id="rId93"/>
    </p:embeddedFont>
    <p:embeddedFont>
      <p:font typeface="Roboto Thin"/>
      <p:regular r:id="rId94"/>
      <p:bold r:id="rId95"/>
      <p:italic r:id="rId96"/>
      <p:boldItalic r:id="rId97"/>
    </p:embeddedFont>
    <p:embeddedFont>
      <p:font typeface="Mona Sans Medium"/>
      <p:regular r:id="rId98"/>
      <p:bold r:id="rId99"/>
      <p:italic r:id="rId100"/>
      <p:boldItalic r:id="rId101"/>
    </p:embeddedFont>
    <p:embeddedFont>
      <p:font typeface="Roboto Light"/>
      <p:regular r:id="rId102"/>
      <p:bold r:id="rId103"/>
      <p:italic r:id="rId104"/>
      <p:boldItalic r:id="rId105"/>
    </p:embeddedFont>
    <p:embeddedFont>
      <p:font typeface="Funnel Sans SemiBold"/>
      <p:regular r:id="rId106"/>
      <p:bold r:id="rId107"/>
      <p:italic r:id="rId108"/>
      <p:boldItalic r:id="rId109"/>
    </p:embeddedFont>
    <p:embeddedFont>
      <p:font typeface="Mona Sans"/>
      <p:regular r:id="rId110"/>
      <p:bold r:id="rId111"/>
      <p:italic r:id="rId112"/>
      <p:boldItalic r:id="rId113"/>
    </p:embeddedFont>
    <p:embeddedFont>
      <p:font typeface="Roboto Mono"/>
      <p:regular r:id="rId114"/>
      <p:bold r:id="rId115"/>
      <p:italic r:id="rId116"/>
      <p:boldItalic r:id="rId117"/>
    </p:embeddedFont>
    <p:embeddedFont>
      <p:font typeface="Mona Sans ExtraLight"/>
      <p:regular r:id="rId118"/>
      <p:bold r:id="rId119"/>
      <p:italic r:id="rId120"/>
      <p:boldItalic r:id="rId121"/>
    </p:embeddedFont>
    <p:embeddedFont>
      <p:font typeface="Funnel Sans"/>
      <p:regular r:id="rId122"/>
      <p:bold r:id="rId123"/>
      <p:italic r:id="rId124"/>
      <p:boldItalic r:id="rId125"/>
    </p:embeddedFont>
    <p:embeddedFont>
      <p:font typeface="Roboto"/>
      <p:regular r:id="rId126"/>
      <p:bold r:id="rId127"/>
      <p:italic r:id="rId128"/>
      <p:boldItalic r:id="rId129"/>
    </p:embeddedFont>
    <p:embeddedFont>
      <p:font typeface="Poppins"/>
      <p:regular r:id="rId130"/>
      <p:bold r:id="rId131"/>
      <p:italic r:id="rId132"/>
      <p:boldItalic r:id="rId133"/>
    </p:embeddedFont>
    <p:embeddedFont>
      <p:font typeface="Poppins Medium"/>
      <p:regular r:id="rId134"/>
      <p:bold r:id="rId135"/>
      <p:italic r:id="rId136"/>
      <p:boldItalic r:id="rId137"/>
    </p:embeddedFont>
    <p:embeddedFont>
      <p:font typeface="Poppins Thin"/>
      <p:regular r:id="rId138"/>
      <p:bold r:id="rId139"/>
      <p:italic r:id="rId140"/>
      <p:boldItalic r:id="rId141"/>
    </p:embeddedFont>
    <p:embeddedFont>
      <p:font typeface="Poppins SemiBold"/>
      <p:regular r:id="rId142"/>
      <p:bold r:id="rId143"/>
      <p:italic r:id="rId144"/>
      <p:boldItalic r:id="rId145"/>
    </p:embeddedFont>
    <p:embeddedFont>
      <p:font typeface="Poppins ExtraLight"/>
      <p:regular r:id="rId146"/>
      <p:bold r:id="rId147"/>
      <p:italic r:id="rId148"/>
      <p:boldItalic r:id="rId149"/>
    </p:embeddedFont>
    <p:embeddedFont>
      <p:font typeface="Mona Sans ExtraBold"/>
      <p:bold r:id="rId150"/>
      <p:boldItalic r:id="rId151"/>
    </p:embeddedFont>
    <p:embeddedFont>
      <p:font typeface="Mona Sans SemiBold"/>
      <p:regular r:id="rId152"/>
      <p:bold r:id="rId153"/>
      <p:italic r:id="rId154"/>
      <p:boldItalic r:id="rId1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FunnelSansSemiBold-bold.fntdata"/><Relationship Id="rId106" Type="http://schemas.openxmlformats.org/officeDocument/2006/relationships/font" Target="fonts/FunnelSansSemiBold-regular.fntdata"/><Relationship Id="rId105" Type="http://schemas.openxmlformats.org/officeDocument/2006/relationships/font" Target="fonts/RobotoLight-boldItalic.fntdata"/><Relationship Id="rId104" Type="http://schemas.openxmlformats.org/officeDocument/2006/relationships/font" Target="fonts/RobotoLight-italic.fntdata"/><Relationship Id="rId109" Type="http://schemas.openxmlformats.org/officeDocument/2006/relationships/font" Target="fonts/FunnelSansSemiBold-boldItalic.fntdata"/><Relationship Id="rId108" Type="http://schemas.openxmlformats.org/officeDocument/2006/relationships/font" Target="fonts/FunnelSansSemiBold-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RobotoLight-bold.fntdata"/><Relationship Id="rId102" Type="http://schemas.openxmlformats.org/officeDocument/2006/relationships/font" Target="fonts/RobotoLight-regular.fntdata"/><Relationship Id="rId101" Type="http://schemas.openxmlformats.org/officeDocument/2006/relationships/font" Target="fonts/MonaSansMedium-boldItalic.fntdata"/><Relationship Id="rId100" Type="http://schemas.openxmlformats.org/officeDocument/2006/relationships/font" Target="fonts/MonaSansMedium-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font" Target="fonts/Roboto-boldItalic.fntdata"/><Relationship Id="rId128" Type="http://schemas.openxmlformats.org/officeDocument/2006/relationships/font" Target="fonts/Roboto-italic.fntdata"/><Relationship Id="rId127" Type="http://schemas.openxmlformats.org/officeDocument/2006/relationships/font" Target="fonts/Roboto-bold.fntdata"/><Relationship Id="rId126" Type="http://schemas.openxmlformats.org/officeDocument/2006/relationships/font" Target="fonts/Roboto-regular.fntdata"/><Relationship Id="rId26" Type="http://schemas.openxmlformats.org/officeDocument/2006/relationships/slide" Target="slides/slide22.xml"/><Relationship Id="rId121" Type="http://schemas.openxmlformats.org/officeDocument/2006/relationships/font" Target="fonts/MonaSansExtraLight-boldItalic.fntdata"/><Relationship Id="rId25" Type="http://schemas.openxmlformats.org/officeDocument/2006/relationships/slide" Target="slides/slide21.xml"/><Relationship Id="rId120" Type="http://schemas.openxmlformats.org/officeDocument/2006/relationships/font" Target="fonts/MonaSansExtraLight-italic.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FunnelSans-boldItalic.fntdata"/><Relationship Id="rId29" Type="http://schemas.openxmlformats.org/officeDocument/2006/relationships/slide" Target="slides/slide25.xml"/><Relationship Id="rId124" Type="http://schemas.openxmlformats.org/officeDocument/2006/relationships/font" Target="fonts/FunnelSans-italic.fntdata"/><Relationship Id="rId123" Type="http://schemas.openxmlformats.org/officeDocument/2006/relationships/font" Target="fonts/FunnelSans-bold.fntdata"/><Relationship Id="rId122" Type="http://schemas.openxmlformats.org/officeDocument/2006/relationships/font" Target="fonts/FunnelSans-regular.fntdata"/><Relationship Id="rId95" Type="http://schemas.openxmlformats.org/officeDocument/2006/relationships/font" Target="fonts/RobotoThin-bold.fntdata"/><Relationship Id="rId94" Type="http://schemas.openxmlformats.org/officeDocument/2006/relationships/font" Target="fonts/RobotoThin-regular.fntdata"/><Relationship Id="rId97" Type="http://schemas.openxmlformats.org/officeDocument/2006/relationships/font" Target="fonts/RobotoThin-boldItalic.fntdata"/><Relationship Id="rId96" Type="http://schemas.openxmlformats.org/officeDocument/2006/relationships/font" Target="fonts/RobotoThin-italic.fntdata"/><Relationship Id="rId11" Type="http://schemas.openxmlformats.org/officeDocument/2006/relationships/slide" Target="slides/slide7.xml"/><Relationship Id="rId99" Type="http://schemas.openxmlformats.org/officeDocument/2006/relationships/font" Target="fonts/MonaSansMedium-bold.fntdata"/><Relationship Id="rId10" Type="http://schemas.openxmlformats.org/officeDocument/2006/relationships/slide" Target="slides/slide6.xml"/><Relationship Id="rId98" Type="http://schemas.openxmlformats.org/officeDocument/2006/relationships/font" Target="fonts/MonaSansMedium-regular.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FunnelSansLight-bold.fntdata"/><Relationship Id="rId90" Type="http://schemas.openxmlformats.org/officeDocument/2006/relationships/font" Target="fonts/FunnelSansLight-regular.fntdata"/><Relationship Id="rId93" Type="http://schemas.openxmlformats.org/officeDocument/2006/relationships/font" Target="fonts/FunnelSansLight-boldItalic.fntdata"/><Relationship Id="rId92" Type="http://schemas.openxmlformats.org/officeDocument/2006/relationships/font" Target="fonts/FunnelSansLight-italic.fntdata"/><Relationship Id="rId118" Type="http://schemas.openxmlformats.org/officeDocument/2006/relationships/font" Target="fonts/MonaSansExtraLight-regular.fntdata"/><Relationship Id="rId117" Type="http://schemas.openxmlformats.org/officeDocument/2006/relationships/font" Target="fonts/RobotoMono-boldItalic.fntdata"/><Relationship Id="rId116" Type="http://schemas.openxmlformats.org/officeDocument/2006/relationships/font" Target="fonts/RobotoMono-italic.fntdata"/><Relationship Id="rId115" Type="http://schemas.openxmlformats.org/officeDocument/2006/relationships/font" Target="fonts/RobotoMono-bold.fntdata"/><Relationship Id="rId119" Type="http://schemas.openxmlformats.org/officeDocument/2006/relationships/font" Target="fonts/MonaSansExtraLight-bold.fntdata"/><Relationship Id="rId15" Type="http://schemas.openxmlformats.org/officeDocument/2006/relationships/slide" Target="slides/slide11.xml"/><Relationship Id="rId110" Type="http://schemas.openxmlformats.org/officeDocument/2006/relationships/font" Target="fonts/MonaSans-regular.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RobotoMono-regular.fntdata"/><Relationship Id="rId18" Type="http://schemas.openxmlformats.org/officeDocument/2006/relationships/slide" Target="slides/slide14.xml"/><Relationship Id="rId113" Type="http://schemas.openxmlformats.org/officeDocument/2006/relationships/font" Target="fonts/MonaSans-boldItalic.fntdata"/><Relationship Id="rId112" Type="http://schemas.openxmlformats.org/officeDocument/2006/relationships/font" Target="fonts/MonaSans-italic.fntdata"/><Relationship Id="rId111" Type="http://schemas.openxmlformats.org/officeDocument/2006/relationships/font" Target="fonts/MonaSans-bold.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font" Target="fonts/RobotoExtraLight-regular.fntdata"/><Relationship Id="rId85" Type="http://schemas.openxmlformats.org/officeDocument/2006/relationships/slide" Target="slides/slide81.xml"/><Relationship Id="rId88" Type="http://schemas.openxmlformats.org/officeDocument/2006/relationships/font" Target="fonts/RobotoExtraLight-italic.fntdata"/><Relationship Id="rId150" Type="http://schemas.openxmlformats.org/officeDocument/2006/relationships/font" Target="fonts/MonaSansExtraBold-bold.fntdata"/><Relationship Id="rId87" Type="http://schemas.openxmlformats.org/officeDocument/2006/relationships/font" Target="fonts/RobotoExtraLight-bold.fntdata"/><Relationship Id="rId89" Type="http://schemas.openxmlformats.org/officeDocument/2006/relationships/font" Target="fonts/RobotoExtraLight-bold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PoppinsExtraLight-boldItalic.fntdata"/><Relationship Id="rId4" Type="http://schemas.openxmlformats.org/officeDocument/2006/relationships/notesMaster" Target="notesMasters/notesMaster1.xml"/><Relationship Id="rId148" Type="http://schemas.openxmlformats.org/officeDocument/2006/relationships/font" Target="fonts/PoppinsExtraLight-italic.fntdata"/><Relationship Id="rId9" Type="http://schemas.openxmlformats.org/officeDocument/2006/relationships/slide" Target="slides/slide5.xml"/><Relationship Id="rId143" Type="http://schemas.openxmlformats.org/officeDocument/2006/relationships/font" Target="fonts/PoppinsSemiBold-bold.fntdata"/><Relationship Id="rId142" Type="http://schemas.openxmlformats.org/officeDocument/2006/relationships/font" Target="fonts/PoppinsSemiBold-regular.fntdata"/><Relationship Id="rId141" Type="http://schemas.openxmlformats.org/officeDocument/2006/relationships/font" Target="fonts/PoppinsThin-boldItalic.fntdata"/><Relationship Id="rId140" Type="http://schemas.openxmlformats.org/officeDocument/2006/relationships/font" Target="fonts/PoppinsThin-italic.fntdata"/><Relationship Id="rId5" Type="http://schemas.openxmlformats.org/officeDocument/2006/relationships/slide" Target="slides/slide1.xml"/><Relationship Id="rId147" Type="http://schemas.openxmlformats.org/officeDocument/2006/relationships/font" Target="fonts/PoppinsExtraLight-bold.fntdata"/><Relationship Id="rId6" Type="http://schemas.openxmlformats.org/officeDocument/2006/relationships/slide" Target="slides/slide2.xml"/><Relationship Id="rId146" Type="http://schemas.openxmlformats.org/officeDocument/2006/relationships/font" Target="fonts/PoppinsExtraLight-regular.fntdata"/><Relationship Id="rId7" Type="http://schemas.openxmlformats.org/officeDocument/2006/relationships/slide" Target="slides/slide3.xml"/><Relationship Id="rId145" Type="http://schemas.openxmlformats.org/officeDocument/2006/relationships/font" Target="fonts/PoppinsSemiBold-boldItalic.fntdata"/><Relationship Id="rId8" Type="http://schemas.openxmlformats.org/officeDocument/2006/relationships/slide" Target="slides/slide4.xml"/><Relationship Id="rId144" Type="http://schemas.openxmlformats.org/officeDocument/2006/relationships/font" Target="fonts/PoppinsSemiBold-italic.fntdata"/><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font" Target="fonts/PoppinsThin-bold.fntdata"/><Relationship Id="rId138" Type="http://schemas.openxmlformats.org/officeDocument/2006/relationships/font" Target="fonts/PoppinsThin-regular.fntdata"/><Relationship Id="rId137" Type="http://schemas.openxmlformats.org/officeDocument/2006/relationships/font" Target="fonts/PoppinsMedium-boldItalic.fntdata"/><Relationship Id="rId132" Type="http://schemas.openxmlformats.org/officeDocument/2006/relationships/font" Target="fonts/Poppins-italic.fntdata"/><Relationship Id="rId131" Type="http://schemas.openxmlformats.org/officeDocument/2006/relationships/font" Target="fonts/Poppins-bold.fntdata"/><Relationship Id="rId130" Type="http://schemas.openxmlformats.org/officeDocument/2006/relationships/font" Target="fonts/Poppins-regular.fntdata"/><Relationship Id="rId136" Type="http://schemas.openxmlformats.org/officeDocument/2006/relationships/font" Target="fonts/PoppinsMedium-italic.fntdata"/><Relationship Id="rId135" Type="http://schemas.openxmlformats.org/officeDocument/2006/relationships/font" Target="fonts/PoppinsMedium-bold.fntdata"/><Relationship Id="rId134" Type="http://schemas.openxmlformats.org/officeDocument/2006/relationships/font" Target="fonts/PoppinsMedium-regular.fntdata"/><Relationship Id="rId133" Type="http://schemas.openxmlformats.org/officeDocument/2006/relationships/font" Target="fonts/Poppins-boldItalic.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154" Type="http://schemas.openxmlformats.org/officeDocument/2006/relationships/font" Target="fonts/MonaSansSemiBold-italic.fntdata"/><Relationship Id="rId58" Type="http://schemas.openxmlformats.org/officeDocument/2006/relationships/slide" Target="slides/slide54.xml"/><Relationship Id="rId153" Type="http://schemas.openxmlformats.org/officeDocument/2006/relationships/font" Target="fonts/MonaSansSemiBold-bold.fntdata"/><Relationship Id="rId152" Type="http://schemas.openxmlformats.org/officeDocument/2006/relationships/font" Target="fonts/MonaSansSemiBold-regular.fntdata"/><Relationship Id="rId151" Type="http://schemas.openxmlformats.org/officeDocument/2006/relationships/font" Target="fonts/MonaSansExtraBold-boldItalic.fntdata"/><Relationship Id="rId155" Type="http://schemas.openxmlformats.org/officeDocument/2006/relationships/font" Target="fonts/MonaSansSemi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a40ad42847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3a40ad42847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381000" marR="381000" rtl="0" algn="l">
              <a:lnSpc>
                <a:spcPct val="100000"/>
              </a:lnSpc>
              <a:spcBef>
                <a:spcPts val="1200"/>
              </a:spcBef>
              <a:spcAft>
                <a:spcPts val="0"/>
              </a:spcAft>
              <a:buSzPts val="1100"/>
              <a:buNone/>
            </a:pPr>
            <a:r>
              <a:rPr lang="en-US"/>
              <a:t>라우팅이 아닌 Host Header 불일치가 원인이었고, Proxy 설정 보정을 통해 미디어 접근 실패를 100% 해결했습니다.</a:t>
            </a:r>
            <a:endParaRPr/>
          </a:p>
          <a:p>
            <a:pPr indent="0" lvl="0" marL="381000" marR="381000" rtl="0" algn="l">
              <a:lnSpc>
                <a:spcPct val="100000"/>
              </a:lnSpc>
              <a:spcBef>
                <a:spcPts val="1200"/>
              </a:spcBef>
              <a:spcAft>
                <a:spcPts val="0"/>
              </a:spcAft>
              <a:buSzPts val="1100"/>
              <a:buNone/>
            </a:pPr>
            <a:r>
              <a:rPr lang="en-US"/>
              <a:t>FastAPI는 Host에 대한 제약이 없었지만,</a:t>
            </a:r>
            <a:br>
              <a:rPr lang="en-US"/>
            </a:br>
            <a:r>
              <a:rPr lang="en-US"/>
              <a:t> MinIO는 Host Header 기반 권한 검증을 수행하기 때문에</a:t>
            </a:r>
            <a:br>
              <a:rPr lang="en-US"/>
            </a:br>
            <a:r>
              <a:rPr lang="en-US"/>
              <a:t> 요청이 거부되었습니다.</a:t>
            </a:r>
            <a:endParaRPr/>
          </a:p>
          <a:p>
            <a:pPr indent="0" lvl="0" marL="381000" marR="381000" rtl="0" algn="l">
              <a:lnSpc>
                <a:spcPct val="100000"/>
              </a:lnSpc>
              <a:spcBef>
                <a:spcPts val="1200"/>
              </a:spcBef>
              <a:spcAft>
                <a:spcPts val="0"/>
              </a:spcAft>
              <a:buSzPts val="1100"/>
              <a:buNone/>
            </a:pPr>
            <a:r>
              <a:rPr lang="en-US"/>
              <a:t>그래서 Host를 MinIO 서비스 주소로 고정하여</a:t>
            </a:r>
            <a:br>
              <a:rPr lang="en-US"/>
            </a:br>
            <a:r>
              <a:rPr lang="en-US"/>
              <a:t> 접근이 정상화되었습니다</a:t>
            </a:r>
            <a:endParaRPr/>
          </a:p>
          <a:p>
            <a:pPr indent="0" lvl="0" marL="0" rtl="0" algn="l">
              <a:lnSpc>
                <a:spcPct val="100000"/>
              </a:lnSpc>
              <a:spcBef>
                <a:spcPts val="1200"/>
              </a:spcBef>
              <a:spcAft>
                <a:spcPts val="0"/>
              </a:spcAft>
              <a:buNone/>
            </a:pPr>
            <a:r>
              <a:t/>
            </a:r>
            <a:endParaRPr/>
          </a:p>
        </p:txBody>
      </p:sp>
      <p:sp>
        <p:nvSpPr>
          <p:cNvPr id="250" name="Google Shape;250;g3a40ad42847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a3f4e2d5e9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3a3f4e2d5e9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3a3f4e2d5e9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a40ad42847_0_6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3a40ad42847_0_6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우선적으로 저희 AdGen의 서비스 플로우를 큰 흐름에서 설명 드리겠습니다. </a:t>
            </a:r>
            <a:endParaRPr/>
          </a:p>
        </p:txBody>
      </p:sp>
      <p:sp>
        <p:nvSpPr>
          <p:cNvPr id="267" name="Google Shape;267;g3a40ad42847_0_6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a40ad42847_0_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3a40ad42847_0_5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다음으로는 프런트엔드 구현 내용을 소개드리겠습니다.</a:t>
            </a:r>
            <a:endParaRPr/>
          </a:p>
          <a:p>
            <a:pPr indent="0" lvl="0" marL="0" rtl="0" algn="l">
              <a:spcBef>
                <a:spcPts val="0"/>
              </a:spcBef>
              <a:spcAft>
                <a:spcPts val="0"/>
              </a:spcAft>
              <a:buClr>
                <a:schemeClr val="dk1"/>
              </a:buClr>
              <a:buSzPts val="1100"/>
              <a:buFont typeface="Arial"/>
              <a:buNone/>
            </a:pPr>
            <a:r>
              <a:rPr lang="en-US"/>
              <a:t>AdGen의 핵심은 사용자가 어려운 기능을 신경 쓰지 않고,</a:t>
            </a:r>
            <a:endParaRPr/>
          </a:p>
          <a:p>
            <a:pPr indent="0" lvl="0" marL="0" rtl="0" algn="l">
              <a:spcBef>
                <a:spcPts val="0"/>
              </a:spcBef>
              <a:spcAft>
                <a:spcPts val="0"/>
              </a:spcAft>
              <a:buClr>
                <a:schemeClr val="dk1"/>
              </a:buClr>
              <a:buSzPts val="1100"/>
              <a:buFont typeface="Arial"/>
              <a:buNone/>
            </a:pPr>
            <a:r>
              <a:rPr lang="en-US"/>
              <a:t>대화 흐름 속에서 자연스럽게 광고 제작을 할 수 있도록</a:t>
            </a:r>
            <a:endParaRPr/>
          </a:p>
          <a:p>
            <a:pPr indent="0" lvl="0" marL="0" rtl="0" algn="l">
              <a:spcBef>
                <a:spcPts val="0"/>
              </a:spcBef>
              <a:spcAft>
                <a:spcPts val="0"/>
              </a:spcAft>
              <a:buClr>
                <a:schemeClr val="dk1"/>
              </a:buClr>
              <a:buSzPts val="1100"/>
              <a:buFont typeface="Arial"/>
              <a:buNone/>
            </a:pPr>
            <a:r>
              <a:rPr lang="en-US"/>
              <a:t>UX를 설계하는 데 집중한 부분입니다.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5" name="Google Shape;275;g3a40ad42847_0_5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a40ad428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3a40ad4284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저희 서비스의 전체 사용자 흐름입니다.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먼저 사용자는 마이크를 통해 음성을 입력합니다.</a:t>
            </a:r>
            <a:endParaRPr/>
          </a:p>
          <a:p>
            <a:pPr indent="0" lvl="0" marL="0" rtl="0" algn="l">
              <a:spcBef>
                <a:spcPts val="0"/>
              </a:spcBef>
              <a:spcAft>
                <a:spcPts val="0"/>
              </a:spcAft>
              <a:buClr>
                <a:schemeClr val="dk1"/>
              </a:buClr>
              <a:buSzPts val="1100"/>
              <a:buFont typeface="Arial"/>
              <a:buNone/>
            </a:pPr>
            <a:r>
              <a:rPr lang="en-US"/>
              <a:t>ReactMediaRecorder 기반으로 음성 녹음을 구현했고,</a:t>
            </a:r>
            <a:endParaRPr/>
          </a:p>
          <a:p>
            <a:pPr indent="0" lvl="0" marL="0" rtl="0" algn="l">
              <a:spcBef>
                <a:spcPts val="0"/>
              </a:spcBef>
              <a:spcAft>
                <a:spcPts val="0"/>
              </a:spcAft>
              <a:buClr>
                <a:schemeClr val="dk1"/>
              </a:buClr>
              <a:buSzPts val="1100"/>
              <a:buFont typeface="Arial"/>
              <a:buNone/>
            </a:pPr>
            <a:r>
              <a:rPr lang="en-US"/>
              <a:t>UI적으로도 간단하게 녹음과 제출 과정을 진행할 수 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그 다음, 대화형 UX를 통해 광고 제작에 필요한 정보를 수집합니다.</a:t>
            </a:r>
            <a:endParaRPr/>
          </a:p>
          <a:p>
            <a:pPr indent="0" lvl="0" marL="0" rtl="0" algn="l">
              <a:spcBef>
                <a:spcPts val="0"/>
              </a:spcBef>
              <a:spcAft>
                <a:spcPts val="0"/>
              </a:spcAft>
              <a:buClr>
                <a:schemeClr val="dk1"/>
              </a:buClr>
              <a:buSzPts val="1100"/>
              <a:buFont typeface="Arial"/>
              <a:buNone/>
            </a:pPr>
            <a:r>
              <a:rPr lang="en-US"/>
              <a:t>정확한 프롬프트 작성이 익숙하지 않은 소상공인들이 대부분이라,</a:t>
            </a:r>
            <a:endParaRPr/>
          </a:p>
          <a:p>
            <a:pPr indent="0" lvl="0" marL="0" rtl="0" algn="l">
              <a:spcBef>
                <a:spcPts val="0"/>
              </a:spcBef>
              <a:spcAft>
                <a:spcPts val="0"/>
              </a:spcAft>
              <a:buClr>
                <a:schemeClr val="dk1"/>
              </a:buClr>
              <a:buSzPts val="1100"/>
              <a:buFont typeface="Arial"/>
              <a:buNone/>
            </a:pPr>
            <a:r>
              <a:rPr lang="en-US"/>
              <a:t>Context API를 사용해 멀티 스텝 대화 구조로 자연스러운 요청 확인이 이루어지도록 설계했습니다.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이후 생성 방식 선택과 함께 사용자가 이미지를 업로드할 수 있는데요,</a:t>
            </a:r>
            <a:endParaRPr/>
          </a:p>
          <a:p>
            <a:pPr indent="0" lvl="0" marL="0" rtl="0" algn="l">
              <a:spcBef>
                <a:spcPts val="0"/>
              </a:spcBef>
              <a:spcAft>
                <a:spcPts val="0"/>
              </a:spcAft>
              <a:buClr>
                <a:schemeClr val="dk1"/>
              </a:buClr>
              <a:buSzPts val="1100"/>
              <a:buFont typeface="Arial"/>
              <a:buNone/>
            </a:pPr>
            <a:r>
              <a:rPr lang="en-US"/>
              <a:t>이 단계에서는 파일 업로드 시 로컬에서 즉시 Preview를 제공해</a:t>
            </a:r>
            <a:endParaRPr/>
          </a:p>
          <a:p>
            <a:pPr indent="0" lvl="0" marL="0" rtl="0" algn="l">
              <a:spcBef>
                <a:spcPts val="0"/>
              </a:spcBef>
              <a:spcAft>
                <a:spcPts val="0"/>
              </a:spcAft>
              <a:buClr>
                <a:schemeClr val="dk1"/>
              </a:buClr>
              <a:buSzPts val="1100"/>
              <a:buFont typeface="Arial"/>
              <a:buNone/>
            </a:pPr>
            <a:r>
              <a:rPr lang="en-US"/>
              <a:t>서버에 요청을 보내기 전부터 이미지 검증이 가능합니다.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en-US"/>
              <a:t>필요할 경우 사용자 피드백을 반영해 마케팅 제작에 필요한 정보들 수정이 가능하며</a:t>
            </a:r>
            <a:endParaRPr/>
          </a:p>
          <a:p>
            <a:pPr indent="0" lvl="0" marL="0" rtl="0" algn="l">
              <a:spcBef>
                <a:spcPts val="0"/>
              </a:spcBef>
              <a:spcAft>
                <a:spcPts val="0"/>
              </a:spcAft>
              <a:buClr>
                <a:schemeClr val="dk1"/>
              </a:buClr>
              <a:buSzPts val="1100"/>
              <a:buFont typeface="Arial"/>
              <a:buNone/>
            </a:pPr>
            <a:r>
              <a:rPr lang="en-US"/>
              <a:t>해당 내용을 즉시 확인하여 이미지에 반영할 수 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마지막으로 결과 저장과 히스토리 조회 기능을 통해,</a:t>
            </a:r>
            <a:endParaRPr/>
          </a:p>
          <a:p>
            <a:pPr indent="0" lvl="0" marL="0" rtl="0" algn="l">
              <a:spcBef>
                <a:spcPts val="0"/>
              </a:spcBef>
              <a:spcAft>
                <a:spcPts val="0"/>
              </a:spcAft>
              <a:buClr>
                <a:schemeClr val="dk1"/>
              </a:buClr>
              <a:buSzPts val="1100"/>
              <a:buFont typeface="Arial"/>
              <a:buNone/>
            </a:pPr>
            <a:r>
              <a:rPr lang="en-US"/>
              <a:t>언제든 기존 광고를 재활용하거나 SNS 공유가 가능하도록 지원했습니다.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83" name="Google Shape;283;g3a40ad4284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a40ad42847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3a40ad42847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다음은 프런트엔드 아키텍처 구조입니다.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저희는 React 기반으로 구현했으며,</a:t>
            </a:r>
            <a:endParaRPr/>
          </a:p>
          <a:p>
            <a:pPr indent="0" lvl="0" marL="0" rtl="0" algn="l">
              <a:spcBef>
                <a:spcPts val="0"/>
              </a:spcBef>
              <a:spcAft>
                <a:spcPts val="0"/>
              </a:spcAft>
              <a:buClr>
                <a:schemeClr val="dk1"/>
              </a:buClr>
              <a:buSzPts val="1100"/>
              <a:buFont typeface="Arial"/>
              <a:buNone/>
            </a:pPr>
            <a:r>
              <a:rPr lang="en-US"/>
              <a:t>서비스 전 단계의 흐름 제어는 Context API를 통해 관리했습니다.</a:t>
            </a:r>
            <a:endParaRPr/>
          </a:p>
          <a:p>
            <a:pPr indent="0" lvl="0" marL="0" rtl="0" algn="l">
              <a:spcBef>
                <a:spcPts val="0"/>
              </a:spcBef>
              <a:spcAft>
                <a:spcPts val="0"/>
              </a:spcAft>
              <a:buClr>
                <a:schemeClr val="dk1"/>
              </a:buClr>
              <a:buSzPts val="1100"/>
              <a:buFont typeface="Arial"/>
              <a:buNone/>
            </a:pPr>
            <a:r>
              <a:rPr lang="en-US"/>
              <a:t>사용자의 진행 상황에 따라 UI가 자연스럽게 전환될 수 있도록</a:t>
            </a:r>
            <a:endParaRPr/>
          </a:p>
          <a:p>
            <a:pPr indent="0" lvl="0" marL="0" rtl="0" algn="l">
              <a:spcBef>
                <a:spcPts val="0"/>
              </a:spcBef>
              <a:spcAft>
                <a:spcPts val="0"/>
              </a:spcAft>
              <a:buClr>
                <a:schemeClr val="dk1"/>
              </a:buClr>
              <a:buSzPts val="1100"/>
              <a:buFont typeface="Arial"/>
              <a:buNone/>
            </a:pPr>
            <a:r>
              <a:rPr lang="en-US"/>
              <a:t>역할별로 컴포넌트를 명확하게 분리했습니다.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두 번째로, 미디어 처리와 렌더링 부분입니다.</a:t>
            </a:r>
            <a:endParaRPr/>
          </a:p>
          <a:p>
            <a:pPr indent="0" lvl="0" marL="0" rtl="0" algn="l">
              <a:spcBef>
                <a:spcPts val="0"/>
              </a:spcBef>
              <a:spcAft>
                <a:spcPts val="0"/>
              </a:spcAft>
              <a:buClr>
                <a:schemeClr val="dk1"/>
              </a:buClr>
              <a:buSzPts val="1100"/>
              <a:buFont typeface="Arial"/>
              <a:buNone/>
            </a:pPr>
            <a:r>
              <a:rPr lang="en-US"/>
              <a:t>이미지 업로드 시 Skeleton UI로 로딩 안정성을 확보했고,</a:t>
            </a:r>
            <a:endParaRPr/>
          </a:p>
          <a:p>
            <a:pPr indent="0" lvl="0" marL="0" rtl="0" algn="l">
              <a:spcBef>
                <a:spcPts val="0"/>
              </a:spcBef>
              <a:spcAft>
                <a:spcPts val="0"/>
              </a:spcAft>
              <a:buClr>
                <a:schemeClr val="dk1"/>
              </a:buClr>
              <a:buSzPts val="1100"/>
              <a:buFont typeface="Arial"/>
              <a:buNone/>
            </a:pPr>
            <a:r>
              <a:rPr lang="en-US"/>
              <a:t>MinIO로부터 받은 Media URL을 통해 즉시 렌더링됩니다.</a:t>
            </a:r>
            <a:endParaRPr/>
          </a:p>
          <a:p>
            <a:pPr indent="0" lvl="0" marL="0" rtl="0" algn="l">
              <a:spcBef>
                <a:spcPts val="0"/>
              </a:spcBef>
              <a:spcAft>
                <a:spcPts val="0"/>
              </a:spcAft>
              <a:buClr>
                <a:schemeClr val="dk1"/>
              </a:buClr>
              <a:buSzPts val="1100"/>
              <a:buFont typeface="Arial"/>
              <a:buNone/>
            </a:pPr>
            <a:r>
              <a:rPr lang="en-US"/>
              <a:t>특히 History Modal을 통해 생성된 결과를</a:t>
            </a:r>
            <a:endParaRPr/>
          </a:p>
          <a:p>
            <a:pPr indent="0" lvl="0" marL="0" rtl="0" algn="l">
              <a:spcBef>
                <a:spcPts val="0"/>
              </a:spcBef>
              <a:spcAft>
                <a:spcPts val="0"/>
              </a:spcAft>
              <a:buClr>
                <a:schemeClr val="dk1"/>
              </a:buClr>
              <a:buSzPts val="1100"/>
              <a:buFont typeface="Arial"/>
              <a:buNone/>
            </a:pPr>
            <a:r>
              <a:rPr lang="en-US"/>
              <a:t>자세하게 확인할 수 있도록 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그리고 Token 기반 인증 상태를 반영해 API 요청을 제어하고,</a:t>
            </a:r>
            <a:endParaRPr/>
          </a:p>
          <a:p>
            <a:pPr indent="0" lvl="0" marL="0" rtl="0" algn="l">
              <a:spcBef>
                <a:spcPts val="0"/>
              </a:spcBef>
              <a:spcAft>
                <a:spcPts val="0"/>
              </a:spcAft>
              <a:buClr>
                <a:schemeClr val="dk1"/>
              </a:buClr>
              <a:buSzPts val="1100"/>
              <a:buFont typeface="Arial"/>
              <a:buNone/>
            </a:pPr>
            <a:r>
              <a:rPr lang="en-US"/>
              <a:t>사용자 작업 이력을 자동으로 갱신해주는 로직도 함께 구성했습니다.</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p:txBody>
      </p:sp>
      <p:sp>
        <p:nvSpPr>
          <p:cNvPr id="308" name="Google Shape;308;g3a40ad42847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a3f4e2d5e9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3a3f4e2d5e9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다음은 백엔드 구조 설명입니다.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저희 백엔드는 FastAPI 기반으로 구현했으며,</a:t>
            </a:r>
            <a:endParaRPr/>
          </a:p>
          <a:p>
            <a:pPr indent="0" lvl="0" marL="0" rtl="0" algn="l">
              <a:spcBef>
                <a:spcPts val="0"/>
              </a:spcBef>
              <a:spcAft>
                <a:spcPts val="0"/>
              </a:spcAft>
              <a:buClr>
                <a:schemeClr val="dk1"/>
              </a:buClr>
              <a:buSzPts val="1100"/>
              <a:buFont typeface="Arial"/>
              <a:buNone/>
            </a:pPr>
            <a:r>
              <a:rPr lang="en-US"/>
              <a:t>음성 인식부터 이미지·음악·영상 생성까지</a:t>
            </a:r>
            <a:endParaRPr/>
          </a:p>
          <a:p>
            <a:pPr indent="0" lvl="0" marL="0" rtl="0" algn="l">
              <a:spcBef>
                <a:spcPts val="0"/>
              </a:spcBef>
              <a:spcAft>
                <a:spcPts val="0"/>
              </a:spcAft>
              <a:buClr>
                <a:schemeClr val="dk1"/>
              </a:buClr>
              <a:buSzPts val="1100"/>
              <a:buFont typeface="Arial"/>
              <a:buNone/>
            </a:pPr>
            <a:r>
              <a:rPr lang="en-US"/>
              <a:t>전체 AI 파이프라인을 안정적으로 연결하는 역할을 합니다.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작업 상태를 기록하고 사용자 요청 이력을 관리하여</a:t>
            </a:r>
            <a:endParaRPr/>
          </a:p>
          <a:p>
            <a:pPr indent="0" lvl="0" marL="0" rtl="0" algn="l">
              <a:spcBef>
                <a:spcPts val="0"/>
              </a:spcBef>
              <a:spcAft>
                <a:spcPts val="0"/>
              </a:spcAft>
              <a:buClr>
                <a:schemeClr val="dk1"/>
              </a:buClr>
              <a:buSzPts val="1100"/>
              <a:buFont typeface="Arial"/>
              <a:buNone/>
            </a:pPr>
            <a:r>
              <a:rPr lang="en-US"/>
              <a:t>모든 결과물이 히스토리에 저장되도록 구성했습니다.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en-US"/>
              <a:t>또한 모든 미디어 파일은 MinIO에 저장하고,</a:t>
            </a:r>
            <a:endParaRPr/>
          </a:p>
          <a:p>
            <a:pPr indent="0" lvl="0" marL="0" rtl="0" algn="l">
              <a:spcBef>
                <a:spcPts val="0"/>
              </a:spcBef>
              <a:spcAft>
                <a:spcPts val="0"/>
              </a:spcAft>
              <a:buSzPts val="1100"/>
              <a:buNone/>
            </a:pPr>
            <a:r>
              <a:rPr lang="en-US"/>
              <a:t>생성된 파일 URL만 프런트로 전달하는 구조로 설계해</a:t>
            </a:r>
            <a:endParaRPr/>
          </a:p>
          <a:p>
            <a:pPr indent="0" lvl="0" marL="0" rtl="0" algn="l">
              <a:spcBef>
                <a:spcPts val="0"/>
              </a:spcBef>
              <a:spcAft>
                <a:spcPts val="0"/>
              </a:spcAft>
              <a:buSzPts val="1100"/>
              <a:buNone/>
            </a:pPr>
            <a:r>
              <a:rPr lang="en-US"/>
              <a:t>서버의 입출력 부담을 최소화했습니다.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39" name="Google Shape;339;g3a3f4e2d5e9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a40ad42847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3a40ad42847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데이터 구조는 users, ad_requests, user_memories 테이블로 구성했습니다.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먼저 users 테이블은 사용자 계정과 기본 정보를 저장하고,</a:t>
            </a:r>
            <a:endParaRPr/>
          </a:p>
          <a:p>
            <a:pPr indent="0" lvl="0" marL="0" rtl="0" algn="l">
              <a:spcBef>
                <a:spcPts val="0"/>
              </a:spcBef>
              <a:spcAft>
                <a:spcPts val="0"/>
              </a:spcAft>
              <a:buClr>
                <a:schemeClr val="dk1"/>
              </a:buClr>
              <a:buSzPts val="1100"/>
              <a:buFont typeface="Arial"/>
              <a:buNone/>
            </a:pPr>
            <a:r>
              <a:rPr lang="en-US"/>
              <a:t>ad_requests 테이블은 모든 광고 생성 기록을 관리합니다.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또한 user_memories를 별도로 두어,</a:t>
            </a:r>
            <a:endParaRPr/>
          </a:p>
          <a:p>
            <a:pPr indent="0" lvl="0" marL="0" rtl="0" algn="l">
              <a:spcBef>
                <a:spcPts val="0"/>
              </a:spcBef>
              <a:spcAft>
                <a:spcPts val="0"/>
              </a:spcAft>
              <a:buClr>
                <a:schemeClr val="dk1"/>
              </a:buClr>
              <a:buSzPts val="1100"/>
              <a:buFont typeface="Arial"/>
              <a:buNone/>
            </a:pPr>
            <a:r>
              <a:rPr lang="en-US"/>
              <a:t>유저가 어떤 업종인지, 어떤 문구를 선호했는지 등</a:t>
            </a:r>
            <a:endParaRPr/>
          </a:p>
          <a:p>
            <a:pPr indent="0" lvl="0" marL="0" rtl="0" algn="l">
              <a:spcBef>
                <a:spcPts val="0"/>
              </a:spcBef>
              <a:spcAft>
                <a:spcPts val="0"/>
              </a:spcAft>
              <a:buClr>
                <a:schemeClr val="dk1"/>
              </a:buClr>
              <a:buSzPts val="1100"/>
              <a:buFont typeface="Arial"/>
              <a:buNone/>
            </a:pPr>
            <a:r>
              <a:rPr lang="en-US"/>
              <a:t>대화 기반 맥락 정보를 구조화된 데이터로 저장했습니다.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이를 통해 재방문 사용자의 경험 개선 및</a:t>
            </a:r>
            <a:endParaRPr/>
          </a:p>
          <a:p>
            <a:pPr indent="0" lvl="0" marL="0" rtl="0" algn="l">
              <a:spcBef>
                <a:spcPts val="0"/>
              </a:spcBef>
              <a:spcAft>
                <a:spcPts val="0"/>
              </a:spcAft>
              <a:buClr>
                <a:schemeClr val="dk1"/>
              </a:buClr>
              <a:buSzPts val="1100"/>
              <a:buFont typeface="Arial"/>
              <a:buNone/>
            </a:pPr>
            <a:r>
              <a:rPr lang="en-US"/>
              <a:t>광고 추천 기능 확장 기반을 차근차근 마련할 수 있었습니다.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PostgreSQL로 전환하고 Alembic 기반 DB 마이그레이션을 적용해</a:t>
            </a:r>
            <a:endParaRPr/>
          </a:p>
          <a:p>
            <a:pPr indent="0" lvl="0" marL="0" rtl="0" algn="l">
              <a:spcBef>
                <a:spcPts val="0"/>
              </a:spcBef>
              <a:spcAft>
                <a:spcPts val="0"/>
              </a:spcAft>
              <a:buClr>
                <a:schemeClr val="dk1"/>
              </a:buClr>
              <a:buSzPts val="1100"/>
              <a:buFont typeface="Arial"/>
              <a:buNone/>
            </a:pPr>
            <a:r>
              <a:rPr lang="en-US"/>
              <a:t>데이터 안정성과 추적 가능성을 확보했습니다.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48" name="Google Shape;348;g3a40ad42847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a40ad42847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3a40ad42847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스토리지 구조 개선도 주요 작업 중 하나였습니다.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초기에는 서비스 내부 디스크에 직접 저장하는 방식이었는데,</a:t>
            </a:r>
            <a:endParaRPr/>
          </a:p>
          <a:p>
            <a:pPr indent="0" lvl="0" marL="0" rtl="0" algn="l">
              <a:spcBef>
                <a:spcPts val="0"/>
              </a:spcBef>
              <a:spcAft>
                <a:spcPts val="0"/>
              </a:spcAft>
              <a:buClr>
                <a:schemeClr val="dk1"/>
              </a:buClr>
              <a:buSzPts val="1100"/>
              <a:buFont typeface="Arial"/>
              <a:buNone/>
            </a:pPr>
            <a:r>
              <a:rPr lang="en-US"/>
              <a:t>사용자가 늘어날수록 용량 제한과 서버 부하 문제가 발생할 수 있다고 판단했습니다.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그래서 선제적으로 MinIO 기반 Object Storage로 전환했고,</a:t>
            </a:r>
            <a:endParaRPr/>
          </a:p>
          <a:p>
            <a:pPr indent="0" lvl="0" marL="0" rtl="0" algn="l">
              <a:spcBef>
                <a:spcPts val="0"/>
              </a:spcBef>
              <a:spcAft>
                <a:spcPts val="0"/>
              </a:spcAft>
              <a:buClr>
                <a:schemeClr val="dk1"/>
              </a:buClr>
              <a:buSzPts val="1100"/>
              <a:buFont typeface="Arial"/>
              <a:buNone/>
            </a:pPr>
            <a:r>
              <a:rPr lang="en-US"/>
              <a:t>이미지, 오디오, 영상 버킷을 분리하여 관리 효율을 높였습니다.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또한 Signed URL을 적용해 보안 접근을 강화하고,</a:t>
            </a:r>
            <a:endParaRPr/>
          </a:p>
          <a:p>
            <a:pPr indent="0" lvl="0" marL="0" rtl="0" algn="l">
              <a:spcBef>
                <a:spcPts val="0"/>
              </a:spcBef>
              <a:spcAft>
                <a:spcPts val="0"/>
              </a:spcAft>
              <a:buClr>
                <a:schemeClr val="dk1"/>
              </a:buClr>
              <a:buSzPts val="1100"/>
              <a:buFont typeface="Arial"/>
              <a:buNone/>
            </a:pPr>
            <a:r>
              <a:rPr lang="en-US"/>
              <a:t>Nginx Reverse Proxy를 통해 안정적인 미디어 서빙이 가능하게 구성했습니다.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이를 통해 향후 대규모 사용자 환경에서도 대응 가능한 구조를 마련했고,</a:t>
            </a:r>
            <a:endParaRPr/>
          </a:p>
          <a:p>
            <a:pPr indent="0" lvl="0" marL="0" rtl="0" algn="l">
              <a:spcBef>
                <a:spcPts val="0"/>
              </a:spcBef>
              <a:spcAft>
                <a:spcPts val="0"/>
              </a:spcAft>
              <a:buClr>
                <a:schemeClr val="dk1"/>
              </a:buClr>
              <a:buSzPts val="1100"/>
              <a:buFont typeface="Arial"/>
              <a:buNone/>
            </a:pPr>
            <a:r>
              <a:rPr lang="en-US"/>
              <a:t>CDN에 가까운 미디어 접근 성능과 서버 부하 감소 효과를 기대할 수 있게 되었습니다.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58" name="Google Shape;358;g3a40ad42847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a40ad42847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3a40ad42847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운영 환경입니다.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MinIO와 PostgreSQL은 Docker 기반으로 구성해</a:t>
            </a:r>
            <a:endParaRPr/>
          </a:p>
          <a:p>
            <a:pPr indent="0" lvl="0" marL="0" rtl="0" algn="l">
              <a:spcBef>
                <a:spcPts val="0"/>
              </a:spcBef>
              <a:spcAft>
                <a:spcPts val="0"/>
              </a:spcAft>
              <a:buClr>
                <a:schemeClr val="dk1"/>
              </a:buClr>
              <a:buSzPts val="1100"/>
              <a:buFont typeface="Arial"/>
              <a:buNone/>
            </a:pPr>
            <a:r>
              <a:rPr lang="en-US"/>
              <a:t>스토리지와 데이터베이스를 서로 독립적으로 운영할 수 있도록 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FastAPI 서버는 PM2 기반으로 실행하여</a:t>
            </a:r>
            <a:endParaRPr/>
          </a:p>
          <a:p>
            <a:pPr indent="0" lvl="0" marL="0" rtl="0" algn="l">
              <a:spcBef>
                <a:spcPts val="0"/>
              </a:spcBef>
              <a:spcAft>
                <a:spcPts val="0"/>
              </a:spcAft>
              <a:buClr>
                <a:schemeClr val="dk1"/>
              </a:buClr>
              <a:buSzPts val="1100"/>
              <a:buFont typeface="Arial"/>
              <a:buNone/>
            </a:pPr>
            <a:r>
              <a:rPr lang="en-US"/>
              <a:t>애플리케이션이 다운되지 않고 계속 동작할 수 있도록 구성했습니다.</a:t>
            </a:r>
            <a:endParaRPr/>
          </a:p>
          <a:p>
            <a:pPr indent="0" lvl="0" marL="0" rtl="0" algn="l">
              <a:spcBef>
                <a:spcPts val="0"/>
              </a:spcBef>
              <a:spcAft>
                <a:spcPts val="0"/>
              </a:spcAft>
              <a:buClr>
                <a:schemeClr val="dk1"/>
              </a:buClr>
              <a:buSzPts val="1100"/>
              <a:buFont typeface="Arial"/>
              <a:buNone/>
            </a:pPr>
            <a:r>
              <a:rPr lang="en-US"/>
              <a:t>또한 PM2의 Crash Recovery 기능을 활용해</a:t>
            </a:r>
            <a:endParaRPr/>
          </a:p>
          <a:p>
            <a:pPr indent="0" lvl="0" marL="0" rtl="0" algn="l">
              <a:spcBef>
                <a:spcPts val="0"/>
              </a:spcBef>
              <a:spcAft>
                <a:spcPts val="0"/>
              </a:spcAft>
              <a:buClr>
                <a:schemeClr val="dk1"/>
              </a:buClr>
              <a:buSzPts val="1100"/>
              <a:buFont typeface="Arial"/>
              <a:buNone/>
            </a:pPr>
            <a:r>
              <a:rPr lang="en-US"/>
              <a:t>장애 발생 시 자동으로 서비스를 복구할 수 있도록 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그리고 Nginx Reverse Proxy를 통해</a:t>
            </a:r>
            <a:endParaRPr/>
          </a:p>
          <a:p>
            <a:pPr indent="0" lvl="0" marL="0" rtl="0" algn="l">
              <a:spcBef>
                <a:spcPts val="0"/>
              </a:spcBef>
              <a:spcAft>
                <a:spcPts val="0"/>
              </a:spcAft>
              <a:buClr>
                <a:schemeClr val="dk1"/>
              </a:buClr>
              <a:buSzPts val="1100"/>
              <a:buFont typeface="Arial"/>
              <a:buNone/>
            </a:pPr>
            <a:r>
              <a:rPr lang="en-US"/>
              <a:t>HTTPS 기반 보안 연결을 제공하고,</a:t>
            </a:r>
            <a:endParaRPr/>
          </a:p>
          <a:p>
            <a:pPr indent="0" lvl="0" marL="0" rtl="0" algn="l">
              <a:spcBef>
                <a:spcPts val="0"/>
              </a:spcBef>
              <a:spcAft>
                <a:spcPts val="0"/>
              </a:spcAft>
              <a:buClr>
                <a:schemeClr val="dk1"/>
              </a:buClr>
              <a:buSzPts val="1100"/>
              <a:buFont typeface="Arial"/>
              <a:buNone/>
            </a:pPr>
            <a:r>
              <a:rPr lang="en-US"/>
              <a:t>UI·API·Media 경로를 각각 적절히 라우팅하여</a:t>
            </a:r>
            <a:endParaRPr/>
          </a:p>
          <a:p>
            <a:pPr indent="0" lvl="0" marL="0" rtl="0" algn="l">
              <a:spcBef>
                <a:spcPts val="0"/>
              </a:spcBef>
              <a:spcAft>
                <a:spcPts val="0"/>
              </a:spcAft>
              <a:buClr>
                <a:schemeClr val="dk1"/>
              </a:buClr>
              <a:buSzPts val="1100"/>
              <a:buFont typeface="Arial"/>
              <a:buNone/>
            </a:pPr>
            <a:r>
              <a:rPr lang="en-US"/>
              <a:t>실제 서비스 이용 과정에서도 끊김 없는 사용자 경험을 제공할 수 있었습니다.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69" name="Google Shape;369;g3a40ad42847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a40ad42847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g3a40ad42847_0_4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3a40ad42847_0_4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a40ad42847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3a40ad42847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다음은 서버 배포시 생긴 트러블 슈팅입니다.</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MinIO에 미디어 업로드는 정상적으로 진행되는데,</a:t>
            </a:r>
            <a:endParaRPr/>
          </a:p>
          <a:p>
            <a:pPr indent="0" lvl="0" marL="0" rtl="0" algn="l">
              <a:spcBef>
                <a:spcPts val="0"/>
              </a:spcBef>
              <a:spcAft>
                <a:spcPts val="0"/>
              </a:spcAft>
              <a:buClr>
                <a:schemeClr val="dk1"/>
              </a:buClr>
              <a:buSzPts val="1100"/>
              <a:buFont typeface="Arial"/>
              <a:buNone/>
            </a:pPr>
            <a:r>
              <a:rPr lang="en-US"/>
              <a:t>프론트에서 이미지를 요청하면 SPA 라우터로 포워딩되면서</a:t>
            </a:r>
            <a:endParaRPr/>
          </a:p>
          <a:p>
            <a:pPr indent="0" lvl="0" marL="0" rtl="0" algn="l">
              <a:spcBef>
                <a:spcPts val="0"/>
              </a:spcBef>
              <a:spcAft>
                <a:spcPts val="0"/>
              </a:spcAft>
              <a:buClr>
                <a:schemeClr val="dk1"/>
              </a:buClr>
              <a:buSzPts val="1100"/>
              <a:buFont typeface="Arial"/>
              <a:buNone/>
            </a:pPr>
            <a:r>
              <a:rPr lang="en-US"/>
              <a:t>404 React 페이지가 노출되는 상황이었습니다.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API는 정상 작동하는데,</a:t>
            </a:r>
            <a:endParaRPr/>
          </a:p>
          <a:p>
            <a:pPr indent="0" lvl="0" marL="0" rtl="0" algn="l">
              <a:spcBef>
                <a:spcPts val="0"/>
              </a:spcBef>
              <a:spcAft>
                <a:spcPts val="0"/>
              </a:spcAft>
              <a:buClr>
                <a:schemeClr val="dk1"/>
              </a:buClr>
              <a:buSzPts val="1100"/>
              <a:buFont typeface="Arial"/>
              <a:buNone/>
            </a:pPr>
            <a:r>
              <a:rPr lang="en-US"/>
              <a:t>미디어 URL에서만 문제가 발생해 원인을 추적해본 결과,</a:t>
            </a:r>
            <a:endParaRPr/>
          </a:p>
          <a:p>
            <a:pPr indent="0" lvl="0" marL="0" rtl="0" algn="l">
              <a:spcBef>
                <a:spcPts val="0"/>
              </a:spcBef>
              <a:spcAft>
                <a:spcPts val="0"/>
              </a:spcAft>
              <a:buClr>
                <a:schemeClr val="dk1"/>
              </a:buClr>
              <a:buSzPts val="1100"/>
              <a:buFont typeface="Arial"/>
              <a:buNone/>
            </a:pPr>
            <a:r>
              <a:rPr lang="en-US"/>
              <a:t>MinIO가 Host 기반 버킷 매칭을 수행한다는 점을 발견했습니다.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Nginx가 원본 Host(adgen4.duckdns.org)를 그대로 전달하면서</a:t>
            </a:r>
            <a:endParaRPr/>
          </a:p>
          <a:p>
            <a:pPr indent="0" lvl="0" marL="0" rtl="0" algn="l">
              <a:spcBef>
                <a:spcPts val="0"/>
              </a:spcBef>
              <a:spcAft>
                <a:spcPts val="0"/>
              </a:spcAft>
              <a:buClr>
                <a:schemeClr val="dk1"/>
              </a:buClr>
              <a:buSzPts val="1100"/>
              <a:buFont typeface="Arial"/>
              <a:buNone/>
            </a:pPr>
            <a:r>
              <a:rPr lang="en-US"/>
              <a:t>MinIO가 이를 외부 도메인 요청으로 판단하고 응답을 거부했던 것입니다.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그래서 Nginx에서 /media 경로에 대해</a:t>
            </a:r>
            <a:endParaRPr/>
          </a:p>
          <a:p>
            <a:pPr indent="0" lvl="0" marL="0" rtl="0" algn="l">
              <a:spcBef>
                <a:spcPts val="0"/>
              </a:spcBef>
              <a:spcAft>
                <a:spcPts val="0"/>
              </a:spcAft>
              <a:buClr>
                <a:schemeClr val="dk1"/>
              </a:buClr>
              <a:buSzPts val="1100"/>
              <a:buFont typeface="Arial"/>
              <a:buNone/>
            </a:pPr>
            <a:r>
              <a:rPr lang="en-US"/>
              <a:t>Host Header를 MinIO 내부 주소(localhost:9000)로 재설정하고,</a:t>
            </a:r>
            <a:endParaRPr/>
          </a:p>
          <a:p>
            <a:pPr indent="0" lvl="0" marL="0" rtl="0" algn="l">
              <a:spcBef>
                <a:spcPts val="0"/>
              </a:spcBef>
              <a:spcAft>
                <a:spcPts val="0"/>
              </a:spcAft>
              <a:buClr>
                <a:schemeClr val="dk1"/>
              </a:buClr>
              <a:buSzPts val="1100"/>
              <a:buFont typeface="Arial"/>
              <a:buNone/>
            </a:pPr>
            <a:r>
              <a:rPr lang="en-US"/>
              <a:t>SPA fallback을 차단하는 설정을 추가했습니다.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그 결과, 모든 미디어 렌더링이 정상화되었고,</a:t>
            </a:r>
            <a:endParaRPr/>
          </a:p>
          <a:p>
            <a:pPr indent="0" lvl="0" marL="0" rtl="0" algn="l">
              <a:spcBef>
                <a:spcPts val="0"/>
              </a:spcBef>
              <a:spcAft>
                <a:spcPts val="0"/>
              </a:spcAft>
              <a:buClr>
                <a:schemeClr val="dk1"/>
              </a:buClr>
              <a:buSzPts val="1100"/>
              <a:buFont typeface="Arial"/>
              <a:buNone/>
            </a:pPr>
            <a:r>
              <a:rPr lang="en-US"/>
              <a:t>사용자 흐름이 완전히 안정적으로 돌아올 수 있었습니다.</a:t>
            </a:r>
            <a:endParaRPr/>
          </a:p>
          <a:p>
            <a:pPr indent="0" lvl="0" marL="0" rtl="0" algn="l">
              <a:lnSpc>
                <a:spcPct val="100000"/>
              </a:lnSpc>
              <a:spcBef>
                <a:spcPts val="0"/>
              </a:spcBef>
              <a:spcAft>
                <a:spcPts val="0"/>
              </a:spcAft>
              <a:buNone/>
            </a:pPr>
            <a:r>
              <a:t/>
            </a:r>
            <a:endParaRPr/>
          </a:p>
          <a:p>
            <a:pPr indent="0" lvl="0" marL="0" rtl="0" algn="l">
              <a:lnSpc>
                <a:spcPct val="115000"/>
              </a:lnSpc>
              <a:spcBef>
                <a:spcPts val="1200"/>
              </a:spcBef>
              <a:spcAft>
                <a:spcPts val="0"/>
              </a:spcAft>
              <a:buSzPts val="1100"/>
              <a:buNone/>
            </a:pPr>
            <a:r>
              <a:rPr lang="en-US"/>
              <a:t>단순 접근 차단이 아니라 MinIO의 Host 기반 처리 로직을 정확히 이해하고</a:t>
            </a:r>
            <a:endParaRPr/>
          </a:p>
          <a:p>
            <a:pPr indent="0" lvl="0" marL="0" rtl="0" algn="l">
              <a:lnSpc>
                <a:spcPct val="115000"/>
              </a:lnSpc>
              <a:spcBef>
                <a:spcPts val="1200"/>
              </a:spcBef>
              <a:spcAft>
                <a:spcPts val="0"/>
              </a:spcAft>
              <a:buClr>
                <a:schemeClr val="dk1"/>
              </a:buClr>
              <a:buSzPts val="1100"/>
              <a:buFont typeface="Arial"/>
              <a:buNone/>
            </a:pPr>
            <a:r>
              <a:rPr lang="en-US"/>
              <a:t>그것에 맞춘 설정으로 문제를 근본적으로 해결했습니다.</a:t>
            </a:r>
            <a:endParaRPr/>
          </a:p>
          <a:p>
            <a:pPr indent="0" lvl="0" marL="0" rtl="0" algn="l">
              <a:lnSpc>
                <a:spcPct val="115000"/>
              </a:lnSpc>
              <a:spcBef>
                <a:spcPts val="1200"/>
              </a:spcBef>
              <a:spcAft>
                <a:spcPts val="0"/>
              </a:spcAft>
              <a:buClr>
                <a:schemeClr val="dk1"/>
              </a:buClr>
              <a:buSzPts val="1100"/>
              <a:buFont typeface="Arial"/>
              <a:buNone/>
            </a:pPr>
            <a:r>
              <a:rPr lang="en-US"/>
              <a:t>API는 정상 동작하지만 Media만 오류가 난 이유를</a:t>
            </a:r>
            <a:endParaRPr/>
          </a:p>
          <a:p>
            <a:pPr indent="0" lvl="0" marL="0" rtl="0" algn="l">
              <a:lnSpc>
                <a:spcPct val="115000"/>
              </a:lnSpc>
              <a:spcBef>
                <a:spcPts val="1200"/>
              </a:spcBef>
              <a:spcAft>
                <a:spcPts val="0"/>
              </a:spcAft>
              <a:buClr>
                <a:schemeClr val="dk1"/>
              </a:buClr>
              <a:buSzPts val="1100"/>
              <a:buFont typeface="Arial"/>
              <a:buNone/>
            </a:pPr>
            <a:r>
              <a:rPr lang="en-US"/>
              <a:t>구조적으로 분석하며 해결한 경험이었습니다.</a:t>
            </a:r>
            <a:endParaRPr/>
          </a:p>
          <a:p>
            <a:pPr indent="0" lvl="0" marL="0" rtl="0" algn="l">
              <a:lnSpc>
                <a:spcPct val="100000"/>
              </a:lnSpc>
              <a:spcBef>
                <a:spcPts val="1200"/>
              </a:spcBef>
              <a:spcAft>
                <a:spcPts val="0"/>
              </a:spcAft>
              <a:buNone/>
            </a:pPr>
            <a:r>
              <a:t/>
            </a:r>
            <a:endParaRPr/>
          </a:p>
        </p:txBody>
      </p:sp>
      <p:sp>
        <p:nvSpPr>
          <p:cNvPr id="382" name="Google Shape;382;g3a40ad42847_0_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a40ad42847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3a40ad42847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두 번째는 모바일 이미지 업로드 관련 이슈입니다.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카메라 원본 해상도 그대로 서버로 전달되면서</a:t>
            </a:r>
            <a:endParaRPr/>
          </a:p>
          <a:p>
            <a:pPr indent="0" lvl="0" marL="0" rtl="0" algn="l">
              <a:spcBef>
                <a:spcPts val="0"/>
              </a:spcBef>
              <a:spcAft>
                <a:spcPts val="0"/>
              </a:spcAft>
              <a:buClr>
                <a:schemeClr val="dk1"/>
              </a:buClr>
              <a:buSzPts val="1100"/>
              <a:buFont typeface="Arial"/>
              <a:buNone/>
            </a:pPr>
            <a:r>
              <a:rPr lang="en-US"/>
              <a:t>4000px 이상의 이미지가 GPU 메모리를 초과하는 문제가 발생했습니다.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이로 인해 Diffusion 처리 단계에서 메모리 피크가 발생하고,</a:t>
            </a:r>
            <a:endParaRPr/>
          </a:p>
          <a:p>
            <a:pPr indent="0" lvl="0" marL="0" rtl="0" algn="l">
              <a:spcBef>
                <a:spcPts val="0"/>
              </a:spcBef>
              <a:spcAft>
                <a:spcPts val="0"/>
              </a:spcAft>
              <a:buClr>
                <a:schemeClr val="dk1"/>
              </a:buClr>
              <a:buSzPts val="1100"/>
              <a:buFont typeface="Arial"/>
              <a:buNone/>
            </a:pPr>
            <a:r>
              <a:rPr lang="en-US"/>
              <a:t>실패 시 전체 사용자 경험이 크게 저하되는 상황이었습니다.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이를 해결하기 위해 프런트에서 자동 리사이징을 적용했고,</a:t>
            </a:r>
            <a:endParaRPr/>
          </a:p>
          <a:p>
            <a:pPr indent="0" lvl="0" marL="0" rtl="0" algn="l">
              <a:spcBef>
                <a:spcPts val="0"/>
              </a:spcBef>
              <a:spcAft>
                <a:spcPts val="0"/>
              </a:spcAft>
              <a:buClr>
                <a:schemeClr val="dk1"/>
              </a:buClr>
              <a:buSzPts val="1100"/>
              <a:buFont typeface="Arial"/>
              <a:buNone/>
            </a:pPr>
            <a:r>
              <a:rPr lang="en-US"/>
              <a:t>입력 이미지 크기를 표준화했습니다.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그 결과 백엔드의 메모리 사용이 안정화되었고,</a:t>
            </a:r>
            <a:endParaRPr/>
          </a:p>
          <a:p>
            <a:pPr indent="0" lvl="0" marL="0" rtl="0" algn="l">
              <a:spcBef>
                <a:spcPts val="0"/>
              </a:spcBef>
              <a:spcAft>
                <a:spcPts val="0"/>
              </a:spcAft>
              <a:buClr>
                <a:schemeClr val="dk1"/>
              </a:buClr>
              <a:buSzPts val="1100"/>
              <a:buFont typeface="Arial"/>
              <a:buNone/>
            </a:pPr>
            <a:r>
              <a:rPr lang="en-US"/>
              <a:t>모바일 환경에서도 업로드 성공률이 크게 향상되었습니다.</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p:txBody>
      </p:sp>
      <p:sp>
        <p:nvSpPr>
          <p:cNvPr id="409" name="Google Shape;409;g3a40ad42847_0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백엔드는 주로 ‘</a:t>
            </a:r>
            <a:r>
              <a:rPr b="1" lang="en-US" sz="1100">
                <a:latin typeface="Arial"/>
                <a:ea typeface="Arial"/>
                <a:cs typeface="Arial"/>
                <a:sym typeface="Arial"/>
              </a:rPr>
              <a:t>사용자 입력을 기반으로 광고 콘텐츠를 자동으로 생성하는 파이프라인</a:t>
            </a:r>
            <a:r>
              <a:rPr lang="en-US" sz="1100">
                <a:latin typeface="Arial"/>
                <a:ea typeface="Arial"/>
                <a:cs typeface="Arial"/>
                <a:sym typeface="Arial"/>
              </a:rPr>
              <a:t>”으로 이뤄져 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사용자가 음성을 말하면 Whisper가 텍스트로 변환하고, GPT가 이 텍스트를 기반으로 </a:t>
            </a:r>
            <a:r>
              <a:rPr i="1" lang="en-US" sz="1100">
                <a:latin typeface="Arial"/>
                <a:ea typeface="Arial"/>
                <a:cs typeface="Arial"/>
                <a:sym typeface="Arial"/>
              </a:rPr>
              <a:t>광고 아이디어와 카피 문구</a:t>
            </a:r>
            <a:r>
              <a:rPr lang="en-US" sz="1100">
                <a:latin typeface="Arial"/>
                <a:ea typeface="Arial"/>
                <a:cs typeface="Arial"/>
                <a:sym typeface="Arial"/>
              </a:rPr>
              <a:t>를 생성합니다.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그다음 사용자는 제품 이미지만 업로드하면 되고,  업로드된 이미지는 제일 오른쪽 Main Service 구간을 통해</a:t>
            </a:r>
            <a:br>
              <a:rPr lang="en-US" sz="1100">
                <a:latin typeface="Arial"/>
                <a:ea typeface="Arial"/>
                <a:cs typeface="Arial"/>
                <a:sym typeface="Arial"/>
              </a:rPr>
            </a:br>
            <a:r>
              <a:rPr lang="en-US" sz="1100">
                <a:latin typeface="Arial"/>
                <a:ea typeface="Arial"/>
                <a:cs typeface="Arial"/>
                <a:sym typeface="Arial"/>
              </a:rPr>
              <a:t> 이미지·오디오·영상까지 </a:t>
            </a:r>
            <a:r>
              <a:rPr b="1" lang="en-US" sz="1100">
                <a:latin typeface="Arial"/>
                <a:ea typeface="Arial"/>
                <a:cs typeface="Arial"/>
                <a:sym typeface="Arial"/>
              </a:rPr>
              <a:t>원클릭으로 자동 생성</a:t>
            </a:r>
            <a:r>
              <a:rPr lang="en-US" sz="1100">
                <a:latin typeface="Arial"/>
                <a:ea typeface="Arial"/>
                <a:cs typeface="Arial"/>
                <a:sym typeface="Arial"/>
              </a:rPr>
              <a:t>됩니다.</a:t>
            </a: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lang="en-US" sz="1100">
                <a:latin typeface="Arial"/>
                <a:ea typeface="Arial"/>
                <a:cs typeface="Arial"/>
                <a:sym typeface="Arial"/>
              </a:rPr>
              <a:t>여기서 중요한 점은 이 Main Service 내부가 단순 이미지 생성 기능이 아니라, </a:t>
            </a:r>
            <a:r>
              <a:rPr b="1" lang="en-US" sz="1100">
                <a:latin typeface="Arial"/>
                <a:ea typeface="Arial"/>
                <a:cs typeface="Arial"/>
                <a:sym typeface="Arial"/>
              </a:rPr>
              <a:t>Segmentation, Diffusion, 텍스트 합성, BGM 생성, 영상 합성까지 연결된 통합 파이프라인</a:t>
            </a:r>
            <a:r>
              <a:rPr lang="en-US" sz="1100">
                <a:latin typeface="Arial"/>
                <a:ea typeface="Arial"/>
                <a:cs typeface="Arial"/>
                <a:sym typeface="Arial"/>
              </a:rPr>
              <a:t>이라는 것입니다.</a:t>
            </a:r>
            <a:br>
              <a:rPr lang="en-US" sz="1100">
                <a:latin typeface="Arial"/>
                <a:ea typeface="Arial"/>
                <a:cs typeface="Arial"/>
                <a:sym typeface="Arial"/>
              </a:rPr>
            </a:br>
            <a:r>
              <a:rPr lang="en-US" sz="1100">
                <a:latin typeface="Arial"/>
                <a:ea typeface="Arial"/>
                <a:cs typeface="Arial"/>
                <a:sym typeface="Arial"/>
              </a:rPr>
              <a:t> 사용자는 편집 도구 없이도 바로 SNS에 올릴 수 있는 광고 콘텐츠를 얻게 됩니다.</a:t>
            </a:r>
            <a:endParaRPr sz="1100">
              <a:latin typeface="Arial"/>
              <a:ea typeface="Arial"/>
              <a:cs typeface="Arial"/>
              <a:sym typeface="Arial"/>
            </a:endParaRPr>
          </a:p>
        </p:txBody>
      </p:sp>
      <p:sp>
        <p:nvSpPr>
          <p:cNvPr id="436" name="Google Shape;43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a40ad42847_0_7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g3a40ad42847_0_7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사용자가 음성으로 요청을 입력하면, 서비스의 첫 단계는 이 음성을 Whisper API를 이용해 정확한 텍스트로 변환하는 과정입니다. </a:t>
            </a:r>
            <a:endParaRPr/>
          </a:p>
          <a:p>
            <a:pPr indent="0" lvl="0" marL="0" rtl="0" algn="l">
              <a:spcBef>
                <a:spcPts val="0"/>
              </a:spcBef>
              <a:spcAft>
                <a:spcPts val="0"/>
              </a:spcAft>
              <a:buNone/>
            </a:pPr>
            <a:r>
              <a:rPr lang="en-US"/>
              <a:t>Whisper는 억양, 사투리, 주변 잡음 등 다양한 상황에서도 상대적으로 안정적인 인식률을 보이기 때문에, 소상공인이 말로만 요청 사항을 전달해도 바로 서비스가 이해할 수 있도록 만들어 줍니다. 사용자가 말을 마치면, 음성 파일이 Whisper API로 전달되고, API는 실시간으로 이를 텍스트로 변환해 백엔드로 반환합니다. </a:t>
            </a:r>
            <a:endParaRPr/>
          </a:p>
          <a:p>
            <a:pPr indent="0" lvl="0" marL="0" rtl="0" algn="l">
              <a:spcBef>
                <a:spcPts val="0"/>
              </a:spcBef>
              <a:spcAft>
                <a:spcPts val="0"/>
              </a:spcAft>
              <a:buNone/>
            </a:pPr>
            <a:r>
              <a:rPr lang="en-US"/>
              <a:t>이렇게 변환된 텍스트는, 다음 단계에서 GPT가 의도를 파악하고 마케팅 아이디어를 생성하는 기반 데이터가 됩니다. 즉 Whisper는 전체 서비스에서 사용자의 말을 AI가 이해 가능한 형태로 바꿔주는 입력 게이트의 역할을 수행합니다. </a:t>
            </a:r>
            <a:endParaRPr/>
          </a:p>
        </p:txBody>
      </p:sp>
      <p:sp>
        <p:nvSpPr>
          <p:cNvPr id="444" name="Google Shape;444;g3a40ad42847_0_7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a40ad42847_0_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3a40ad42847_0_4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3a40ad42847_0_4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a40ad42847_0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3a40ad42847_0_4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챗봇 서비스 구현 설명드리겠습니다. 챗봇 기능 구현 시 일회성 서비스가 아닌 사용자 맞춤형 서비스를 제공하는 것이 중요하다고 생각했습니다. 따라서 사용자 정보 및 광고 생성 이력을 기록하고 DB에 관리하는 기능을 구현하려고 했습니다. 처음에는 이러한 정보를 줄 글 형태로 기록하려고 시도했습니다. AI의 자율성을 믿었고 일정한 형식이 없는 것이 더 폭넓은 종류의 정보를 저장할 수 있을 것이라고 생각했기 때문입니다. 그리고 그런 줄 글 형태의 정보가 쌓이면 RAG 방식으로 사용자 정보를 조회할 수 있게 하려 했습니다. 구현 방식은 대화 이력을 통해서 AI가 마케팅을 위한 새로운 정보를 기록하고 시간이 지나 필요없는 정보는 제거하도록 하는 것이었습니다. 그러나 실제로 이런 식으로 데이터를 관리한 결과 AI는 필요없는 정보와 필요한 정보를 구분하지 못했고 두서없이 정보가 추가될 뿐이라는 것을 알게 되었습니다. 즉 사용자 정보를 일정한 형식으로 보관할 필요가 있음을 느꼈고 줄 글이 아닌 json 형태로 사용자 정보를 관리하게 되었습니다. 옆에는는 json 형식으로 저장된 사용자 정보의 예시입니다. 보시면 타겟 고객층, 차별점, 마케팅 목표 등 마케팅 전략을 저장합니다. GPT는 대화를 통해서 주어진 형식의 빈칸을 채우고 정보 수집 모드에서 수정하게 됩니다.</a:t>
            </a:r>
            <a:endParaRPr/>
          </a:p>
        </p:txBody>
      </p:sp>
      <p:sp>
        <p:nvSpPr>
          <p:cNvPr id="470" name="Google Shape;470;g3a40ad42847_0_4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a40ad42847_0_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3a40ad42847_0_4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챗봇의 구조를 설명드리겠습니다. 처음 챗봇 서비스를 구현하려고 할 때는 시스템 프롬프트에 소상공인 전담 마케터라는 페르소나를 부여하고 이전까지 기록된 사용자 정보를 보여주면 AI가 알아서 정보를 수집하거나 광고 아이디어를 생성할 거라고 생각했습니다. 하지만 AI에게 너무 많은 자유도를 부여하면 사용자가 광고를 생성하라고 명령하는데도 계속 정보를 수집하려고 하는 등 문제가 발생함을 경험했습니다. 또한 프롬프트에 너무 많은 사항들을 한번에 요구하면 AI가 제대로 실행해내지 못함을 경험했습니다. 이러한 경험들을 통해서 생각해낸 방법은 사용자의 첫 질문을 통해서 의도를 판단하고 이후 그 의도에 적합한 프롬프트를 통해서 AI가 사용자의 의도에 맞는 특정한 목적을 수행하게 하는 것이었습니다. 이러한 AI 모드의 종류는 프로필 수집 모드, 광고 생성 모드, 정보 수정 모드, 마케팅 분석 모드(앞으로 구현 예정)이 있습니다 로그인 후 첫 대화 시에 챗봇은 프로필 수집 모드로 타겟 고객, 차별화 강점, 가게 분위기 등의 마케팅 전략 정보를 수집합니다. 이후 대화에는 사용자의 첫 질문의 의도가 광고 생성(’아메리카노 광고 만들어줘’)인지 아니면 정보 수정(’요새 남자 손님들이 많이 와’)인지 판단하고 적합한 프롬프트로 대화를 진행합니다. </a:t>
            </a:r>
            <a:endParaRPr/>
          </a:p>
        </p:txBody>
      </p:sp>
      <p:sp>
        <p:nvSpPr>
          <p:cNvPr id="491" name="Google Shape;491;g3a40ad42847_0_4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a40ad42847_0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3a40ad42847_0_4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광고 생성 모드에서 챗봇이 수행해야 하는 중요한 역할은 바로 diffusion 모델에 입력할 이미지 프롬프트를 생성하는 것이었습니다. 모델링 팀원들이 이미지 프롬프트는 배경과 제품의 구도를 설명하는 두 부분으로 이루어져 있어야 하고 자세하면 더욱 좋을 것이라고 말해주었습니다. 따라서 GPT Vision 모델에 제품 사진과 광고 전략을 입력하고 생성할 이미지 프롬프트의 구성을 구체적으로 설명한  프롬프트로 이미지 프롬프트를 생성하게 하였습니다. 그 결과 위와 같이 제품 사진을 넣을 시 광고 전략을 반영한 배경에 대한 설명과 제품의 구도를 설명하는 두 부분으로 이루어진 프롬프트가 생성되었습니다.</a:t>
            </a:r>
            <a:endParaRPr/>
          </a:p>
          <a:p>
            <a:pPr indent="0" lvl="0" marL="0" rtl="0" algn="l">
              <a:spcBef>
                <a:spcPts val="1200"/>
              </a:spcBef>
              <a:spcAft>
                <a:spcPts val="0"/>
              </a:spcAft>
              <a:buNone/>
            </a:pPr>
            <a:r>
              <a:t/>
            </a:r>
            <a:endParaRPr/>
          </a:p>
        </p:txBody>
      </p:sp>
      <p:sp>
        <p:nvSpPr>
          <p:cNvPr id="501" name="Google Shape;501;g3a40ad42847_0_4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a40ad42847_0_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3a40ad42847_0_4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현재까지 구현된 챗봇의 문제점 및 앞으로의 개선 방향을 설명하겠습니다. 먼저 사용자의 첫 질문의 의도를 잘못 파악할 경우입니다. 예를 들어 사용자는 ‘요새 남성 손님들이 많이 와’ 라고 질문하여 사용자 정보를 업로드하고 싶었는데 광고 생성 모드로 진입할 경우입니다. 매 대화의 의도를 파악하지 않기 때문에 이러한 경우 사용자가 ‘아니 광고 생성 말고’라고 해도 대화가 완료되기 전까지 정보 수정 모드로 전환되지 않습니다. 이러한 문제를 해결하기 위한 방법으로는 키워드가 아닌 GPT로 사용자의 의도를 더 정확하게 파악하게 하는 방법이 있습니다. 또한  매 대화 시 챗봇은 대화가 마무리되었는지 계속 진행되는지 여부를 프론트엔드로 전달하는데 만약 사용자가 모드를 변경하기를 원한다면 대화를 조기 종료하도록 프롬프트에 추가해야 할 것 같습니다. 다음으로 광고 이미지가 생성된 이후 수정하는 기능이 없다는 것입니다. 현재 광고 이미지 생성이 완료되면 광고 생성 모드의 대화가 끝나도록 되어있는데 이후 사용자의 이어지는 질문(’이미지가 너무 화려해’)의 의도를 판단해 사용자의 요구대로 광고 이미지를 수정하는 프롬프트 템플릿을 추가해야 할 것 같습니다.  </a:t>
            </a:r>
            <a:endParaRPr/>
          </a:p>
        </p:txBody>
      </p:sp>
      <p:sp>
        <p:nvSpPr>
          <p:cNvPr id="518" name="Google Shape;518;g3a40ad42847_0_4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a40ad42847_0_7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g3a40ad42847_0_7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먼저 생성형 모델 파이프라인에 입력할 제품 이미지를 정제하고 누끼를 따기 위해, Ultralytics의 Segment Anything Model을 사용했습니다. SAM은 Meta가 공개한 범용 객체 분리 모델로, 업종이나 배경, 조명과 품질에 무관하게 객체를 자동 탐지합니다. 이러한 SAM의 특성은, 소상공인을 메인 타겟으로 설정해 다양한 조건의 사진을 입력받는 저희 서비스에 매우 적합합니다. 또한 SAM 모델은 별도의 바운딩 박스 없이도 동작하며, 이는 유저 액션을 최소화하여 간단하게 사용 가능한 AdGen 서비스와 잘 맞는 특징입니다. </a:t>
            </a:r>
            <a:endParaRPr/>
          </a:p>
        </p:txBody>
      </p:sp>
      <p:sp>
        <p:nvSpPr>
          <p:cNvPr id="535" name="Google Shape;535;g3a40ad42847_0_7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a40ad42847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3a40ad42847_0_3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100">
                <a:latin typeface="Arial"/>
                <a:ea typeface="Arial"/>
                <a:cs typeface="Arial"/>
                <a:sym typeface="Arial"/>
              </a:rPr>
              <a:t>저희 AdGen 서비스의 핵심 가치는 </a:t>
            </a:r>
            <a:r>
              <a:rPr b="1" lang="en-US" sz="1100">
                <a:latin typeface="Arial"/>
                <a:ea typeface="Arial"/>
                <a:cs typeface="Arial"/>
                <a:sym typeface="Arial"/>
              </a:rPr>
              <a:t>누구나 쉽게, 대화만으로 마케팅 콘텐츠를 완성할 수 있도록 돕는 것</a:t>
            </a:r>
            <a:r>
              <a:rPr lang="en-US" sz="1100">
                <a:latin typeface="Arial"/>
                <a:ea typeface="Arial"/>
                <a:cs typeface="Arial"/>
                <a:sym typeface="Arial"/>
              </a:rPr>
              <a:t>입니다.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우선, 대화형 AI 마케팅 어시스턴트를 통해</a:t>
            </a:r>
            <a:br>
              <a:rPr lang="en-US" sz="1100">
                <a:latin typeface="Arial"/>
                <a:ea typeface="Arial"/>
                <a:cs typeface="Arial"/>
                <a:sym typeface="Arial"/>
              </a:rPr>
            </a:br>
            <a:r>
              <a:rPr lang="en-US" sz="1100">
                <a:latin typeface="Arial"/>
                <a:ea typeface="Arial"/>
                <a:cs typeface="Arial"/>
                <a:sym typeface="Arial"/>
              </a:rPr>
              <a:t> 사용자는 복잡한 설명을 하지 않아도</a:t>
            </a:r>
            <a:br>
              <a:rPr lang="en-US" sz="1100">
                <a:latin typeface="Arial"/>
                <a:ea typeface="Arial"/>
                <a:cs typeface="Arial"/>
                <a:sym typeface="Arial"/>
              </a:rPr>
            </a:br>
            <a:r>
              <a:rPr lang="en-US" sz="1100">
                <a:latin typeface="Arial"/>
                <a:ea typeface="Arial"/>
                <a:cs typeface="Arial"/>
                <a:sym typeface="Arial"/>
              </a:rPr>
              <a:t> 음성과 몇 번의 클릭만으로 챗봇과 대화를 이어가며</a:t>
            </a:r>
            <a:br>
              <a:rPr lang="en-US" sz="1100">
                <a:latin typeface="Arial"/>
                <a:ea typeface="Arial"/>
                <a:cs typeface="Arial"/>
                <a:sym typeface="Arial"/>
              </a:rPr>
            </a:br>
            <a:r>
              <a:rPr lang="en-US" sz="1100">
                <a:latin typeface="Arial"/>
                <a:ea typeface="Arial"/>
                <a:cs typeface="Arial"/>
                <a:sym typeface="Arial"/>
              </a:rPr>
              <a:t> 본인의 상황에 딱 맞춘 광고 콘텐츠를 받을 수 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또한 사용자가 제품 이미지를 올리면</a:t>
            </a:r>
            <a:br>
              <a:rPr lang="en-US" sz="1100">
                <a:latin typeface="Arial"/>
                <a:ea typeface="Arial"/>
                <a:cs typeface="Arial"/>
                <a:sym typeface="Arial"/>
              </a:rPr>
            </a:br>
            <a:r>
              <a:rPr lang="en-US" sz="1100">
                <a:latin typeface="Arial"/>
                <a:ea typeface="Arial"/>
                <a:cs typeface="Arial"/>
                <a:sym typeface="Arial"/>
              </a:rPr>
              <a:t> AI가 자연스럽게 합성된 브랜드 중심의 광고 이미지를 자동으로 생성해</a:t>
            </a:r>
            <a:br>
              <a:rPr lang="en-US" sz="1100">
                <a:latin typeface="Arial"/>
                <a:ea typeface="Arial"/>
                <a:cs typeface="Arial"/>
                <a:sym typeface="Arial"/>
              </a:rPr>
            </a:br>
            <a:r>
              <a:rPr lang="en-US" sz="1100">
                <a:latin typeface="Arial"/>
                <a:ea typeface="Arial"/>
                <a:cs typeface="Arial"/>
                <a:sym typeface="Arial"/>
              </a:rPr>
              <a:t> 전문적인 디자인 역량 없이도 수준 높은 결과물을 만들 수 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마지막으로, 저희 서비스는 이미지에서 끝나는 것이 아니라</a:t>
            </a:r>
            <a:br>
              <a:rPr lang="en-US" sz="1100">
                <a:latin typeface="Arial"/>
                <a:ea typeface="Arial"/>
                <a:cs typeface="Arial"/>
                <a:sym typeface="Arial"/>
              </a:rPr>
            </a:br>
            <a:r>
              <a:rPr lang="en-US" sz="1100">
                <a:latin typeface="Arial"/>
                <a:ea typeface="Arial"/>
                <a:cs typeface="Arial"/>
                <a:sym typeface="Arial"/>
              </a:rPr>
              <a:t> 음원과 영상까지 함께 생성해</a:t>
            </a:r>
            <a:br>
              <a:rPr lang="en-US" sz="1100">
                <a:latin typeface="Arial"/>
                <a:ea typeface="Arial"/>
                <a:cs typeface="Arial"/>
                <a:sym typeface="Arial"/>
              </a:rPr>
            </a:br>
            <a:r>
              <a:rPr lang="en-US" sz="1100">
                <a:latin typeface="Arial"/>
                <a:ea typeface="Arial"/>
                <a:cs typeface="Arial"/>
                <a:sym typeface="Arial"/>
              </a:rPr>
              <a:t> 사용자의 상황과 목적에 맞는 다양한 형식의 콘텐츠를 제공할 수 있습니다.</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18" name="Google Shape;118;g3a40ad42847_0_3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a40ad42847_0_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g3a40ad42847_0_8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AdGen의 제품 이미지 분할 과정은 다음과 같습니다. </a:t>
            </a:r>
            <a:endParaRPr/>
          </a:p>
          <a:p>
            <a:pPr indent="0" lvl="0" marL="0" rtl="0" algn="l">
              <a:spcBef>
                <a:spcPts val="0"/>
              </a:spcBef>
              <a:spcAft>
                <a:spcPts val="0"/>
              </a:spcAft>
              <a:buNone/>
            </a:pPr>
            <a:r>
              <a:rPr lang="en-US"/>
              <a:t>먼저 사용자가 입력한 제품 사진을 SAM에 적합하도록 1024 픽셀 이하로 리사이징합니다. RGB 변환을 통해 노이즈를 최대한 줄인 후, SAM Automatic Mask Generator를 이용해 이미지 안에 의미 있는 객체 후보 마스크들을 추출합니다. </a:t>
            </a:r>
            <a:endParaRPr/>
          </a:p>
          <a:p>
            <a:pPr indent="0" lvl="0" marL="0" rtl="0" algn="l">
              <a:spcBef>
                <a:spcPts val="0"/>
              </a:spcBef>
              <a:spcAft>
                <a:spcPts val="0"/>
              </a:spcAft>
              <a:buNone/>
            </a:pPr>
            <a:r>
              <a:rPr lang="en-US"/>
              <a:t>이렇게 생성된 제품 후보들 중 사용자가 실제로 의도하는 제품 마스크를 선택하는데, 이 때 단순히 면적 뿐만 아니라 마스크 경계 복잡도, 내부 색상 분포, 전체 이미지 대비 면적 비율까지 종합적으로 고려해 제품일 가능성이 가장 높은 마스크를 사용자의 도움 없이 선정합니다. </a:t>
            </a:r>
            <a:endParaRPr/>
          </a:p>
          <a:p>
            <a:pPr indent="0" lvl="0" marL="0" rtl="0" algn="l">
              <a:spcBef>
                <a:spcPts val="0"/>
              </a:spcBef>
              <a:spcAft>
                <a:spcPts val="0"/>
              </a:spcAft>
              <a:buNone/>
            </a:pPr>
            <a:r>
              <a:rPr lang="en-US"/>
              <a:t>또한 일부 케이스에서 SAM이 제품과 배경을 반대로 인식하는 경우가 발생해, 마스크가 이미지 중앙에 위치한 정도와 마스크의 전체 대비 크기 비율을 확인해 반전이 의심될 경우 자동으로 뒤집는 방지 로직을 추가했습니다. </a:t>
            </a:r>
            <a:endParaRPr/>
          </a:p>
          <a:p>
            <a:pPr indent="0" lvl="0" marL="0" rtl="0" algn="l">
              <a:spcBef>
                <a:spcPts val="0"/>
              </a:spcBef>
              <a:spcAft>
                <a:spcPts val="0"/>
              </a:spcAft>
              <a:buNone/>
            </a:pPr>
            <a:r>
              <a:rPr lang="en-US"/>
              <a:t>이렇게 선정한 마스크를 그대로 사용할 경우, 경계 주변에 흰 테두리 같은 halo 현상이 발생할 수 있습니다. 이를 위해 경계 부분을 다듬고, 제품 이미지의 명암을 가이드로 쓰는 Guided Filter를 적용해 경계는 또렷하게, 안쪽은 부드럽게 이어지도록 보정했습니다. </a:t>
            </a:r>
            <a:endParaRPr/>
          </a:p>
        </p:txBody>
      </p:sp>
      <p:sp>
        <p:nvSpPr>
          <p:cNvPr id="554" name="Google Shape;554;g3a40ad42847_0_8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a40ad42847_0_8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3a40ad42847_0_8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AdGen의 서비스 목적에 맞게 사용자 액션을 최소화하기 위해서, 저희는 사용자가 bounding box를 입력하지 않고도 최대한 정밀하게 제품을 분할하는 기능을 구현하고자 했습니다. 이를 위해 Meta에서 발표한 Segment Anything Model, 줄여서 SAM을 사용했는데요. 초기에는 저희 VM 스펙을 고려하여, 보통 약 1억개의 파라미터를 가진 SAM이 아닌, 약 400만개라는 훨씬 적은 파라미터를 가진 MobileSAM을 도입해 사용했습니다. 하지만 MobileSAM 단일 구조로는 자동 객체 탐지 기능의 성능이 생각보다 낮았습니다. 이에 저희는 MobileSAM의 빠른 마스크 후보 생성 능력은 유지하면서, SAM의 높은 품질을 보완하는 하이브리드 구조를 실험해 보았습니다. 그 결과 전체적인 성능은 약간 향상되었으나, 보시는 것과 같이 이 또한 불안정한 퍼포먼스를 보였습니다. 결정적으로, MobileSAM과 SAM 간의 API 차이와 state_dict 충돌 문제로 인해 오류가 지속적으로 발생했습니다. </a:t>
            </a:r>
            <a:endParaRPr/>
          </a:p>
          <a:p>
            <a:pPr indent="0" lvl="0" marL="0" rtl="0" algn="l">
              <a:spcBef>
                <a:spcPts val="0"/>
              </a:spcBef>
              <a:spcAft>
                <a:spcPts val="0"/>
              </a:spcAft>
              <a:buNone/>
            </a:pPr>
            <a:r>
              <a:rPr lang="en-US"/>
              <a:t>이러한 기술적 검토를 바탕으로 저희는 최종적으로 SAM의 가장 작은 vit_b 모델 단일 구조로 전환했습니다. 그 결과 MobileSAM 기반의 제품 분할 기능에 비해 제품 경계가 더 선명하고 자연스러워졌으며, 품질 또한 향상되었습니다. 추가로, SAM은 GPU 환경에서 안정적으로 동작해 전체 파이프라인의 신뢰성 또한 크게 높일 수 있었습니다. </a:t>
            </a:r>
            <a:endParaRPr/>
          </a:p>
        </p:txBody>
      </p:sp>
      <p:sp>
        <p:nvSpPr>
          <p:cNvPr id="588" name="Google Shape;588;g3a40ad42847_0_8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a40ad42847_0_8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3a40ad42847_0_8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SAM은 자동 마스크 탐지 기능을 통해 하나의 이미지에서 여러 개의 마스크 후보군을 생성합니다. 즉, 이미지 내에서 “제품”일 확률이 있는 것들을 반환하는 것인데요. 초기에는 단순히 이 중 가장 면적이 큰 마스크를 제품 마스크로 선정했습니다. 이 방식은 빠르고 단순했지만, 실제 사용 결과 배경 전체가 선택되거나, 제품 외곽이 아닌 그림자 영역이 선택되는 경우가 반복적으로 발생했습니다. </a:t>
            </a:r>
            <a:endParaRPr/>
          </a:p>
        </p:txBody>
      </p:sp>
      <p:sp>
        <p:nvSpPr>
          <p:cNvPr id="606" name="Google Shape;606;g3a40ad42847_0_8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a40ad42847_0_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g3a40ad42847_0_8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이에 저희는 면적 뿐만 아니라, 제품일 가능성을 높게 판단할 수 있는 여러 요소를 함께 고려하는 방식으로 Best Mask 선정 로직을 개선했습니다. 구체적으로는 마스크가 중앙에 가까이 위치하는지, 경계선이 자연스러운지, 제품 내부 색상 분포가 충분한지, 경계선의 복잡도가 충분히 높은지, 이미지 외곽에 걸쳐 있지는 않은지 등의 요소를 점수화하고, 각 비중에 따른 종합 점수를 계산해 가장 큰 마스크를 최종 제품 마스크로 선정했습니다. 다양한 분야의 소상공인이 사용하는 서비스임을 감안하여, 특정 도메인에서 높은 분할 성능을 목표로 하기보다는 통상적인 물체를 대부분 탐지 가능한 강건한 기능 구현에 집중했습니다. 중앙에 가장 근접한 정도의 비중을 가장 높게 잡아 입력 사진에 대한 사용자 가이드만으로 충분한 품질을 보장했고, 단조로운 색의 제품도 놓치지 않도록 색상 분포 점수의 비중은 매우 작게 설정했습니다. </a:t>
            </a:r>
            <a:endParaRPr/>
          </a:p>
          <a:p>
            <a:pPr indent="0" lvl="0" marL="0" rtl="0" algn="l">
              <a:spcBef>
                <a:spcPts val="0"/>
              </a:spcBef>
              <a:spcAft>
                <a:spcPts val="0"/>
              </a:spcAft>
              <a:buNone/>
            </a:pPr>
            <a:r>
              <a:rPr lang="en-US"/>
              <a:t>이러한 로직을 추가한 뒤, 제품 외곽은 더 정확하게 선택되었고 누끼 품질이 전체적으로 향상되어, 저희가 기획했던 “사용자 입력을 최소화하면서도 좋은 분할 성능”을 구현할 수 있었습니다. </a:t>
            </a:r>
            <a:endParaRPr/>
          </a:p>
        </p:txBody>
      </p:sp>
      <p:sp>
        <p:nvSpPr>
          <p:cNvPr id="619" name="Google Shape;619;g3a40ad42847_0_8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a40ad42847_0_8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3a40ad42847_0_8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제품 이미지를 배경과 이질감 없이 자연스럽게 합성하기 위해서는 경계선 품질, 즉 누끼를 따는 품질이 중요합니다. 하지만 SAM이 생성하는 원본 마스크는 기본적으로 경계가 딱딱하거나 흐릿한 부분이 섞여 있어, 합성할 경우 제품 주변이 부자연스러운 경우가 많습니다. 이를 개선하기 위해 저희가 적용한 주요 후처리 기법은 다음과 같습니다. </a:t>
            </a:r>
            <a:endParaRPr/>
          </a:p>
          <a:p>
            <a:pPr indent="0" lvl="0" marL="0" rtl="0" algn="l">
              <a:spcBef>
                <a:spcPts val="0"/>
              </a:spcBef>
              <a:spcAft>
                <a:spcPts val="0"/>
              </a:spcAft>
              <a:buNone/>
            </a:pPr>
            <a:r>
              <a:rPr lang="en-US"/>
              <a:t>먼저 Gaussian Filter를 사용해 경계에 블러를 적용하여 경계가 너무 딱 잘린 느낌을 줄이고, 전체적인 제품 마스크를 자연스럽게 만듭니다. </a:t>
            </a:r>
            <a:endParaRPr/>
          </a:p>
          <a:p>
            <a:pPr indent="0" lvl="0" marL="0" rtl="0" algn="l">
              <a:spcBef>
                <a:spcPts val="0"/>
              </a:spcBef>
              <a:spcAft>
                <a:spcPts val="0"/>
              </a:spcAft>
              <a:buNone/>
            </a:pPr>
            <a:r>
              <a:rPr lang="en-US"/>
              <a:t>이후에는 Guided Filter를 적용하는데, 이는 원본 이미지의 엣지를 참고해서 경계선을 더 선명하게 보정하는 역할을 합니다. 외부 경계는 더욱 선명하게 만들고, 내부는 부드럽게 만들어 제품 테두리의 작은 디테일을 보존하는 데 매우 효과적입니다. </a:t>
            </a:r>
            <a:endParaRPr/>
          </a:p>
        </p:txBody>
      </p:sp>
      <p:sp>
        <p:nvSpPr>
          <p:cNvPr id="638" name="Google Shape;638;g3a40ad42847_0_8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a40ad42847_0_8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3a40ad42847_0_8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사진을 보시면, 두 가지 필터를 적용한 실험 결과입니다. SAM이 추출한 원본 마스크와 이전에 말씀드린 후처리 기법을 적용했을 때는 비교해 보면, 원본 마스크에 비해 경계선이 더욱 뚜렷해지고 이질감이 줄어든 것을 확인하실 수 있습니다. </a:t>
            </a:r>
            <a:endParaRPr/>
          </a:p>
        </p:txBody>
      </p:sp>
      <p:sp>
        <p:nvSpPr>
          <p:cNvPr id="653" name="Google Shape;653;g3a40ad42847_0_8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a40ad42847_0_9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3a40ad42847_0_9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AdGen 서비스의 핵심 이미지 생성 모델은 Stable Diffusion 1.5입니다.</a:t>
            </a:r>
            <a:endParaRPr/>
          </a:p>
          <a:p>
            <a:pPr indent="0" lvl="0" marL="0" rtl="0" algn="l">
              <a:spcBef>
                <a:spcPts val="0"/>
              </a:spcBef>
              <a:spcAft>
                <a:spcPts val="0"/>
              </a:spcAft>
              <a:buNone/>
            </a:pPr>
            <a:r>
              <a:rPr lang="en-US"/>
              <a:t>Diffusion 파이프라인에서 SD1.5는 GPT가 생성한 프롬프트와, Segmentation 과정에서 추출한 제품 cutout을 기반으로 광고용 배경 이미지를 생성하는 역할을 담당합니다. </a:t>
            </a:r>
            <a:endParaRPr/>
          </a:p>
          <a:p>
            <a:pPr indent="0" lvl="0" marL="0" rtl="0" algn="l">
              <a:spcBef>
                <a:spcPts val="0"/>
              </a:spcBef>
              <a:spcAft>
                <a:spcPts val="0"/>
              </a:spcAft>
              <a:buNone/>
            </a:pPr>
            <a:r>
              <a:rPr lang="en-US"/>
              <a:t>SD1.5를 주요 생성 모델로 선택한 이유는 다음과 같습니다. </a:t>
            </a:r>
            <a:endParaRPr/>
          </a:p>
          <a:p>
            <a:pPr indent="0" lvl="0" marL="0" rtl="0" algn="l">
              <a:spcBef>
                <a:spcPts val="0"/>
              </a:spcBef>
              <a:spcAft>
                <a:spcPts val="0"/>
              </a:spcAft>
              <a:buNone/>
            </a:pPr>
            <a:r>
              <a:rPr lang="en-US"/>
              <a:t>먼저, SD1.5는 사용자가 원하는 톤이나 분위기 같은 스타일적 요소를 프롬프트로 입력하면, 그에 맞는 광고 배경을 안정적으로 생성할 수 있는 text-to-image 기반 모델입니다. SD1.5는 텍스트 인코더가 프롬프트를 벡터화하면, Diffusion 모델이 노이즈가 가득한 초기 이미지에서 벡터를 참조하며 어떤 노이즈를 제거할 지 결정해 나가는 과정을 거쳐 최종 이미지를 생성합니다. </a:t>
            </a:r>
            <a:endParaRPr/>
          </a:p>
          <a:p>
            <a:pPr indent="0" lvl="0" marL="0" rtl="0" algn="l">
              <a:spcBef>
                <a:spcPts val="0"/>
              </a:spcBef>
              <a:spcAft>
                <a:spcPts val="0"/>
              </a:spcAft>
              <a:buNone/>
            </a:pPr>
            <a:r>
              <a:rPr lang="en-US"/>
              <a:t>다음으로, SD1.5의 효율성에 집중했습니다. 같은 Stable Diffusion 모델인 SDXL은 약 26억개의 파라미터를 가지고 있는 반면, SD1.5는 약 8억 6천만개의 파라미터를 가지고 있습니다. 물론 최종 품질 차이는 존재하나, 24 GB VRAM을 가진 저희 팀의 여건을 고려할 때, SD1.5가 실제 서비스에서 속도와 VRAM 효율이 좋고 광고 생성 목적에서는 충분히 경쟁력을 가진다고 판단했습니다. </a:t>
            </a:r>
            <a:endParaRPr/>
          </a:p>
          <a:p>
            <a:pPr indent="0" lvl="0" marL="0" rtl="0" algn="l">
              <a:spcBef>
                <a:spcPts val="0"/>
              </a:spcBef>
              <a:spcAft>
                <a:spcPts val="0"/>
              </a:spcAft>
              <a:buNone/>
            </a:pPr>
            <a:r>
              <a:rPr lang="en-US"/>
              <a:t>마지막으로, SD1.5는 제품 사진 기반 합성에서 경계의 톤이나 질감을 복원하는 능력이 뛰어납니다. 특히 추후 연결할 ControlNet과 IP-Adapter와 함께 사용할 때 제품을 보존하면서 동시에 안정적으로 정밀하고 일관된 광고 포스터 제작을 가능하게 합니다. </a:t>
            </a:r>
            <a:endParaRPr/>
          </a:p>
        </p:txBody>
      </p:sp>
      <p:sp>
        <p:nvSpPr>
          <p:cNvPr id="665" name="Google Shape;665;g3a40ad42847_0_9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a3f4e2d5e9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3a3f4e2d5e9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Segmentation 결과를 받아 Diffusion과 멀티미디어 생성으로 연결하는 전체 흐름</a:t>
            </a:r>
            <a:r>
              <a:rPr lang="en-US" sz="1100">
                <a:latin typeface="Arial"/>
                <a:ea typeface="Arial"/>
                <a:cs typeface="Arial"/>
                <a:sym typeface="Arial"/>
              </a:rPr>
              <a:t>에 대해서 먼저 설명드리겠습니다.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ads/generate API는 사용자가 생성 모드를 선택하면 필요한 모듈만 자동으로 실행되도록 설계했습니다. 예를 들어 이미지 생성만 선택하면 Diffusion만, 영상까지 선택하면 Diffusion + MusicGen + MoviePy가 조합되어 실행됩니다.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Image Generation 파트에서는 먼저 Segmentation Singleton이 제품 영역을 누끼 처리하고, CompositionMode Preset이 이미지 생성 성향을 결정합니다.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그다음 Diffusion Pipeline에서는 ControlNet-Depth로 제품 배치와 공간감을 유지하고, IP-Adapter로 제품의 스타일과 색감을 유지하면서 새로운 배경을 세련되게 생성합니다.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마지막으로 GPT가 생성한 광고 카피를 이미지에 직접 합성해 바로 활용 가능한 ‘완성된 광고 이미지’를 출력하게 됩니다.</a:t>
            </a: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lang="en-US" sz="1100">
                <a:latin typeface="Arial"/>
                <a:ea typeface="Arial"/>
                <a:cs typeface="Arial"/>
                <a:sym typeface="Arial"/>
              </a:rPr>
              <a:t>그리고 생성된 결과물은 static/minio에 저장되어 프론트엔드에서 즉시 다운로드 가능하도록 제공됩니다.</a:t>
            </a:r>
            <a:endParaRPr/>
          </a:p>
        </p:txBody>
      </p:sp>
      <p:sp>
        <p:nvSpPr>
          <p:cNvPr id="692" name="Google Shape;692;g3a3f4e2d5e9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a3f4e2d5e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g3a3f4e2d5e9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100">
                <a:latin typeface="Arial"/>
                <a:ea typeface="Arial"/>
                <a:cs typeface="Arial"/>
                <a:sym typeface="Arial"/>
              </a:rPr>
              <a:t>Diffusion 내부 구조를 상세히 설명드리면, Segmentation 단계에서 얻은 </a:t>
            </a:r>
            <a:r>
              <a:rPr b="1" lang="en-US" sz="1100">
                <a:latin typeface="Arial"/>
                <a:ea typeface="Arial"/>
                <a:cs typeface="Arial"/>
                <a:sym typeface="Arial"/>
              </a:rPr>
              <a:t>product_image, mask_image와 원본 이미지인 full_image</a:t>
            </a:r>
            <a:r>
              <a:rPr lang="en-US" sz="1100">
                <a:latin typeface="Arial"/>
                <a:ea typeface="Arial"/>
                <a:cs typeface="Arial"/>
                <a:sym typeface="Arial"/>
              </a:rPr>
              <a:t>를 기반으로 진행합니다.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먼저, full_image에서 Midas Depth를 추출해 ControlNet이 제품의 공간적 구조를 이해하도록 합니다.</a:t>
            </a:r>
            <a:br>
              <a:rPr lang="en-US" sz="1100">
                <a:latin typeface="Arial"/>
                <a:ea typeface="Arial"/>
                <a:cs typeface="Arial"/>
                <a:sym typeface="Arial"/>
              </a:rPr>
            </a:br>
            <a:r>
              <a:rPr lang="en-US" sz="1100">
                <a:latin typeface="Arial"/>
                <a:ea typeface="Arial"/>
                <a:cs typeface="Arial"/>
                <a:sym typeface="Arial"/>
              </a:rPr>
              <a:t>이를 통해 제품이 뜨거나 찌그러지지 않고 실제 사진처럼 자연스럽게 배경을 교체할 수 있습니다.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다음으로 Stable Diffusion 1.5 모델에 ControlNet-Depth와 IP-Adapter를 함께 적용합니다.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ControlNet은 구조 보존, IP-Adapter는 제품의 스타일·색감 보존을 담당합니다.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이후 모델이 생성한 배경(generated_bg)과 제품(product_image)을 mask_image를 사용해 PIL composite로 실제 합성합니다.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마지막으로 TextService를 적용해 GPT가 작성한 광고 문구를 이미지에 직접 삽입함으로써 바로 SNS에 업로드 가능한 최종 광고 이미지를 생성하게 됩니다.</a:t>
            </a: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t/>
            </a:r>
            <a:endParaRPr sz="1100">
              <a:latin typeface="Arial"/>
              <a:ea typeface="Arial"/>
              <a:cs typeface="Arial"/>
              <a:sym typeface="Arial"/>
            </a:endParaRPr>
          </a:p>
        </p:txBody>
      </p:sp>
      <p:sp>
        <p:nvSpPr>
          <p:cNvPr id="700" name="Google Shape;700;g3a3f4e2d5e9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a3f4e2d5e9_0_17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g3a3f4e2d5e9_0_17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다음은 ControlNet 적용 사례입니다</a:t>
            </a:r>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ControlNet은 </a:t>
            </a:r>
            <a:r>
              <a:rPr b="1" lang="en-US" sz="1100">
                <a:latin typeface="Arial"/>
                <a:ea typeface="Arial"/>
                <a:cs typeface="Arial"/>
                <a:sym typeface="Arial"/>
              </a:rPr>
              <a:t>제품 이미지의 레이아웃과 깊이(Depth)</a:t>
            </a:r>
            <a:r>
              <a:rPr lang="en-US" sz="1100">
                <a:latin typeface="Arial"/>
                <a:ea typeface="Arial"/>
                <a:cs typeface="Arial"/>
                <a:sym typeface="Arial"/>
              </a:rPr>
              <a:t> 를 그대로 가져와 새로운 배경 위에 안정적으로 배치할 수 있도록 돕는 모듈입니다.왼쪽이 입력 이미지이고, 오른쪽은 ControlNet을 0.7로 적용한 결과입니다.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여기서는 제품의 </a:t>
            </a:r>
            <a:r>
              <a:rPr b="1" lang="en-US" sz="1100">
                <a:latin typeface="Arial"/>
                <a:ea typeface="Arial"/>
                <a:cs typeface="Arial"/>
                <a:sym typeface="Arial"/>
              </a:rPr>
              <a:t>각도·위치·형태</a:t>
            </a:r>
            <a:r>
              <a:rPr lang="en-US" sz="1100">
                <a:latin typeface="Arial"/>
                <a:ea typeface="Arial"/>
                <a:cs typeface="Arial"/>
                <a:sym typeface="Arial"/>
              </a:rPr>
              <a:t>가 거의 동일하게 유지되면서 배경만 자연스럽게 카페 인테리어로 재구성되었습니다.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ControlNet 0.7이라는 값은  ‘레이아웃 보정은 강하게, 스타일 변화는 적당히’라는 의미입니다.</a:t>
            </a:r>
            <a:endParaRPr/>
          </a:p>
          <a:p>
            <a:pPr indent="0" lvl="0" marL="0" rtl="0" algn="l">
              <a:spcBef>
                <a:spcPts val="1200"/>
              </a:spcBef>
              <a:spcAft>
                <a:spcPts val="0"/>
              </a:spcAft>
              <a:buNone/>
            </a:pPr>
            <a:r>
              <a:rPr lang="en-US"/>
              <a:t>ControlNet은 레이아웃을 담당한다면, </a:t>
            </a:r>
            <a:r>
              <a:rPr lang="en-US"/>
              <a:t>IP-Adapter가 스타일을 담당한다고 이해하시면 됩니다.</a:t>
            </a:r>
            <a:endParaRPr/>
          </a:p>
        </p:txBody>
      </p:sp>
      <p:sp>
        <p:nvSpPr>
          <p:cNvPr id="719" name="Google Shape;719;g3a3f4e2d5e9_0_17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a40ad42847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3a40ad42847_0_3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저희 AdGen은 전체 서비스 흐름이 자연스럽게 이어지도록</a:t>
            </a:r>
            <a:br>
              <a:rPr lang="en-US" sz="1100">
                <a:latin typeface="Arial"/>
                <a:ea typeface="Arial"/>
                <a:cs typeface="Arial"/>
                <a:sym typeface="Arial"/>
              </a:rPr>
            </a:br>
            <a:r>
              <a:rPr lang="en-US" sz="1100">
                <a:latin typeface="Arial"/>
                <a:ea typeface="Arial"/>
                <a:cs typeface="Arial"/>
                <a:sym typeface="Arial"/>
              </a:rPr>
              <a:t> 프론트엔드부터 인공지능 모델, 인프라까지 유기적으로 구성했습니다.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먼저 </a:t>
            </a:r>
            <a:r>
              <a:rPr b="1" lang="en-US" sz="1100">
                <a:latin typeface="Arial"/>
                <a:ea typeface="Arial"/>
                <a:cs typeface="Arial"/>
                <a:sym typeface="Arial"/>
              </a:rPr>
              <a:t>Frontend는 React 기반</a:t>
            </a:r>
            <a:r>
              <a:rPr lang="en-US" sz="1100">
                <a:latin typeface="Arial"/>
                <a:ea typeface="Arial"/>
                <a:cs typeface="Arial"/>
                <a:sym typeface="Arial"/>
              </a:rPr>
              <a:t>으로 개발되었으며,</a:t>
            </a:r>
            <a:br>
              <a:rPr lang="en-US" sz="1100">
                <a:latin typeface="Arial"/>
                <a:ea typeface="Arial"/>
                <a:cs typeface="Arial"/>
                <a:sym typeface="Arial"/>
              </a:rPr>
            </a:br>
            <a:r>
              <a:rPr lang="en-US" sz="1100">
                <a:latin typeface="Arial"/>
                <a:ea typeface="Arial"/>
                <a:cs typeface="Arial"/>
                <a:sym typeface="Arial"/>
              </a:rPr>
              <a:t> PWA와 실시간 음성 녹음 기능을 통해</a:t>
            </a:r>
            <a:br>
              <a:rPr lang="en-US" sz="1100">
                <a:latin typeface="Arial"/>
                <a:ea typeface="Arial"/>
                <a:cs typeface="Arial"/>
                <a:sym typeface="Arial"/>
              </a:rPr>
            </a:br>
            <a:r>
              <a:rPr lang="en-US" sz="1100">
                <a:latin typeface="Arial"/>
                <a:ea typeface="Arial"/>
                <a:cs typeface="Arial"/>
                <a:sym typeface="Arial"/>
              </a:rPr>
              <a:t> 사용자가 모바일에서도 대화형 인터페이스를 편하게 사용할 수 있도록 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Backend는 FastAPI</a:t>
            </a:r>
            <a:r>
              <a:rPr lang="en-US" sz="1100">
                <a:latin typeface="Arial"/>
                <a:ea typeface="Arial"/>
                <a:cs typeface="Arial"/>
                <a:sym typeface="Arial"/>
              </a:rPr>
              <a:t>로 구축해 빠르고 가벼운 처리가 가능하고,</a:t>
            </a:r>
            <a:br>
              <a:rPr lang="en-US" sz="1100">
                <a:latin typeface="Arial"/>
                <a:ea typeface="Arial"/>
                <a:cs typeface="Arial"/>
                <a:sym typeface="Arial"/>
              </a:rPr>
            </a:br>
            <a:r>
              <a:rPr lang="en-US" sz="1100">
                <a:latin typeface="Arial"/>
                <a:ea typeface="Arial"/>
                <a:cs typeface="Arial"/>
                <a:sym typeface="Arial"/>
              </a:rPr>
              <a:t> 이미지·음악·영상 파일은 </a:t>
            </a:r>
            <a:r>
              <a:rPr b="1" lang="en-US" sz="1100">
                <a:latin typeface="Arial"/>
                <a:ea typeface="Arial"/>
                <a:cs typeface="Arial"/>
                <a:sym typeface="Arial"/>
              </a:rPr>
              <a:t>MinIO에 안전하게 저장</a:t>
            </a:r>
            <a:r>
              <a:rPr lang="en-US" sz="1100">
                <a:latin typeface="Arial"/>
                <a:ea typeface="Arial"/>
                <a:cs typeface="Arial"/>
                <a:sym typeface="Arial"/>
              </a:rPr>
              <a:t>합니다.</a:t>
            </a:r>
            <a:br>
              <a:rPr lang="en-US" sz="1100">
                <a:latin typeface="Arial"/>
                <a:ea typeface="Arial"/>
                <a:cs typeface="Arial"/>
                <a:sym typeface="Arial"/>
              </a:rPr>
            </a:br>
            <a:r>
              <a:rPr lang="en-US" sz="1100">
                <a:latin typeface="Arial"/>
                <a:ea typeface="Arial"/>
                <a:cs typeface="Arial"/>
                <a:sym typeface="Arial"/>
              </a:rPr>
              <a:t> 또한 OpenCV, Pillow, MoviePy를 활용해</a:t>
            </a:r>
            <a:br>
              <a:rPr lang="en-US" sz="1100">
                <a:latin typeface="Arial"/>
                <a:ea typeface="Arial"/>
                <a:cs typeface="Arial"/>
                <a:sym typeface="Arial"/>
              </a:rPr>
            </a:br>
            <a:r>
              <a:rPr lang="en-US" sz="1100">
                <a:latin typeface="Arial"/>
                <a:ea typeface="Arial"/>
                <a:cs typeface="Arial"/>
                <a:sym typeface="Arial"/>
              </a:rPr>
              <a:t> 광고 이미지와 영상의 후처리 품질을 높였습니다.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AI 모델은 세 단계로 이루어져 있습니다.</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Whisper가 음성을 텍스트로 변환</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GPT-4o-mini가 아이디어와 문구, 생성 프롬프트를 생성</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그리고 </a:t>
            </a:r>
            <a:r>
              <a:rPr b="1" lang="en-US" sz="1100">
                <a:latin typeface="Arial"/>
                <a:ea typeface="Arial"/>
                <a:cs typeface="Arial"/>
                <a:sym typeface="Arial"/>
              </a:rPr>
              <a:t>Stable Diffusion과 MusicGen이 실제 콘텐츠를 만들어냅니다.</a:t>
            </a:r>
            <a:endParaRPr b="1" sz="1100">
              <a:latin typeface="Arial"/>
              <a:ea typeface="Arial"/>
              <a:cs typeface="Arial"/>
              <a:sym typeface="Arial"/>
            </a:endParaRPr>
          </a:p>
          <a:p>
            <a:pPr indent="0" lvl="0" marL="0" rtl="0" algn="l">
              <a:lnSpc>
                <a:spcPct val="115000"/>
              </a:lnSpc>
              <a:spcBef>
                <a:spcPts val="1200"/>
              </a:spcBef>
              <a:spcAft>
                <a:spcPts val="1200"/>
              </a:spcAft>
              <a:buSzPts val="1100"/>
              <a:buNone/>
            </a:pPr>
            <a:r>
              <a:rPr lang="en-US" sz="1100">
                <a:latin typeface="Arial"/>
                <a:ea typeface="Arial"/>
                <a:cs typeface="Arial"/>
                <a:sym typeface="Arial"/>
              </a:rPr>
              <a:t>마지막으로 인프라는 </a:t>
            </a:r>
            <a:r>
              <a:rPr b="1" lang="en-US" sz="1100">
                <a:latin typeface="Arial"/>
                <a:ea typeface="Arial"/>
                <a:cs typeface="Arial"/>
                <a:sym typeface="Arial"/>
              </a:rPr>
              <a:t>GCP L4 GPU 환경</a:t>
            </a:r>
            <a:r>
              <a:rPr lang="en-US" sz="1100">
                <a:latin typeface="Arial"/>
                <a:ea typeface="Arial"/>
                <a:cs typeface="Arial"/>
                <a:sym typeface="Arial"/>
              </a:rPr>
              <a:t>에서 모델을 효율적으로 추론하며,</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Nginx Reverse Proxy</a:t>
            </a:r>
            <a:r>
              <a:rPr lang="en-US" sz="1100">
                <a:latin typeface="Arial"/>
                <a:ea typeface="Arial"/>
                <a:cs typeface="Arial"/>
                <a:sym typeface="Arial"/>
              </a:rPr>
              <a:t>와 </a:t>
            </a:r>
            <a:r>
              <a:rPr b="1" lang="en-US" sz="1100">
                <a:latin typeface="Arial"/>
                <a:ea typeface="Arial"/>
                <a:cs typeface="Arial"/>
                <a:sym typeface="Arial"/>
              </a:rPr>
              <a:t>HTTPS 인증</a:t>
            </a:r>
            <a:r>
              <a:rPr lang="en-US" sz="1100">
                <a:latin typeface="Arial"/>
                <a:ea typeface="Arial"/>
                <a:cs typeface="Arial"/>
                <a:sym typeface="Arial"/>
              </a:rPr>
              <a:t>을 통해</a:t>
            </a:r>
            <a:br>
              <a:rPr lang="en-US" sz="1100">
                <a:latin typeface="Arial"/>
                <a:ea typeface="Arial"/>
                <a:cs typeface="Arial"/>
                <a:sym typeface="Arial"/>
              </a:rPr>
            </a:br>
            <a:r>
              <a:rPr lang="en-US" sz="1100">
                <a:latin typeface="Arial"/>
                <a:ea typeface="Arial"/>
                <a:cs typeface="Arial"/>
                <a:sym typeface="Arial"/>
              </a:rPr>
              <a:t> 서비스가 안정적으로 운영될 수 있도록 구성했습니다.</a:t>
            </a:r>
            <a:endParaRPr/>
          </a:p>
        </p:txBody>
      </p:sp>
      <p:sp>
        <p:nvSpPr>
          <p:cNvPr id="138" name="Google Shape;138;g3a40ad42847_0_3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a3f4e2d5e9_0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3a3f4e2d5e9_0_5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IP-Adapter가 실제 생성 결과에 어떤 영향을 주는지 살펴보겠습니다.</a:t>
            </a:r>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"IP-Adapter는 ‘입력 이미지의 시각적 스타일’을 모델에 전달하는 역할을 합니다.</a:t>
            </a:r>
            <a:br>
              <a:rPr lang="en-US" sz="1100">
                <a:latin typeface="Arial"/>
                <a:ea typeface="Arial"/>
                <a:cs typeface="Arial"/>
                <a:sym typeface="Arial"/>
              </a:rPr>
            </a:br>
            <a:r>
              <a:rPr lang="en-US" sz="1100">
                <a:latin typeface="Arial"/>
                <a:ea typeface="Arial"/>
                <a:cs typeface="Arial"/>
                <a:sym typeface="Arial"/>
              </a:rPr>
              <a:t> 예를 들어 사장님이 제공한 사진의 </a:t>
            </a:r>
            <a:r>
              <a:rPr b="1" lang="en-US" sz="1100">
                <a:latin typeface="Arial"/>
                <a:ea typeface="Arial"/>
                <a:cs typeface="Arial"/>
                <a:sym typeface="Arial"/>
              </a:rPr>
              <a:t>제품 질감, 색, 분위기</a:t>
            </a:r>
            <a:r>
              <a:rPr lang="en-US" sz="1100">
                <a:latin typeface="Arial"/>
                <a:ea typeface="Arial"/>
                <a:cs typeface="Arial"/>
                <a:sym typeface="Arial"/>
              </a:rPr>
              <a:t>를 새로운 이미지에서도 유지하도록 만드는 기능입니다.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여기 왼쪽은 실제 입력 이미지이고, 오른쪽은 </a:t>
            </a:r>
            <a:r>
              <a:rPr b="1" lang="en-US" sz="1100">
                <a:latin typeface="Arial"/>
                <a:ea typeface="Arial"/>
                <a:cs typeface="Arial"/>
                <a:sym typeface="Arial"/>
              </a:rPr>
              <a:t>같은 제품 분위기</a:t>
            </a:r>
            <a:r>
              <a:rPr lang="en-US" sz="1100">
                <a:latin typeface="Arial"/>
                <a:ea typeface="Arial"/>
                <a:cs typeface="Arial"/>
                <a:sym typeface="Arial"/>
              </a:rPr>
              <a:t>를 유지하면서 배경과 전체 스타일만 카페 감성에 맞게 재구성한 결과입니다.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프롬프트에서는 따뜻한 브런치 카페의 분위기를 묘사했고, IP-Adapter Scale은 0.5로 설정했습니다.</a:t>
            </a:r>
            <a:br>
              <a:rPr lang="en-US" sz="1100">
                <a:latin typeface="Arial"/>
                <a:ea typeface="Arial"/>
                <a:cs typeface="Arial"/>
                <a:sym typeface="Arial"/>
              </a:rPr>
            </a:br>
            <a:r>
              <a:rPr lang="en-US" sz="1100">
                <a:latin typeface="Arial"/>
                <a:ea typeface="Arial"/>
                <a:cs typeface="Arial"/>
                <a:sym typeface="Arial"/>
              </a:rPr>
              <a:t> 0.5는 ‘스타일은 유지하되 레이아웃에 과하게 끌려가지 않는’ 균형값입니다.</a:t>
            </a:r>
            <a:endParaRPr sz="11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US"/>
              <a:t>즉, IP-Adapter를 통해 제공된 사진을 기반으로‘브랜드 고유의 색’을 유지하면서도, 원하는 분위기에 맞는 광고 이미지를 자동 생성을 할 수 있게 됩니다.</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US"/>
              <a:t>다만 controlnet과 통합하여 적용할 경우, 두 파라미터값 중 어느 곳에 무게감을 실느냐에 따라 생성된 이미지의 품질이 많이 달라집니다. </a:t>
            </a:r>
            <a:endParaRPr/>
          </a:p>
          <a:p>
            <a:pPr indent="0" lvl="0" marL="0" rtl="0" algn="l">
              <a:spcBef>
                <a:spcPts val="0"/>
              </a:spcBef>
              <a:spcAft>
                <a:spcPts val="0"/>
              </a:spcAft>
              <a:buNone/>
            </a:pPr>
            <a:r>
              <a:t/>
            </a:r>
            <a:endParaRPr/>
          </a:p>
        </p:txBody>
      </p:sp>
      <p:sp>
        <p:nvSpPr>
          <p:cNvPr id="733" name="Google Shape;733;g3a3f4e2d5e9_0_5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a3f4e2d5e9_0_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g3a3f4e2d5e9_0_6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Diffusion 결과물은 광고 성격에 따라 달라져야 해서, ControlNet 강도와 IP-Adapter 스케일을 조합한 CompositionMode 프리셋을 설계했습니다.</a:t>
            </a:r>
            <a:endParaRPr/>
          </a:p>
          <a:p>
            <a:pPr indent="0" lvl="0" marL="0" rtl="0" algn="l">
              <a:lnSpc>
                <a:spcPct val="115000"/>
              </a:lnSpc>
              <a:spcBef>
                <a:spcPts val="1200"/>
              </a:spcBef>
              <a:spcAft>
                <a:spcPts val="0"/>
              </a:spcAft>
              <a:buClr>
                <a:schemeClr val="dk1"/>
              </a:buClr>
              <a:buSzPts val="1100"/>
              <a:buFont typeface="Arial"/>
              <a:buNone/>
            </a:pPr>
            <a:r>
              <a:rPr lang="en-US"/>
              <a:t>rigid는 제품 레이아웃 유지가 중요한 카테고리에 적합하고, balanced는 가장 자연스러운 ‘광고용’ 결과물을 만듭니다. creative는 제품은 유지하되 배경 톤을 더 창의적으로 바꿔 브랜딩 이미지나 캠페인 컷에 적합합니다.</a:t>
            </a:r>
            <a:endParaRPr/>
          </a:p>
          <a:p>
            <a:pPr indent="0" lvl="0" marL="0" rtl="0" algn="l">
              <a:lnSpc>
                <a:spcPct val="115000"/>
              </a:lnSpc>
              <a:spcBef>
                <a:spcPts val="1200"/>
              </a:spcBef>
              <a:spcAft>
                <a:spcPts val="1200"/>
              </a:spcAft>
              <a:buClr>
                <a:schemeClr val="dk1"/>
              </a:buClr>
              <a:buSzPts val="1100"/>
              <a:buFont typeface="Arial"/>
              <a:buNone/>
            </a:pPr>
            <a:r>
              <a:rPr lang="en-US"/>
              <a:t>사용자는 모드만 선택하면 되고, 프리셋이 내부 파라미터를 자동 조정해 줍니다.</a:t>
            </a:r>
            <a:endParaRPr/>
          </a:p>
        </p:txBody>
      </p:sp>
      <p:sp>
        <p:nvSpPr>
          <p:cNvPr id="747" name="Google Shape;747;g3a3f4e2d5e9_0_6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a3f4e2d5e9_0_8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g3a3f4e2d5e9_0_8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SzPts val="1100"/>
              <a:buNone/>
            </a:pPr>
            <a:r>
              <a:rPr b="1" lang="en-US" sz="1300">
                <a:latin typeface="Arial"/>
                <a:ea typeface="Arial"/>
                <a:cs typeface="Arial"/>
                <a:sym typeface="Arial"/>
              </a:rPr>
              <a:t>rigid</a:t>
            </a:r>
            <a:endParaRPr b="1" sz="13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first, rigid 모드는 </a:t>
            </a:r>
            <a:r>
              <a:rPr b="1" lang="en-US" sz="1100">
                <a:latin typeface="Arial"/>
                <a:ea typeface="Arial"/>
                <a:cs typeface="Arial"/>
                <a:sym typeface="Arial"/>
              </a:rPr>
              <a:t>원본 레이아웃을 거의 그대로 유지</a:t>
            </a:r>
            <a:r>
              <a:rPr lang="en-US" sz="1100">
                <a:latin typeface="Arial"/>
                <a:ea typeface="Arial"/>
                <a:cs typeface="Arial"/>
                <a:sym typeface="Arial"/>
              </a:rPr>
              <a:t>합니다.</a:t>
            </a:r>
            <a:br>
              <a:rPr lang="en-US" sz="1100">
                <a:latin typeface="Arial"/>
                <a:ea typeface="Arial"/>
                <a:cs typeface="Arial"/>
                <a:sym typeface="Arial"/>
              </a:rPr>
            </a:br>
            <a:r>
              <a:rPr lang="en-US" sz="1100">
                <a:latin typeface="Arial"/>
                <a:ea typeface="Arial"/>
                <a:cs typeface="Arial"/>
                <a:sym typeface="Arial"/>
              </a:rPr>
              <a:t>ControlNet 비중이 높기 때문에 제품 배치나 각도가 크게 바뀌지 않습니다. 매장 실제 사진과 거의 유사한 형태를 유지해야 하는 경우 사용합니다.</a:t>
            </a:r>
            <a:endParaRPr sz="1100">
              <a:latin typeface="Arial"/>
              <a:ea typeface="Arial"/>
              <a:cs typeface="Arial"/>
              <a:sym typeface="Arial"/>
            </a:endParaRPr>
          </a:p>
          <a:p>
            <a:pPr indent="0" lvl="0" marL="0" rtl="0" algn="l">
              <a:lnSpc>
                <a:spcPct val="115000"/>
              </a:lnSpc>
              <a:spcBef>
                <a:spcPts val="1400"/>
              </a:spcBef>
              <a:spcAft>
                <a:spcPts val="0"/>
              </a:spcAft>
              <a:buSzPts val="1100"/>
              <a:buNone/>
            </a:pPr>
            <a:r>
              <a:rPr b="1" lang="en-US" sz="1300">
                <a:latin typeface="Arial"/>
                <a:ea typeface="Arial"/>
                <a:cs typeface="Arial"/>
                <a:sym typeface="Arial"/>
              </a:rPr>
              <a:t>balanced</a:t>
            </a:r>
            <a:endParaRPr b="1" sz="13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balanced 모드는 ‘자연스러움 + 스타일’을 균형 있게 반영합니다.</a:t>
            </a:r>
            <a:br>
              <a:rPr lang="en-US" sz="1100">
                <a:latin typeface="Arial"/>
                <a:ea typeface="Arial"/>
                <a:cs typeface="Arial"/>
                <a:sym typeface="Arial"/>
              </a:rPr>
            </a:br>
            <a:r>
              <a:rPr lang="en-US" sz="1100">
                <a:latin typeface="Arial"/>
                <a:ea typeface="Arial"/>
                <a:cs typeface="Arial"/>
                <a:sym typeface="Arial"/>
              </a:rPr>
              <a:t> 배경과 색감은 새롭게 만들어지면서도 제품 본연의 형태와 느낌은 자연스럽게 유지됩니다. 대부분의 실제 광고 생성에서 기본값으로 사용됩니다.</a:t>
            </a:r>
            <a:endParaRPr sz="1100">
              <a:latin typeface="Arial"/>
              <a:ea typeface="Arial"/>
              <a:cs typeface="Arial"/>
              <a:sym typeface="Arial"/>
            </a:endParaRPr>
          </a:p>
          <a:p>
            <a:pPr indent="0" lvl="0" marL="0" rtl="0" algn="l">
              <a:lnSpc>
                <a:spcPct val="115000"/>
              </a:lnSpc>
              <a:spcBef>
                <a:spcPts val="1400"/>
              </a:spcBef>
              <a:spcAft>
                <a:spcPts val="0"/>
              </a:spcAft>
              <a:buSzPts val="1100"/>
              <a:buNone/>
            </a:pPr>
            <a:r>
              <a:rPr b="1" lang="en-US" sz="1300">
                <a:latin typeface="Arial"/>
                <a:ea typeface="Arial"/>
                <a:cs typeface="Arial"/>
                <a:sym typeface="Arial"/>
              </a:rPr>
              <a:t>creative</a:t>
            </a:r>
            <a:endParaRPr b="1" sz="13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creative 모드는 </a:t>
            </a:r>
            <a:r>
              <a:rPr b="1" lang="en-US" sz="1100">
                <a:latin typeface="Arial"/>
                <a:ea typeface="Arial"/>
                <a:cs typeface="Arial"/>
                <a:sym typeface="Arial"/>
              </a:rPr>
              <a:t>브랜딩 이미지</a:t>
            </a:r>
            <a:r>
              <a:rPr lang="en-US" sz="1100">
                <a:latin typeface="Arial"/>
                <a:ea typeface="Arial"/>
                <a:cs typeface="Arial"/>
                <a:sym typeface="Arial"/>
              </a:rPr>
              <a:t>가 필요할 때 사용합니다.</a:t>
            </a:r>
            <a:br>
              <a:rPr lang="en-US" sz="1100">
                <a:latin typeface="Arial"/>
                <a:ea typeface="Arial"/>
                <a:cs typeface="Arial"/>
                <a:sym typeface="Arial"/>
              </a:rPr>
            </a:br>
            <a:r>
              <a:rPr lang="en-US" sz="1100">
                <a:latin typeface="Arial"/>
                <a:ea typeface="Arial"/>
                <a:cs typeface="Arial"/>
                <a:sym typeface="Arial"/>
              </a:rPr>
              <a:t> ControlNet 의존도를 낮추고, 스타일 편집의 자유도를 높여 아예 새로운 구성의 이미지도 가능합니다.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이 세 가지 프리셋을 통해 광고 목적에 맞는 ‘레이아웃 vs 스타일’의 비율을 빠르게 선택할 수 있습니다.</a:t>
            </a:r>
            <a:endParaRPr sz="1100">
              <a:latin typeface="Arial"/>
              <a:ea typeface="Arial"/>
              <a:cs typeface="Arial"/>
              <a:sym typeface="Arial"/>
            </a:endParaRPr>
          </a:p>
          <a:p>
            <a:pPr indent="0" lvl="0" marL="0" rtl="0" algn="l">
              <a:spcBef>
                <a:spcPts val="1200"/>
              </a:spcBef>
              <a:spcAft>
                <a:spcPts val="0"/>
              </a:spcAft>
              <a:buSzPts val="1100"/>
              <a:buNone/>
            </a:pPr>
            <a:r>
              <a:t/>
            </a:r>
            <a:endParaRPr/>
          </a:p>
          <a:p>
            <a:pPr indent="0" lvl="0" marL="0" rtl="0" algn="l">
              <a:spcBef>
                <a:spcPts val="0"/>
              </a:spcBef>
              <a:spcAft>
                <a:spcPts val="0"/>
              </a:spcAft>
              <a:buSzPts val="1100"/>
              <a:buNone/>
            </a:pPr>
            <a:r>
              <a:t/>
            </a:r>
            <a:endParaRPr/>
          </a:p>
        </p:txBody>
      </p:sp>
      <p:sp>
        <p:nvSpPr>
          <p:cNvPr id="785" name="Google Shape;785;g3a3f4e2d5e9_0_8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a3f4e2d5e9_0_9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g3a3f4e2d5e9_0_9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AutoNum type="arabicPeriod"/>
            </a:pPr>
            <a:r>
              <a:rPr lang="en-US"/>
              <a:t>SDXL + ControlNet + IP-Adapter → 메모리/성능 한계</a:t>
            </a:r>
            <a:endParaRPr/>
          </a:p>
          <a:p>
            <a:pPr indent="0" lvl="0" marL="0" rtl="0" algn="l">
              <a:lnSpc>
                <a:spcPct val="115000"/>
              </a:lnSpc>
              <a:spcBef>
                <a:spcPts val="1200"/>
              </a:spcBef>
              <a:spcAft>
                <a:spcPts val="0"/>
              </a:spcAft>
              <a:buClr>
                <a:schemeClr val="dk1"/>
              </a:buClr>
              <a:buSzPts val="1100"/>
              <a:buFont typeface="Arial"/>
              <a:buNone/>
            </a:pPr>
            <a:r>
              <a:rPr lang="en-US"/>
              <a:t>초기에는 SDXL 기반 구조를 사용하려고 했는데, ControlNet과 IP-Adapter까지 얹으니까 L4 24GB 기준에서도 VRAM OOM과 응답 지연이 심각했습니다.</a:t>
            </a:r>
            <a:endParaRPr/>
          </a:p>
          <a:p>
            <a:pPr indent="0" lvl="0" marL="0" rtl="0" algn="l">
              <a:lnSpc>
                <a:spcPct val="115000"/>
              </a:lnSpc>
              <a:spcBef>
                <a:spcPts val="1200"/>
              </a:spcBef>
              <a:spcAft>
                <a:spcPts val="0"/>
              </a:spcAft>
              <a:buClr>
                <a:schemeClr val="dk1"/>
              </a:buClr>
              <a:buSzPts val="1100"/>
              <a:buFont typeface="Arial"/>
              <a:buNone/>
            </a:pPr>
            <a:r>
              <a:rPr lang="en-US"/>
              <a:t>광고 서비스에서는 초고해상도 예술 이미지보다  </a:t>
            </a:r>
            <a:r>
              <a:rPr b="1" lang="en-US"/>
              <a:t>‘적당히 고품질이면서 빠른 응답’</a:t>
            </a:r>
            <a:r>
              <a:rPr lang="en-US"/>
              <a:t>이 더 중요해서, 모델 구성을 SD 1.5 + ControlNet-Depth + SD1.5용 IP-Adapter로 재설계했습니다.</a:t>
            </a:r>
            <a:endParaRPr/>
          </a:p>
          <a:p>
            <a:pPr indent="0" lvl="0" marL="0" rtl="0" algn="l">
              <a:lnSpc>
                <a:spcPct val="115000"/>
              </a:lnSpc>
              <a:spcBef>
                <a:spcPts val="1200"/>
              </a:spcBef>
              <a:spcAft>
                <a:spcPts val="0"/>
              </a:spcAft>
              <a:buClr>
                <a:schemeClr val="dk1"/>
              </a:buClr>
              <a:buSzPts val="1100"/>
              <a:buFont typeface="Arial"/>
              <a:buNone/>
            </a:pPr>
            <a:r>
              <a:rPr lang="en-US"/>
              <a:t>이 결정으로 메모리 사용량을 크게 줄이면서도 광고 이미지 품질은 충분히 유지할 수 있었고, 실제 API 응답 시간도 안정적으로 맞출 수 있었습니다.</a:t>
            </a:r>
            <a:endParaRPr/>
          </a:p>
          <a:p>
            <a:pPr indent="0" lvl="0" marL="0" rtl="0" algn="l">
              <a:lnSpc>
                <a:spcPct val="115000"/>
              </a:lnSpc>
              <a:spcBef>
                <a:spcPts val="1200"/>
              </a:spcBef>
              <a:spcAft>
                <a:spcPts val="0"/>
              </a:spcAft>
              <a:buClr>
                <a:schemeClr val="dk1"/>
              </a:buClr>
              <a:buSzPts val="1100"/>
              <a:buFont typeface="Arial"/>
              <a:buNone/>
            </a:pPr>
            <a:r>
              <a:rPr lang="en-US"/>
              <a:t>—------------------------------------------------------------------------</a:t>
            </a:r>
            <a:endParaRPr/>
          </a:p>
          <a:p>
            <a:pPr indent="-317500" lvl="0" marL="457200" rtl="0" algn="l">
              <a:lnSpc>
                <a:spcPct val="115000"/>
              </a:lnSpc>
              <a:spcBef>
                <a:spcPts val="1200"/>
              </a:spcBef>
              <a:spcAft>
                <a:spcPts val="0"/>
              </a:spcAft>
              <a:buClr>
                <a:schemeClr val="dk1"/>
              </a:buClr>
              <a:buSzPts val="1400"/>
              <a:buAutoNum type="arabicPeriod"/>
            </a:pPr>
            <a:r>
              <a:rPr lang="en-US"/>
              <a:t>torch / xformers / diffusers 버전 지옥</a:t>
            </a:r>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Diffusion 서버에서 가장 많이 시간을 쓴 부분이 torch와 xformers, diffusers 버전 충돌 문제였습니다.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uv로 설치하면 자동으로 최신 버전이 깔리는데, 이 조합들이 서로 완전히 호환되지 않아서 xformers를 켜는 순간 파이프라인이 계속 크래시가 났습니다.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그래서 아예 </a:t>
            </a:r>
            <a:r>
              <a:rPr b="1" lang="en-US" sz="1100">
                <a:latin typeface="Arial"/>
                <a:ea typeface="Arial"/>
                <a:cs typeface="Arial"/>
                <a:sym typeface="Arial"/>
              </a:rPr>
              <a:t>pyproject에서 torch 계열을 제거</a:t>
            </a:r>
            <a:r>
              <a:rPr lang="en-US" sz="1100">
                <a:latin typeface="Arial"/>
                <a:ea typeface="Arial"/>
                <a:cs typeface="Arial"/>
                <a:sym typeface="Arial"/>
              </a:rPr>
              <a:t>하고, 검증된 wheel(torc h 2.1.2+cu121, torchvision 0.16.2+cu121)을 직접 설치하는 방식으로 환경을 고정했습니다.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그 위에 xformers도 호환 버전만 설치해서,  CUDA에서만 메모리 효율 attention을 켜도록 조건부로 처리해 안정적으로 돌아가는 구성을 만들었습니다.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다만 ooms 문제 해결을 위해 gpu에서 추론하는 쪽으로 설계를 변경한 이후 xformers는 호환되지 않는 문제를 겪었습니다.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t>—------------------------------------------------------------------------</a:t>
            </a:r>
            <a:endParaRPr/>
          </a:p>
          <a:p>
            <a:pPr indent="-317500" lvl="0" marL="457200" rtl="0" algn="l">
              <a:lnSpc>
                <a:spcPct val="115000"/>
              </a:lnSpc>
              <a:spcBef>
                <a:spcPts val="1200"/>
              </a:spcBef>
              <a:spcAft>
                <a:spcPts val="0"/>
              </a:spcAft>
              <a:buClr>
                <a:schemeClr val="dk1"/>
              </a:buClr>
              <a:buSzPts val="1400"/>
              <a:buAutoNum type="arabicPeriod"/>
            </a:pPr>
            <a:r>
              <a:rPr lang="en-US"/>
              <a:t>ControlNet + IP-Adapter 옵션 충돌 / 메모리 문제</a:t>
            </a:r>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ControlNet과 IP-Adapter를 같이 쓰면서 메모리를 아끼려고 </a:t>
            </a:r>
            <a:r>
              <a:rPr lang="en-US" sz="1100">
                <a:solidFill>
                  <a:srgbClr val="188038"/>
                </a:solidFill>
                <a:latin typeface="Roboto Mono"/>
                <a:ea typeface="Roboto Mono"/>
                <a:cs typeface="Roboto Mono"/>
                <a:sym typeface="Roboto Mono"/>
              </a:rPr>
              <a:t>attention_slicing</a:t>
            </a:r>
            <a:r>
              <a:rPr lang="en-US" sz="1100">
                <a:latin typeface="Arial"/>
                <a:ea typeface="Arial"/>
                <a:cs typeface="Arial"/>
                <a:sym typeface="Arial"/>
              </a:rPr>
              <a:t> 옵션을 켰는데, IP-Adapter와 충돌이 나면서 이미지가 깨지거나 아예 에러가 나는 문제가 있었습니다.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그래서 attention 쪽 최적화는 과감히 빼고, 대신 VAE slicing과 tiling만 남겨서 디코더 쪽 메모리만 줄이는 방식으로 타협했습니다.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또 ControlNet 강도와 IP-Adapter 스케일 조합에 따라 제품이 사라지거나, 배경이 너무 망가지는 케이스가 많아서 실험을 통해 안전한 값 세 개를 추려 rigid / balanced / creative 프리셋으로 고정했습니다.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이렇게 하니까, 사용자 입장세어는 모드만 고르면 항상 ‘망하지 않는’ 이미지가 나오도록 사용성을 안정화할 수 있었습니다.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Depth map 품질 &amp; 정규화 문제</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Depth map도 그냥 쓰면 안 되더라고요.</a:t>
            </a:r>
            <a:br>
              <a:rPr lang="en-US" sz="1100">
                <a:latin typeface="Arial"/>
                <a:ea typeface="Arial"/>
                <a:cs typeface="Arial"/>
                <a:sym typeface="Arial"/>
              </a:rPr>
            </a:br>
            <a:r>
              <a:rPr lang="en-US" sz="1100">
                <a:latin typeface="Arial"/>
                <a:ea typeface="Arial"/>
                <a:cs typeface="Arial"/>
                <a:sym typeface="Arial"/>
              </a:rPr>
              <a:t> Midas Detector 결과를 그대로 ControlNet에 넣으면 값 분포가 좁아서, 깊이 정보가 제대로 전달되지 않았습니다.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그래서 depth 결과를 </a:t>
            </a:r>
            <a:r>
              <a:rPr lang="en-US" sz="1100">
                <a:solidFill>
                  <a:srgbClr val="188038"/>
                </a:solidFill>
                <a:latin typeface="Roboto Mono"/>
                <a:ea typeface="Roboto Mono"/>
                <a:cs typeface="Roboto Mono"/>
                <a:sym typeface="Roboto Mono"/>
              </a:rPr>
              <a:t>min/max</a:t>
            </a:r>
            <a:r>
              <a:rPr lang="en-US" sz="1100">
                <a:latin typeface="Arial"/>
                <a:ea typeface="Arial"/>
                <a:cs typeface="Arial"/>
                <a:sym typeface="Arial"/>
              </a:rPr>
              <a:t> 기준으로 0~255로 정규화하고, 항상 </a:t>
            </a:r>
            <a:r>
              <a:rPr b="1" lang="en-US" sz="1100">
                <a:latin typeface="Arial"/>
                <a:ea typeface="Arial"/>
                <a:cs typeface="Arial"/>
                <a:sym typeface="Arial"/>
              </a:rPr>
              <a:t>배경이 포함된 원본 이미지(full_image)</a:t>
            </a:r>
            <a:r>
              <a:rPr lang="en-US" sz="1100">
                <a:latin typeface="Arial"/>
                <a:ea typeface="Arial"/>
                <a:cs typeface="Arial"/>
                <a:sym typeface="Arial"/>
              </a:rPr>
              <a:t> 기준으로만 추출하도록 통일했습니다.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누끼 이미지를 기준으로 depth를 뽑으면 제품 외부 정보가 사라져서 ControlNet이 오히려 혼란스러워졌고,</a:t>
            </a:r>
            <a:br>
              <a:rPr lang="en-US" sz="1100">
                <a:latin typeface="Arial"/>
                <a:ea typeface="Arial"/>
                <a:cs typeface="Arial"/>
                <a:sym typeface="Arial"/>
              </a:rPr>
            </a:br>
            <a:r>
              <a:rPr lang="en-US" sz="1100">
                <a:latin typeface="Arial"/>
                <a:ea typeface="Arial"/>
                <a:cs typeface="Arial"/>
                <a:sym typeface="Arial"/>
              </a:rPr>
              <a:t> full_image 기준으로 바꾸고 나서야 구도와 공간감이 더 자연스러운 결과를 얻을 수 있었습니다.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Clr>
                <a:schemeClr val="dk1"/>
              </a:buClr>
              <a:buFont typeface="Arial"/>
              <a:buNone/>
            </a:pPr>
            <a:r>
              <a:t/>
            </a:r>
            <a:endParaRPr/>
          </a:p>
          <a:p>
            <a:pPr indent="0" lvl="0" marL="0" rtl="0" algn="l">
              <a:spcBef>
                <a:spcPts val="0"/>
              </a:spcBef>
              <a:spcAft>
                <a:spcPts val="0"/>
              </a:spcAft>
              <a:buNone/>
            </a:pPr>
            <a:r>
              <a:t/>
            </a:r>
            <a:endParaRPr/>
          </a:p>
        </p:txBody>
      </p:sp>
      <p:sp>
        <p:nvSpPr>
          <p:cNvPr id="801" name="Google Shape;801;g3a3f4e2d5e9_0_9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a3f4e2d5e9_0_9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 name="Google Shape;827;g3a3f4e2d5e9_0_9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5. base64 이미지 디코딩 실패</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프론트에서 이미지를 base64로 넘길 때 </a:t>
            </a:r>
            <a:r>
              <a:rPr lang="en-US" sz="1100">
                <a:solidFill>
                  <a:srgbClr val="188038"/>
                </a:solidFill>
                <a:latin typeface="Roboto Mono"/>
                <a:ea typeface="Roboto Mono"/>
                <a:cs typeface="Roboto Mono"/>
                <a:sym typeface="Roboto Mono"/>
              </a:rPr>
              <a:t>data:image/png;base64,</a:t>
            </a:r>
            <a:r>
              <a:rPr lang="en-US" sz="1100">
                <a:latin typeface="Arial"/>
                <a:ea typeface="Arial"/>
                <a:cs typeface="Arial"/>
                <a:sym typeface="Arial"/>
              </a:rPr>
              <a:t> 이런 prefix가 붙어서 오는데, 처음에는 이걸 고려하지 않고 디코딩해서 이미지가 깨지거나 에러가 나는 문제가 있었습니다.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그래서 </a:t>
            </a:r>
            <a:r>
              <a:rPr lang="en-US" sz="1100">
                <a:solidFill>
                  <a:srgbClr val="188038"/>
                </a:solidFill>
                <a:latin typeface="Roboto Mono"/>
                <a:ea typeface="Roboto Mono"/>
                <a:cs typeface="Roboto Mono"/>
                <a:sym typeface="Roboto Mono"/>
              </a:rPr>
              <a:t>_base64_to_image()</a:t>
            </a:r>
            <a:r>
              <a:rPr lang="en-US" sz="1100">
                <a:latin typeface="Arial"/>
                <a:ea typeface="Arial"/>
                <a:cs typeface="Arial"/>
                <a:sym typeface="Arial"/>
              </a:rPr>
              <a:t>에서 콤마 기준으로 prefix를 잘라내고, 빈 문자열 혹은 손상된 문자열에 대해서는 명확하게 에러 메시지를 뱉도록 정리했습니다.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이 이후로는 base64 관련 에러가 거의 사라졌습니다.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6. 프롬프트·네거티브 프롬프트 튜닝</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광고 이미지인데, 의도하지 않은 텍스트나 로고, 워터마크가 너무 많이 나오는 문제가 있었습니다.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그래서 </a:t>
            </a:r>
            <a:r>
              <a:rPr lang="en-US" sz="1100">
                <a:solidFill>
                  <a:srgbClr val="188038"/>
                </a:solidFill>
                <a:latin typeface="Roboto Mono"/>
                <a:ea typeface="Roboto Mono"/>
                <a:cs typeface="Roboto Mono"/>
                <a:sym typeface="Roboto Mono"/>
              </a:rPr>
              <a:t>text, logo, watermark, handwriting</a:t>
            </a:r>
            <a:r>
              <a:rPr lang="en-US" sz="1100">
                <a:latin typeface="Arial"/>
                <a:ea typeface="Arial"/>
                <a:cs typeface="Arial"/>
                <a:sym typeface="Arial"/>
              </a:rPr>
              <a:t> 같은 단어들을 묶어서 광고 전용 네거티브 프롬프트 패턴을 만들고,</a:t>
            </a:r>
            <a:br>
              <a:rPr lang="en-US" sz="1100">
                <a:latin typeface="Arial"/>
                <a:ea typeface="Arial"/>
                <a:cs typeface="Arial"/>
                <a:sym typeface="Arial"/>
              </a:rPr>
            </a:br>
            <a:r>
              <a:rPr lang="en-US" sz="1100">
                <a:latin typeface="Arial"/>
                <a:ea typeface="Arial"/>
                <a:cs typeface="Arial"/>
                <a:sym typeface="Arial"/>
              </a:rPr>
              <a:t> guidance_scale과 step 수를 모드별로 다르게 조정했습니다.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이 과정을 통해 제품은 선명하게 보이면서도 불필요한 글자나 노이즈는 크게 줄일 수 있었습니다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828" name="Google Shape;828;g3a3f4e2d5e9_0_9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a40ad42847_0_10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g3a40ad42847_0_10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AdGen의 이미지 생성 파이프라인에서는, 최종적으로 사용자가 입력한 제품과 생성된 배경, 그리고 홍보 문구까지 포함된 포스터를 생성합니다. 하지만 Diffusion 모델에서 문구까지 포함된 이미지를 생성하면 통상적으로 품질이 불안정하며, 사용자가 원하는 대로 수정이 어렵습니다. </a:t>
            </a:r>
            <a:endParaRPr/>
          </a:p>
          <a:p>
            <a:pPr indent="0" lvl="0" marL="0" rtl="0" algn="l">
              <a:spcBef>
                <a:spcPts val="0"/>
              </a:spcBef>
              <a:spcAft>
                <a:spcPts val="0"/>
              </a:spcAft>
              <a:buNone/>
            </a:pPr>
            <a:r>
              <a:rPr lang="en-US"/>
              <a:t>따라서 저희 서비스는 Diffusion 파이프라인에서 출력되는 제품과 배경이 합성된 최종 이미지에, 후처리 방식으로 텍스트까지 삽입하는 방식을 채택했습니다. Pillow를 통해 텍스트를 랜더링하고, OpenCV는 텍스트가 들어갈 영역을 계산하고 이미지를 리사이징하는 기능을 담당합니다. 이는 Diffusion 모델에서 텍스트를 생성하는 방식보다 빠르고 안전할 뿐만 아니라, GPU를 점유하지 않아 응답 속도 측면에서도 유리합니다. </a:t>
            </a:r>
            <a:endParaRPr/>
          </a:p>
        </p:txBody>
      </p:sp>
      <p:sp>
        <p:nvSpPr>
          <p:cNvPr id="848" name="Google Shape;848;g3a40ad42847_0_10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a40ad42847_0_10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g3a40ad42847_0_10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텍스트 삽입 기능의 흐름은 다음과 같습니다. </a:t>
            </a:r>
            <a:endParaRPr/>
          </a:p>
          <a:p>
            <a:pPr indent="0" lvl="0" marL="0" rtl="0" algn="l">
              <a:spcBef>
                <a:spcPts val="0"/>
              </a:spcBef>
              <a:spcAft>
                <a:spcPts val="0"/>
              </a:spcAft>
              <a:buNone/>
            </a:pPr>
            <a:r>
              <a:rPr lang="en-US"/>
              <a:t>먼저 사용자가 포스터에서 원하는 텍스트 위치, 폰트 스타일, 글씨 색상을 UI에서 선택하면, 이 정보가 전달됩니다. 포스터에 들어갈 텍스트 내용은 GPT에서 사용자의 마케팅 정보를 기반으로 생성합니다. </a:t>
            </a:r>
            <a:endParaRPr/>
          </a:p>
          <a:p>
            <a:pPr indent="0" lvl="0" marL="0" rtl="0" algn="l">
              <a:spcBef>
                <a:spcPts val="0"/>
              </a:spcBef>
              <a:spcAft>
                <a:spcPts val="0"/>
              </a:spcAft>
              <a:buNone/>
            </a:pPr>
            <a:r>
              <a:rPr lang="en-US"/>
              <a:t>이후로 API에서 이미지를 전달받으면, 먼저 OpenCV를 이용해 가변적으로 적합한 폰트 크기와 텍스트의 위치를 결정합니다. 이를 통해 어떤 크기의 사진에도 “홍보 포스터” 같은 결과물을 얻을 수 있습니다. </a:t>
            </a:r>
            <a:endParaRPr/>
          </a:p>
          <a:p>
            <a:pPr indent="0" lvl="0" marL="0" rtl="0" algn="l">
              <a:spcBef>
                <a:spcPts val="0"/>
              </a:spcBef>
              <a:spcAft>
                <a:spcPts val="0"/>
              </a:spcAft>
              <a:buNone/>
            </a:pPr>
            <a:r>
              <a:rPr lang="en-US"/>
              <a:t>다음으로는 Pillow를 이용해 텍스트를 이미지에 랜더링합니다. 이 때 글자 뒤에 그림자를 적용해 입체감 있으면서 자연스러운 스타일을 연출합니다. </a:t>
            </a:r>
            <a:endParaRPr/>
          </a:p>
          <a:p>
            <a:pPr indent="0" lvl="0" marL="0" rtl="0" algn="l">
              <a:spcBef>
                <a:spcPts val="0"/>
              </a:spcBef>
              <a:spcAft>
                <a:spcPts val="0"/>
              </a:spcAft>
              <a:buNone/>
            </a:pPr>
            <a:r>
              <a:rPr lang="en-US"/>
              <a:t>마지막으로, 제품과 배경, 텍스트가 모두 포함된 홍보 포스터를 반환하게 됩니다. </a:t>
            </a:r>
            <a:endParaRPr/>
          </a:p>
        </p:txBody>
      </p:sp>
      <p:sp>
        <p:nvSpPr>
          <p:cNvPr id="861" name="Google Shape;861;g3a40ad42847_0_10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a3f4e2d5e9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 name="Google Shape;893;g3a3f4e2d5e9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a:t>이어서 audio/media generation 설명하겠습니다.</a:t>
            </a:r>
            <a:endParaRPr/>
          </a:p>
          <a:p>
            <a:pPr indent="0" lvl="0" marL="0" rtl="0" algn="l">
              <a:lnSpc>
                <a:spcPct val="115000"/>
              </a:lnSpc>
              <a:spcBef>
                <a:spcPts val="1200"/>
              </a:spcBef>
              <a:spcAft>
                <a:spcPts val="0"/>
              </a:spcAft>
              <a:buClr>
                <a:schemeClr val="dk1"/>
              </a:buClr>
              <a:buSzPts val="1100"/>
              <a:buFont typeface="Arial"/>
              <a:buNone/>
            </a:pPr>
            <a:r>
              <a:rPr lang="en-US"/>
              <a:t>이미지가 생성되면, 선택적으로 광고용 BGM을 만들 수 있습니다. replicate에서 MusicGen api를 사용해 업종별 분위기에 맞는 음악을 생성했습니다.예를 들어 ‘따뜻한 카페 로파이’, ‘네일살롱 감성’, ‘팝한 포토부스 스타일’처럼 업종에 특화된 감성 BGM을 자동 생성할 수 있습니다.</a:t>
            </a:r>
            <a:endParaRPr/>
          </a:p>
          <a:p>
            <a:pPr indent="0" lvl="0" marL="0" rtl="0" algn="l">
              <a:lnSpc>
                <a:spcPct val="115000"/>
              </a:lnSpc>
              <a:spcBef>
                <a:spcPts val="1200"/>
              </a:spcBef>
              <a:spcAft>
                <a:spcPts val="0"/>
              </a:spcAft>
              <a:buClr>
                <a:schemeClr val="dk1"/>
              </a:buClr>
              <a:buSzPts val="1100"/>
              <a:buFont typeface="Arial"/>
              <a:buNone/>
            </a:pPr>
            <a:r>
              <a:rPr lang="en-US"/>
              <a:t>다음으로 Media Generation 단계에서 캡션이 포함된 최종 이미지와 BGM 오디오를 조합해 MoviePy를 통해 mp4 영상으로 합성합니다. 파일 저장 버전과 bytes로 바로 반환하는 버전을 모두 구현해  프론트엔드에서 URL만 받아 바로 재생할 수 있게 했습니다.</a:t>
            </a:r>
            <a:endParaRPr/>
          </a:p>
          <a:p>
            <a:pPr indent="0" lvl="0" marL="0" rtl="0" algn="l">
              <a:lnSpc>
                <a:spcPct val="115000"/>
              </a:lnSpc>
              <a:spcBef>
                <a:spcPts val="1200"/>
              </a:spcBef>
              <a:spcAft>
                <a:spcPts val="0"/>
              </a:spcAft>
              <a:buClr>
                <a:schemeClr val="dk1"/>
              </a:buClr>
              <a:buSzPts val="1100"/>
              <a:buFont typeface="Arial"/>
              <a:buNone/>
            </a:pPr>
            <a:r>
              <a:rPr lang="en-US"/>
              <a:t>결과적으로 사용자 입장에서는 이미지 / 이미지+오디오 / 이미지+오디오+영상 세 가지 중 원하는 형태로 콘텐츠를 만들 수 있습니다.</a:t>
            </a:r>
            <a:endParaRPr/>
          </a:p>
          <a:p>
            <a:pPr indent="0" lvl="0" marL="0" rtl="0" algn="l">
              <a:spcBef>
                <a:spcPts val="1200"/>
              </a:spcBef>
              <a:spcAft>
                <a:spcPts val="0"/>
              </a:spcAft>
              <a:buNone/>
            </a:pPr>
            <a:r>
              <a:t/>
            </a:r>
            <a:endParaRPr/>
          </a:p>
        </p:txBody>
      </p:sp>
      <p:sp>
        <p:nvSpPr>
          <p:cNvPr id="894" name="Google Shape;894;g3a3f4e2d5e9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a3f4e2d5e9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g3a3f4e2d5e9_0_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마지막으로, 생성 모드 3가지를 정리하겠습니다.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잠시 감상 : 이미지 -&gt; 오디오 -&gt; 이미지/오디오 생성 순서대로 첨부한 내용 감상 -&gt; 제가 신호하면 멈춰주세요.</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latin typeface="Arial"/>
                <a:ea typeface="Arial"/>
                <a:cs typeface="Arial"/>
                <a:sym typeface="Arial"/>
              </a:rPr>
              <a:t>저희는 하나의 API에서 생성모드에 따라 필요한 모듈만 자동으로 조합되도록 설계했습니다. 이미지 생성만 선택하면 Segmentation → Diffusion → Caption까지 실행되고, 오디오 포함을 선택하면 MusicGen을 추가하고, 영상까지 선택하면 MoviePy로 최종 mp4를 합성합니다. 이렇게 구성하여 하나의 요청에서 다양한 형태의 광고 콘텐츠를 만들 수 있게 했습니다.</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이미지 생성만 선택하면 diffusion만 동작하며 제품 홍보 이미지, 썸네일, 배너용 이미지를 만들 때 사용합니다.</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오디오 생성의 경우는, 이미지가 이미 준비된 경우 BGM만 필요할 때 사용할 수 있는 모드입니다.</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GPT가 만든 음향 프롬프트로 광고용 짧은 음악을 자동 생성합니다.</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이미지/오디오 병합은 가장 완성형 모드입니다.</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이미지 생성 -&gt; 자막 오버레이 -&gt; BGM 생성 -&gt; 영상 렌더링까지 모든 과정을 한번에 실행합니다.</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인스타그램 릴스, 틱톡, 스토리에 바로 올릴 수 있는 형태로 출력합니다.</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세가지 모드를 분리함으로써 사용자의 목적에 맞는 최소 작업만 수행하도록 맞춤화했습니다.</a:t>
            </a:r>
            <a:endParaRPr>
              <a:latin typeface="Arial"/>
              <a:ea typeface="Arial"/>
              <a:cs typeface="Arial"/>
              <a:sym typeface="Arial"/>
            </a:endParaRPr>
          </a:p>
        </p:txBody>
      </p:sp>
      <p:sp>
        <p:nvSpPr>
          <p:cNvPr id="902" name="Google Shape;902;g3a3f4e2d5e9_0_1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a3f4e2d5e9_0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2" name="Google Shape;912;g3a3f4e2d5e9_0_3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오디오와 미디어 합성 로직에서는 버전에 따른 의존성, 파일 저장 설계 이슈 등 4가지 트러블을 겪고 수정작업을 진행했습니다.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7. MoviePy / ffmpeg 관련 이슈 (버전 변화, API 변경)</a:t>
            </a:r>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영상 합성 쪽에서는 MoviePy 버전 차이 때문에 여러 번 막혔습니다.</a:t>
            </a:r>
            <a:br>
              <a:rPr lang="en-US" sz="1100">
                <a:latin typeface="Arial"/>
                <a:ea typeface="Arial"/>
                <a:cs typeface="Arial"/>
                <a:sym typeface="Arial"/>
              </a:rPr>
            </a:br>
            <a:r>
              <a:rPr lang="en-US" sz="1100">
                <a:latin typeface="Arial"/>
                <a:ea typeface="Arial"/>
                <a:cs typeface="Arial"/>
                <a:sym typeface="Arial"/>
              </a:rPr>
              <a:t> 2.x 버전에서는 </a:t>
            </a:r>
            <a:r>
              <a:rPr lang="en-US" sz="1100">
                <a:solidFill>
                  <a:srgbClr val="188038"/>
                </a:solidFill>
                <a:latin typeface="Roboto Mono"/>
                <a:ea typeface="Roboto Mono"/>
                <a:cs typeface="Roboto Mono"/>
                <a:sym typeface="Roboto Mono"/>
              </a:rPr>
              <a:t>set_duration</a:t>
            </a:r>
            <a:r>
              <a:rPr lang="en-US" sz="1100">
                <a:latin typeface="Arial"/>
                <a:ea typeface="Arial"/>
                <a:cs typeface="Arial"/>
                <a:sym typeface="Arial"/>
              </a:rPr>
              <a:t> 같은 기존 메서드가 사라지고, 생성자에서 duration을 넘기거나 </a:t>
            </a:r>
            <a:r>
              <a:rPr lang="en-US" sz="1100">
                <a:solidFill>
                  <a:srgbClr val="188038"/>
                </a:solidFill>
                <a:latin typeface="Roboto Mono"/>
                <a:ea typeface="Roboto Mono"/>
                <a:cs typeface="Roboto Mono"/>
                <a:sym typeface="Roboto Mono"/>
              </a:rPr>
              <a:t>with_audio</a:t>
            </a:r>
            <a:r>
              <a:rPr lang="en-US" sz="1100">
                <a:latin typeface="Arial"/>
                <a:ea typeface="Arial"/>
                <a:cs typeface="Arial"/>
                <a:sym typeface="Arial"/>
              </a:rPr>
              <a:t>로 붙이도록 바뀌었는데 처음엔 이 변경점을 모르고 계속 에러를 만났습니다.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그래서 MoviePy 2.x 기준으로 코드를 전부 정리해서 </a:t>
            </a:r>
            <a:r>
              <a:rPr lang="en-US" sz="1100">
                <a:solidFill>
                  <a:srgbClr val="188038"/>
                </a:solidFill>
                <a:latin typeface="Roboto Mono"/>
                <a:ea typeface="Roboto Mono"/>
                <a:cs typeface="Roboto Mono"/>
                <a:sym typeface="Roboto Mono"/>
              </a:rPr>
              <a:t>ImageClip(duration=audio_clip.duration) image_clip.with_audio(audio_clip)</a:t>
            </a:r>
            <a:r>
              <a:rPr lang="en-US" sz="1100">
                <a:latin typeface="Arial"/>
                <a:ea typeface="Arial"/>
                <a:cs typeface="Arial"/>
                <a:sym typeface="Arial"/>
              </a:rPr>
              <a:t> 형태로 수정했습니다.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또, ffmpeg 출력 로그가 너무 많이 찍혀서 </a:t>
            </a:r>
            <a:r>
              <a:rPr lang="en-US" sz="1100">
                <a:solidFill>
                  <a:srgbClr val="188038"/>
                </a:solidFill>
                <a:latin typeface="Roboto Mono"/>
                <a:ea typeface="Roboto Mono"/>
                <a:cs typeface="Roboto Mono"/>
                <a:sym typeface="Roboto Mono"/>
              </a:rPr>
              <a:t>logger=None</a:t>
            </a:r>
            <a:r>
              <a:rPr lang="en-US" sz="1100">
                <a:latin typeface="Arial"/>
                <a:ea typeface="Arial"/>
                <a:cs typeface="Arial"/>
                <a:sym typeface="Arial"/>
              </a:rPr>
              <a:t>으로 컨트롤해 콘솔이 난리 나는 문제도 같이 해결했습니다.</a:t>
            </a:r>
            <a:endParaRPr sz="1100">
              <a:latin typeface="Arial"/>
              <a:ea typeface="Arial"/>
              <a:cs typeface="Arial"/>
              <a:sym typeface="Arial"/>
            </a:endParaRPr>
          </a:p>
          <a:p>
            <a:pPr indent="0" lvl="0" marL="0" rtl="0" algn="l">
              <a:spcBef>
                <a:spcPts val="120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8. 이미지/오디오 파일 기반 vs bytes 기반 설계 이슈</a:t>
            </a:r>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초기 구현에서는 이미지와 오디오를 항상 파일로 저장하고 그 경로를 MoviePy에 넘겨 mp4를 만들었습니다.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그런데 MinIO와의 연동이나 서버 구조를 고려하면 항상 디스크에 쓰는 방식은 I/O 비용도 크고 경로 관리도 복잡해지는 문제가 있었습니다.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그래서 </a:t>
            </a:r>
            <a:r>
              <a:rPr b="1" lang="en-US" sz="1100">
                <a:latin typeface="Arial"/>
                <a:ea typeface="Arial"/>
                <a:cs typeface="Arial"/>
                <a:sym typeface="Arial"/>
              </a:rPr>
              <a:t>파일 기반 버전과 bytes 기반 버전</a:t>
            </a:r>
            <a:r>
              <a:rPr lang="en-US" sz="1100">
                <a:latin typeface="Arial"/>
                <a:ea typeface="Arial"/>
                <a:cs typeface="Arial"/>
                <a:sym typeface="Arial"/>
              </a:rPr>
              <a:t>을 분리했습니다.</a:t>
            </a:r>
            <a:br>
              <a:rPr lang="en-US" sz="1100">
                <a:latin typeface="Arial"/>
                <a:ea typeface="Arial"/>
                <a:cs typeface="Arial"/>
                <a:sym typeface="Arial"/>
              </a:rPr>
            </a:br>
            <a:r>
              <a:rPr lang="en-US" sz="1100">
                <a:latin typeface="Arial"/>
                <a:ea typeface="Arial"/>
                <a:cs typeface="Arial"/>
                <a:sym typeface="Arial"/>
              </a:rPr>
              <a:t> 테스트나 내부 파이프라인에서는 bytes 기반으로 바로 mp4를 만들어 응답하고, 배포 환경에서는 필요에 따라 파일로 저장하는 구조로 분리해 유연성과 성능을 동시에 확보했습니다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9. pyproject.toml 의존성 누락 (httpx, moviepy 등)</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개발을 하다 보면 로컬에서는 잘 되는데 같은 레포를 받은 팀원 환경에서는 import error가 나는 경우가 많았습니다.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원인을 보니 httpx나 moviepy처럼 코드에서는 이미 쓰고 있는데 pyproject.toml에는 누락된 라이브러리들이 있었습니다.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그래서 실제 코드에서 사용하는 모듈을 전부 다시 점검해서 의존성을 한 번에 정리했고,</a:t>
            </a:r>
            <a:br>
              <a:rPr lang="en-US" sz="1100">
                <a:latin typeface="Arial"/>
                <a:ea typeface="Arial"/>
                <a:cs typeface="Arial"/>
                <a:sym typeface="Arial"/>
              </a:rPr>
            </a:br>
            <a:r>
              <a:rPr lang="en-US" sz="1100">
                <a:latin typeface="Arial"/>
                <a:ea typeface="Arial"/>
                <a:cs typeface="Arial"/>
                <a:sym typeface="Arial"/>
              </a:rPr>
              <a:t> 이 이후로는 새로운 사람이 환경을 올릴 때 라이브러리 관련 오류는 거의 발생하지 않도록 만들었습니다.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10. GPU 메모리 관리 / 캐시 정리</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Diffusion을 여러 번 호출하면</a:t>
            </a:r>
            <a:br>
              <a:rPr lang="en-US" sz="1100">
                <a:latin typeface="Arial"/>
                <a:ea typeface="Arial"/>
                <a:cs typeface="Arial"/>
                <a:sym typeface="Arial"/>
              </a:rPr>
            </a:br>
            <a:r>
              <a:rPr lang="en-US" sz="1100">
                <a:latin typeface="Arial"/>
                <a:ea typeface="Arial"/>
                <a:cs typeface="Arial"/>
                <a:sym typeface="Arial"/>
              </a:rPr>
              <a:t> 한 번씩은 잘 되는데,</a:t>
            </a:r>
            <a:br>
              <a:rPr lang="en-US" sz="1100">
                <a:latin typeface="Arial"/>
                <a:ea typeface="Arial"/>
                <a:cs typeface="Arial"/>
                <a:sym typeface="Arial"/>
              </a:rPr>
            </a:br>
            <a:r>
              <a:rPr lang="en-US" sz="1100">
                <a:latin typeface="Arial"/>
                <a:ea typeface="Arial"/>
                <a:cs typeface="Arial"/>
                <a:sym typeface="Arial"/>
              </a:rPr>
              <a:t> 몇 번 반복하다 보면 갑자기 VRAM이 부족해지는 문제가 있었습니다.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파이프라인 내부에서 중간 결과 참조가 남아 있어서</a:t>
            </a:r>
            <a:br>
              <a:rPr lang="en-US" sz="1100">
                <a:latin typeface="Arial"/>
                <a:ea typeface="Arial"/>
                <a:cs typeface="Arial"/>
                <a:sym typeface="Arial"/>
              </a:rPr>
            </a:br>
            <a:r>
              <a:rPr lang="en-US" sz="1100">
                <a:latin typeface="Arial"/>
                <a:ea typeface="Arial"/>
                <a:cs typeface="Arial"/>
                <a:sym typeface="Arial"/>
              </a:rPr>
              <a:t> Garbage Collection이 바로 되지 않는 케이스들이 있었고,</a:t>
            </a:r>
            <a:br>
              <a:rPr lang="en-US" sz="1100">
                <a:latin typeface="Arial"/>
                <a:ea typeface="Arial"/>
                <a:cs typeface="Arial"/>
                <a:sym typeface="Arial"/>
              </a:rPr>
            </a:br>
            <a:r>
              <a:rPr lang="en-US" sz="1100">
                <a:latin typeface="Arial"/>
                <a:ea typeface="Arial"/>
                <a:cs typeface="Arial"/>
                <a:sym typeface="Arial"/>
              </a:rPr>
              <a:t> 이를 해결하기 위해 Diffusion과 Poster 생성 함수의 </a:t>
            </a:r>
            <a:r>
              <a:rPr lang="en-US" sz="1100">
                <a:solidFill>
                  <a:srgbClr val="188038"/>
                </a:solidFill>
                <a:latin typeface="Roboto Mono"/>
                <a:ea typeface="Roboto Mono"/>
                <a:cs typeface="Roboto Mono"/>
                <a:sym typeface="Roboto Mono"/>
              </a:rPr>
              <a:t>finally</a:t>
            </a:r>
            <a:r>
              <a:rPr lang="en-US" sz="1100">
                <a:latin typeface="Arial"/>
                <a:ea typeface="Arial"/>
                <a:cs typeface="Arial"/>
                <a:sym typeface="Arial"/>
              </a:rPr>
              <a:t> 구문에서</a:t>
            </a:r>
            <a:br>
              <a:rPr lang="en-US" sz="1100">
                <a:latin typeface="Arial"/>
                <a:ea typeface="Arial"/>
                <a:cs typeface="Arial"/>
                <a:sym typeface="Arial"/>
              </a:rPr>
            </a:b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torch.cuda.empty_cache()</a:t>
            </a:r>
            <a:r>
              <a:rPr lang="en-US" sz="1100">
                <a:latin typeface="Arial"/>
                <a:ea typeface="Arial"/>
                <a:cs typeface="Arial"/>
                <a:sym typeface="Arial"/>
              </a:rPr>
              <a:t>와 </a:t>
            </a:r>
            <a:r>
              <a:rPr lang="en-US" sz="1100">
                <a:solidFill>
                  <a:srgbClr val="188038"/>
                </a:solidFill>
                <a:latin typeface="Roboto Mono"/>
                <a:ea typeface="Roboto Mono"/>
                <a:cs typeface="Roboto Mono"/>
                <a:sym typeface="Roboto Mono"/>
              </a:rPr>
              <a:t>torch.cuda.ipc_collect()</a:t>
            </a:r>
            <a:r>
              <a:rPr lang="en-US" sz="1100">
                <a:latin typeface="Arial"/>
                <a:ea typeface="Arial"/>
                <a:cs typeface="Arial"/>
                <a:sym typeface="Arial"/>
              </a:rPr>
              <a:t>를 명시적으로 호출했습니다.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이 이후로는 장시간 서버를 띄워도</a:t>
            </a:r>
            <a:br>
              <a:rPr lang="en-US" sz="1100">
                <a:latin typeface="Arial"/>
                <a:ea typeface="Arial"/>
                <a:cs typeface="Arial"/>
                <a:sym typeface="Arial"/>
              </a:rPr>
            </a:br>
            <a:r>
              <a:rPr lang="en-US" sz="1100">
                <a:latin typeface="Arial"/>
                <a:ea typeface="Arial"/>
                <a:cs typeface="Arial"/>
                <a:sym typeface="Arial"/>
              </a:rPr>
              <a:t> VRAM이 조금씩 쌓여서 터지는 현상이 줄어들었습니다.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광고 생성 파이프라인은 모델과 환경 의존성이 매우 높기 때문에 Diffusion 부분에서 버전 충돌이나 메모리 이슈가 정말 많았습니다.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특히 ControlNet + IP-Adapter를 함께 쓸 때 메모리 관리나 attention slicing 충돌이 많았고, Depth map 정규화와 base64 파싱 문제도 하나하나 해결해야 했습니다.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영상 합성에서는 MoviePy 버전 변경으로 API가 달라져서 duration 처리 방식과 with_audio로 코드를 전부 재구성했고,</a:t>
            </a:r>
            <a:br>
              <a:rPr lang="en-US" sz="1100">
                <a:latin typeface="Arial"/>
                <a:ea typeface="Arial"/>
                <a:cs typeface="Arial"/>
                <a:sym typeface="Arial"/>
              </a:rPr>
            </a:br>
            <a:r>
              <a:rPr lang="en-US" sz="1100">
                <a:latin typeface="Arial"/>
                <a:ea typeface="Arial"/>
                <a:cs typeface="Arial"/>
                <a:sym typeface="Arial"/>
              </a:rPr>
              <a:t> ffmpeg 로그 스트림 관리도 함께 해결했습니다.</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이런 모든 문제를 해결하면서 최종적으로 안정적인 멀티모달 생성 파이프라인을 완성할 수 있었습니다.</a:t>
            </a: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t/>
            </a:r>
            <a:endParaRPr sz="1100">
              <a:latin typeface="Arial"/>
              <a:ea typeface="Arial"/>
              <a:cs typeface="Arial"/>
              <a:sym typeface="Arial"/>
            </a:endParaRPr>
          </a:p>
        </p:txBody>
      </p:sp>
      <p:sp>
        <p:nvSpPr>
          <p:cNvPr id="913" name="Google Shape;913;g3a3f4e2d5e9_0_3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a40ad42847_0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3a40ad42847_0_3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저희 AdGen의 주요 기능은 크게 여섯 가지입니다.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먼저, 사용자는 </a:t>
            </a:r>
            <a:r>
              <a:rPr b="1" lang="en-US" sz="1100">
                <a:latin typeface="Arial"/>
                <a:ea typeface="Arial"/>
                <a:cs typeface="Arial"/>
                <a:sym typeface="Arial"/>
              </a:rPr>
              <a:t>음성 입력과 대화형 UI</a:t>
            </a:r>
            <a:r>
              <a:rPr lang="en-US" sz="1100">
                <a:latin typeface="Arial"/>
                <a:ea typeface="Arial"/>
                <a:cs typeface="Arial"/>
                <a:sym typeface="Arial"/>
              </a:rPr>
              <a:t>를 통해 자연스럽게 서비스를 사용할 수 있습니다.</a:t>
            </a:r>
            <a:br>
              <a:rPr lang="en-US" sz="1100">
                <a:latin typeface="Arial"/>
                <a:ea typeface="Arial"/>
                <a:cs typeface="Arial"/>
                <a:sym typeface="Arial"/>
              </a:rPr>
            </a:br>
            <a:r>
              <a:rPr lang="en-US" sz="1100">
                <a:latin typeface="Arial"/>
                <a:ea typeface="Arial"/>
                <a:cs typeface="Arial"/>
                <a:sym typeface="Arial"/>
              </a:rPr>
              <a:t> Whisper로 음성을 텍스트로 변환하고, GPT-4o-mini가 멀티턴 대화를 통해</a:t>
            </a:r>
            <a:br>
              <a:rPr lang="en-US" sz="1100">
                <a:latin typeface="Arial"/>
                <a:ea typeface="Arial"/>
                <a:cs typeface="Arial"/>
                <a:sym typeface="Arial"/>
              </a:rPr>
            </a:br>
            <a:r>
              <a:rPr lang="en-US" sz="1100">
                <a:latin typeface="Arial"/>
                <a:ea typeface="Arial"/>
                <a:cs typeface="Arial"/>
                <a:sym typeface="Arial"/>
              </a:rPr>
              <a:t> 사용자에게 가장 맞는 광고 아이디어와 문구를 자동으로 제안합니다.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또한 실제 제품 사진을 활용한 </a:t>
            </a:r>
            <a:r>
              <a:rPr b="1" lang="en-US" sz="1100">
                <a:latin typeface="Arial"/>
                <a:ea typeface="Arial"/>
                <a:cs typeface="Arial"/>
                <a:sym typeface="Arial"/>
              </a:rPr>
              <a:t>Packshot 광고 생성</a:t>
            </a:r>
            <a:r>
              <a:rPr lang="en-US" sz="1100">
                <a:latin typeface="Arial"/>
                <a:ea typeface="Arial"/>
                <a:cs typeface="Arial"/>
                <a:sym typeface="Arial"/>
              </a:rPr>
              <a:t>이 가능해</a:t>
            </a:r>
            <a:br>
              <a:rPr lang="en-US" sz="1100">
                <a:latin typeface="Arial"/>
                <a:ea typeface="Arial"/>
                <a:cs typeface="Arial"/>
                <a:sym typeface="Arial"/>
              </a:rPr>
            </a:br>
            <a:r>
              <a:rPr lang="en-US" sz="1100">
                <a:latin typeface="Arial"/>
                <a:ea typeface="Arial"/>
                <a:cs typeface="Arial"/>
                <a:sym typeface="Arial"/>
              </a:rPr>
              <a:t> 전문 편집 없이도 제품 중심의 고품질 포스터를 만들 수 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여기에 더해 MusicGen 기반의 </a:t>
            </a:r>
            <a:r>
              <a:rPr b="1" lang="en-US" sz="1100">
                <a:latin typeface="Arial"/>
                <a:ea typeface="Arial"/>
                <a:cs typeface="Arial"/>
                <a:sym typeface="Arial"/>
              </a:rPr>
              <a:t>음원 생성 기능</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그리고 이미지와 음악을 조합해 만드는 </a:t>
            </a:r>
            <a:r>
              <a:rPr b="1" lang="en-US" sz="1100">
                <a:latin typeface="Arial"/>
                <a:ea typeface="Arial"/>
                <a:cs typeface="Arial"/>
                <a:sym typeface="Arial"/>
              </a:rPr>
              <a:t>숏폼 영상 콘텐츠</a:t>
            </a:r>
            <a:r>
              <a:rPr lang="en-US" sz="1100">
                <a:latin typeface="Arial"/>
                <a:ea typeface="Arial"/>
                <a:cs typeface="Arial"/>
                <a:sym typeface="Arial"/>
              </a:rPr>
              <a:t>도 제공합니다.</a:t>
            </a: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lang="en-US" sz="1100">
                <a:latin typeface="Arial"/>
                <a:ea typeface="Arial"/>
                <a:cs typeface="Arial"/>
                <a:sym typeface="Arial"/>
              </a:rPr>
              <a:t>마지막으로 생성된 콘텐츠는 모바일 공유 패널을 통해</a:t>
            </a:r>
            <a:br>
              <a:rPr lang="en-US" sz="1100">
                <a:latin typeface="Arial"/>
                <a:ea typeface="Arial"/>
                <a:cs typeface="Arial"/>
                <a:sym typeface="Arial"/>
              </a:rPr>
            </a:br>
            <a:r>
              <a:rPr lang="en-US" sz="1100">
                <a:latin typeface="Arial"/>
                <a:ea typeface="Arial"/>
                <a:cs typeface="Arial"/>
                <a:sym typeface="Arial"/>
              </a:rPr>
              <a:t> 인스타그램이나 카카오톡 등으로 </a:t>
            </a:r>
            <a:r>
              <a:rPr b="1" lang="en-US" sz="1100">
                <a:latin typeface="Arial"/>
                <a:ea typeface="Arial"/>
                <a:cs typeface="Arial"/>
                <a:sym typeface="Arial"/>
              </a:rPr>
              <a:t>쉽게 공유할 수 있도록</a:t>
            </a:r>
            <a:r>
              <a:rPr lang="en-US" sz="1100">
                <a:latin typeface="Arial"/>
                <a:ea typeface="Arial"/>
                <a:cs typeface="Arial"/>
                <a:sym typeface="Arial"/>
              </a:rPr>
              <a:t> 구성했습니다.</a:t>
            </a:r>
            <a:endParaRPr/>
          </a:p>
        </p:txBody>
      </p:sp>
      <p:sp>
        <p:nvSpPr>
          <p:cNvPr id="167" name="Google Shape;167;g3a40ad42847_0_3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a3f4e2d5e9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g3a3f4e2d5e9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g3a3f4e2d5e9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a40ad42847_0_10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g3a40ad42847_0_10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다른 팀 분들도 많이 경험하셨겠지만, 코드잇 측에서 제공받은 VM에 팀 협업 환경을 세팅한 저희 팀은 프로젝트 기간 동안 VM 재실행을 수없이 실행해야 했습니다. </a:t>
            </a:r>
            <a:endParaRPr/>
          </a:p>
          <a:p>
            <a:pPr indent="0" lvl="0" marL="0" rtl="0" algn="l">
              <a:spcBef>
                <a:spcPts val="0"/>
              </a:spcBef>
              <a:spcAft>
                <a:spcPts val="0"/>
              </a:spcAft>
              <a:buClr>
                <a:schemeClr val="dk1"/>
              </a:buClr>
              <a:buFont typeface="Arial"/>
              <a:buNone/>
            </a:pPr>
            <a:r>
              <a:rPr lang="en-US"/>
              <a:t>AdGen의 메인 콘텐츠 생성 파이프라인은 StableDiffusion 1.5, ControlNet, IP-Adapter, SAM 등의 무거운 모델을 다수 포함하고 있습니다. 24GB L4에서도 조금만 동시성을 올라가거나 GPU 메모리 fragment가 쌓이면서 모델 로드에 실패하거나 API 요청이 실패하는 등의 오류가 발생했습니다. </a:t>
            </a:r>
            <a:endParaRPr/>
          </a:p>
        </p:txBody>
      </p:sp>
      <p:sp>
        <p:nvSpPr>
          <p:cNvPr id="948" name="Google Shape;948;g3a40ad42847_0_10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a40ad42847_0_10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g3a40ad42847_0_10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이에 테스트 과정에서의 가장 간편한 해결책으로 적용한 방법은, SAM이나 Diffusion 파이프라인 모델을 항상 CPU에 내려 두고, 실제 추론 시에만 GPU로 올리는 것이었습니다. 하지만 분명 해결될 줄 알았던 OOM은 계속해서 발생했고, 모니터링 한 결과 GPU가 아닌, CPU에서 지속적인 오버로드가 발생하고 있음을 발견했습니다. 이에 최우선적으로 저희 팀은, 모델 크기 자체를 줄이지 않는 한 서비스의 지속 가능한 운영이 어렵다는 결론을 내렸고, GPU 자원을 안정적으로 활용하기 위해 경량화를 시도하게 되었습니다. </a:t>
            </a:r>
            <a:endParaRPr/>
          </a:p>
        </p:txBody>
      </p:sp>
      <p:sp>
        <p:nvSpPr>
          <p:cNvPr id="961" name="Google Shape;961;g3a40ad42847_0_10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a40ad42847_0_1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3" name="Google Shape;973;g3a40ad42847_0_1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저희는 먼저 모델들 중 가장 많은 VRAM을 점유하는 Diffusion 파이프라인에 대한 양자화를 시도해 보았습니다. 해당 실험은 저희 팀의 VM과 동일한 환경으로 세팅한 Colab에서 진행했습니다. </a:t>
            </a:r>
            <a:endParaRPr/>
          </a:p>
          <a:p>
            <a:pPr indent="0" lvl="0" marL="0" rtl="0" algn="l">
              <a:spcBef>
                <a:spcPts val="0"/>
              </a:spcBef>
              <a:spcAft>
                <a:spcPts val="0"/>
              </a:spcAft>
              <a:buNone/>
            </a:pPr>
            <a:r>
              <a:rPr lang="en-US"/>
              <a:t>먼저 PyTorch의 동적 양자화를 시도해 봤는데, SD1.5 UNet의 Linear 계층에 대해 동적 양자화를 시도했을 때 이는 CPU 전용 연산이기 때문에 실행이 불가능했습니다. 또한 SD1.5 UNet은 Linear 층의 비중이 작아 적용 의미가 없다고 판단했습니다. </a:t>
            </a:r>
            <a:endParaRPr/>
          </a:p>
          <a:p>
            <a:pPr indent="0" lvl="0" marL="0" rtl="0" algn="l">
              <a:spcBef>
                <a:spcPts val="0"/>
              </a:spcBef>
              <a:spcAft>
                <a:spcPts val="0"/>
              </a:spcAft>
              <a:buNone/>
            </a:pPr>
            <a:r>
              <a:rPr lang="en-US"/>
              <a:t>다음으로 PyTorch의 정적 양자화를 위해 FX graph mode를 사용했는데, 양자화 시도 결과 FX tracer가 Stable Diffusion UNet의 복잡한 forward graph를 추적하지 못해 실패했습니다. </a:t>
            </a:r>
            <a:endParaRPr/>
          </a:p>
          <a:p>
            <a:pPr indent="0" lvl="0" marL="0" rtl="0" algn="l">
              <a:spcBef>
                <a:spcPts val="0"/>
              </a:spcBef>
              <a:spcAft>
                <a:spcPts val="0"/>
              </a:spcAft>
              <a:buNone/>
            </a:pPr>
            <a:r>
              <a:rPr lang="en-US"/>
              <a:t>bitsandbytes 라이브러리를 이용한 양자화도 시도해 보았는데, bnb는 Linear 층만 적용되기 때문에 UNet 전체 파라미터 수에는 변화가 없었습니다. 모델을 CPU에서 GPU로 이동 시키는 것 또한 일부 모듈이 CPU에 남아 있어 불가능했습니다. 추가 확인 결과, bnb는 Diffusion 모델과 구조적으로 호환되지 않으며, 주로 LLM의 양자화에 사용된다는 것을 발견했습니다. </a:t>
            </a:r>
            <a:endParaRPr/>
          </a:p>
          <a:p>
            <a:pPr indent="0" lvl="0" marL="0" rtl="0" algn="l">
              <a:spcBef>
                <a:spcPts val="0"/>
              </a:spcBef>
              <a:spcAft>
                <a:spcPts val="0"/>
              </a:spcAft>
              <a:buNone/>
            </a:pPr>
            <a:r>
              <a:rPr lang="en-US"/>
              <a:t>ONNX를 이용한 DIffusion 모델을 동적 양자화하는 것은 부분적으로 성공했습니다. 하지만 변환 과정에서 SD1.5의 핵심 연산인 scaled_dot_product_attention의 변환이 미지원되었고, 양자화된 UNet 모델을 실제로 GPU에서 실행했을 때 오류가 발생했습니다. 즉, CUDA EP가 양자화된 Convolutional 층에 대한 커널 자체를 제공하지 않아, GPU에서의 추론이 불가능했습니다. </a:t>
            </a:r>
            <a:endParaRPr/>
          </a:p>
        </p:txBody>
      </p:sp>
      <p:sp>
        <p:nvSpPr>
          <p:cNvPr id="974" name="Google Shape;974;g3a40ad42847_0_1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a40ad42847_0_1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1" name="Google Shape;1011;g3a40ad42847_0_1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따라서 저희 팀은 최종적으로 Diffusion 모델 파이프라인의 양자화가 불가능하다고 판단했고, 그 근거는 다음과 같습니다. </a:t>
            </a:r>
            <a:endParaRPr/>
          </a:p>
          <a:p>
            <a:pPr indent="0" lvl="0" marL="0" rtl="0" algn="l">
              <a:spcBef>
                <a:spcPts val="0"/>
              </a:spcBef>
              <a:spcAft>
                <a:spcPts val="0"/>
              </a:spcAft>
              <a:buNone/>
            </a:pPr>
            <a:r>
              <a:rPr lang="en-US"/>
              <a:t>StableDiffusion 1.5의 핵심 모듈인 UNet은 Conv2D, Attention 등이 포함된 매우 복잡한 구조를 가지고 있습니다. 이중 기존 양자화 방식이 주로 적용되는 Linear 계층의 비중은 2% 미만으로, 양자화의 효과가 미미합니다. 또한 UNet과 같이 Convolutional layer 중심의 모델에 대한 INT8 양자화를 지원하는 연산 커널이 실험 결과 거의 없었습니다.</a:t>
            </a:r>
            <a:endParaRPr/>
          </a:p>
        </p:txBody>
      </p:sp>
      <p:sp>
        <p:nvSpPr>
          <p:cNvPr id="1012" name="Google Shape;1012;g3a40ad42847_0_1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a40ad42847_0_1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2" name="Google Shape;1022;g3a40ad42847_0_1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또한 이미 복잡한 Diffusion 모델에, AdGen의 생성 파이프라인에서는 ControlNet까지 추가로 연결했습니다. ControlNet은 사실상 UNet 구조를 복제해 입력 feature를 residual로 UNet에게 전달하는 방식으로 작동하기 때문에, 현재 구조에서는 양자화 대상 레이어가 2배 이상으로 늘어나게 됩니다. 또한 연결된 UNet과 ControlNet은 출력하는 feature, dtype, scale이 정확하게 일치해야 하는데, 양자화를 할 경우 전체 파이프라인의 precision consistency가 유지되지 않아 모델 붕괴가 발생합니다. </a:t>
            </a:r>
            <a:endParaRPr/>
          </a:p>
          <a:p>
            <a:pPr indent="0" lvl="0" marL="0" rtl="0" algn="l">
              <a:spcBef>
                <a:spcPts val="0"/>
              </a:spcBef>
              <a:spcAft>
                <a:spcPts val="0"/>
              </a:spcAft>
              <a:buNone/>
            </a:pPr>
            <a:r>
              <a:rPr lang="en-US"/>
              <a:t>추가로 Diffusion 모델의 품질 핵심인 Cross Attention은 PyTorch, bitsandbytes, ONNX 모두에서 양자화가 실패하거나 지원되지 않았습니다. </a:t>
            </a:r>
            <a:endParaRPr/>
          </a:p>
          <a:p>
            <a:pPr indent="0" lvl="0" marL="0" rtl="0" algn="l">
              <a:spcBef>
                <a:spcPts val="0"/>
              </a:spcBef>
              <a:spcAft>
                <a:spcPts val="0"/>
              </a:spcAft>
              <a:buNone/>
            </a:pPr>
            <a:r>
              <a:rPr lang="en-US"/>
              <a:t>이러한 이유로 현재 AdGen에서 구현한 SD1.5와 ControlNet을 연결한 파이프라인은, 현재 존재하는 양자화 기법으로는 시간상 GPU에서 실사용 가능한 형태로 양자화할 수 없다는 판단을 내렸습니다. </a:t>
            </a:r>
            <a:endParaRPr/>
          </a:p>
        </p:txBody>
      </p:sp>
      <p:sp>
        <p:nvSpPr>
          <p:cNvPr id="1023" name="Google Shape;1023;g3a40ad42847_0_11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a40ad42847_0_1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g3a40ad42847_0_1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현재 상황에서 양자화가 불가능하다는 결론을 내린 후, 저희 팀은 “모델을 줄일 수 없다면, 모델을 안정적으로 돌릴 수 있는 환경을 만들자”로 목표를 변경했습니다. 시스템 레벨에서 가능한 최적화 전략을 최대한 적용했고, 이는 다음과 같습니다. </a:t>
            </a:r>
            <a:endParaRPr/>
          </a:p>
          <a:p>
            <a:pPr indent="0" lvl="0" marL="0" rtl="0" algn="l">
              <a:spcBef>
                <a:spcPts val="0"/>
              </a:spcBef>
              <a:spcAft>
                <a:spcPts val="0"/>
              </a:spcAft>
              <a:buNone/>
            </a:pPr>
            <a:r>
              <a:rPr lang="en-US"/>
              <a:t>Diffusers의 모든 메모리 최적화 옵션을 최대한 적용했습니다. SD1.5 모델의 핵심 구성 요소인 Variational Auto Encoder의 인코딩과 디코딩 과정에서 발생하는 메모리 부족 문제를 해결하기 위해 해당 옵션을 적용해 배치 처리와 단일 이미지의 해상도 처리를 최적화했습니다. 또한 torch.autocast를 통해 자동 혼합 정밀도 연산을 사용해서 성능을 최적화했습니다. </a:t>
            </a:r>
            <a:endParaRPr/>
          </a:p>
          <a:p>
            <a:pPr indent="0" lvl="0" marL="0" rtl="0" algn="l">
              <a:spcBef>
                <a:spcPts val="0"/>
              </a:spcBef>
              <a:spcAft>
                <a:spcPts val="0"/>
              </a:spcAft>
              <a:buNone/>
            </a:pPr>
            <a:r>
              <a:rPr lang="en-US"/>
              <a:t>세마포어를 기반으로 추론을 직렬화했습니다. AdGen의 Diffusion 파이프라인은 매우 무겁고, 동시에 2개 이상의 요청이 들어올 경우 필연적으로 VRAM 20GB 피크를 초과하며 OOM 발생 확률이 높아집니다. latency에서 손해를 보더라도 최대한 안정적인 서비스를 구축하는 것이 우선이라고 판단해, 세마포어를 1로 유지해 GPU에 한 번에 하나의 요청만을 허용했습니다. 이를 통해 VRAM을 안정적으로 유지하고, OOM을 제거했습니다. </a:t>
            </a:r>
            <a:endParaRPr/>
          </a:p>
          <a:p>
            <a:pPr indent="0" lvl="0" marL="0" rtl="0" algn="l">
              <a:spcBef>
                <a:spcPts val="0"/>
              </a:spcBef>
              <a:spcAft>
                <a:spcPts val="0"/>
              </a:spcAft>
              <a:buNone/>
            </a:pPr>
            <a:r>
              <a:rPr lang="en-US"/>
              <a:t>모든 모델을 서버 시작 시 일괄적으로 로드하여 cold start를 제거해 사용자의 첫 요청 latency를 감소시켰습니다. 파이프라인 전역에서 하나의 모델 인스턴스만을 사용하는 싱글턴 구조를 통해 불필요한 로드 시간을 최소화했습니다. torch 내장 함수를 통해 모델 추론 후 주기적으로 CUDA 캐시를 관리했습니다. </a:t>
            </a:r>
            <a:endParaRPr/>
          </a:p>
        </p:txBody>
      </p:sp>
      <p:sp>
        <p:nvSpPr>
          <p:cNvPr id="1035" name="Google Shape;1035;g3a40ad42847_0_11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a40ad42847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g3a40ad42847_0_1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이와 같은 최적화 방안들을 적용한 결과, 기존 Diffusion 파이프라인 실행 시 최대 20GB까지 치솟던 VRAM 점유율을, 최대 15GB까지로 감소시켜 OOM을 원천 방지했습니다. 또한 GPU에서 모델들을 일괄 관리함으로써 CPU OOM 또한 제어에 성공했습니다.</a:t>
            </a:r>
            <a:endParaRPr/>
          </a:p>
          <a:p>
            <a:pPr indent="0" lvl="0" marL="0" rtl="0" algn="l">
              <a:spcBef>
                <a:spcPts val="0"/>
              </a:spcBef>
              <a:spcAft>
                <a:spcPts val="0"/>
              </a:spcAft>
              <a:buNone/>
            </a:pPr>
            <a:r>
              <a:rPr lang="en-US"/>
              <a:t>최종적으로 시스템 최적화를 통해 저희는 메모리 사용량을 약 30% 가까이 절감했으며, OOM을 제거해 파이프라인 안정성을 확보했습니다. 마지막으로 양자화 없이도 서비스 데모와 운영이 가능한 실성능을 유지할 수 있었습니다. </a:t>
            </a:r>
            <a:endParaRPr/>
          </a:p>
        </p:txBody>
      </p:sp>
      <p:sp>
        <p:nvSpPr>
          <p:cNvPr id="1073" name="Google Shape;1073;g3a40ad42847_0_12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a40ad42847_0_1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g3a40ad42847_0_1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서버 최적화 이후, 저희는 실제 서비스 사용량을 가정하고 모델 파이프라인의 안정성과 처리량 등의 지표를 살펴보기 위해 서버 부하 테스트를 계획했습니다. 테스트에 사용한 패키지는 k6로, 가벼우면서도 시나리오 기반의 부하 테스트가 가능하다는 점에서 선택했습니다. 또한 HTTP API 테스트에 최적화되어 있어, 저희가 사용한 기술 스택인 FastAPI에 매우 적합합니다. </a:t>
            </a:r>
            <a:endParaRPr/>
          </a:p>
        </p:txBody>
      </p:sp>
      <p:sp>
        <p:nvSpPr>
          <p:cNvPr id="1086" name="Google Shape;1086;g3a40ad42847_0_1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3a40ad42847_0_1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g3a40ad42847_0_1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계획한 테스트 시나리오는 다음과 같습니다. 단일 GPU 서버에서 통합 컨텐츠 생성 파이프라인의 동시 처리 능력을 측정하는 것이 목표이며, 초기 VU 1명에서부터 최대 10명까지 늘려가며 부하를 주기로 했습니다. 측정 지표는 응답 속도의 평균 값과 p90, 처리량, 그리고 GPU VRAM의 사용량입니다. </a:t>
            </a:r>
            <a:endParaRPr/>
          </a:p>
        </p:txBody>
      </p:sp>
      <p:sp>
        <p:nvSpPr>
          <p:cNvPr id="1098" name="Google Shape;1098;g3a40ad42847_0_1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40ad42847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a40ad42847_0_1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먼저 저희 서비스를 만들게 된 배경에 대해서 설명드리겠습니다. 소상공인은 규모가 있는 기업들과 달리 마케팅에 큰 비용을 들일 수 없습니다. 그러나 SNS 마케팅은 큰 비용을 들이지 않아도 홍보효과를 얻을 수 있다는 장점이 있습니다. 특히 소비자는 이제 검색엔진보다 인스타그램 해시태그로 맛집을 찾고, 유튜브 숏츠로 리뷰를 봅니다. SNS의 영향력은 자영업자의 성공과 실패를 가르는 결정적 요인이 되었다고 할 수 있습니다. 이러한 기조에 의해 여러 지자체에서도 소상공인들을 위한 디지털 마케팅 교육을 실시하고 있습니다. 즉 마케팅에 큰 비용을 쓸 수 없는 소상공인에게 있어 SNS 마케팅은 필수입니다. </a:t>
            </a:r>
            <a:endParaRPr/>
          </a:p>
        </p:txBody>
      </p:sp>
      <p:sp>
        <p:nvSpPr>
          <p:cNvPr id="204" name="Google Shape;204;g3a40ad42847_0_1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a40ad42847_0_1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3" name="Google Shape;1113;g3a40ad42847_0_1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베이스라인 실험을 토대로 파라미터 튜닝을 하며 실험을 진행한 결과는 다음과 같</a:t>
            </a:r>
            <a:r>
              <a:rPr lang="en-US"/>
              <a:t>이,</a:t>
            </a:r>
            <a:r>
              <a:rPr lang="en-US"/>
              <a:t>  전반적으로 매우 높은 응답 시간이 기록되고 있습니다. 이에 inference step이나 guidance scale, batch size 등 응답 시간을 줄이기 위해 튜닝을 진행하였으나, 유의미한 개선은 이루어지지 않았고 오히려 응답 시간이 증가하는 경우도 있었습니다. </a:t>
            </a:r>
            <a:endParaRPr/>
          </a:p>
          <a:p>
            <a:pPr indent="0" lvl="0" marL="0" rtl="0" algn="l">
              <a:spcBef>
                <a:spcPts val="0"/>
              </a:spcBef>
              <a:spcAft>
                <a:spcPts val="0"/>
              </a:spcAft>
              <a:buNone/>
            </a:pPr>
            <a:r>
              <a:rPr lang="en-US"/>
              <a:t>또한, 1개 세마포어 하에서 서비스가 실행될 때 안정적으로 돌아가는 것을 확인 후 세마포어를 2로 늘려 테스트를 진행했을 때, 즉시 OOM이 발생하는 것 또한 확인했습니다. </a:t>
            </a:r>
            <a:endParaRPr/>
          </a:p>
        </p:txBody>
      </p:sp>
      <p:sp>
        <p:nvSpPr>
          <p:cNvPr id="1114" name="Google Shape;1114;g3a40ad42847_0_1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a40ad42847_0_1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4" name="Google Shape;1124;g3a40ad42847_0_12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추가로 확인한 결과, AdGen의 이미지 생성 파이프라인의 실질적인 추론 시간은 약 5 - 7초였습니다. 즉, 전체 latency인 약 30여 초 중 이를 제외한 나머지 시간은 앞의 요청 처리를 기다리는 대기 시간이었습니다. 이는 세마포어를 1로 고정한 탓에, 한번에 하나의 요청밖에 받지 못하는 직렬 구조로 인한 저희 서비스 MVP의 근본적인 문제점입니다. 평균 처리량이 초당 약 0.1개 인 것 또한 이것이 원인입니다. 하지만 GPU VRAM 점유율은 대기 상태에서는 약 10GB, 피크 시에는 최대 15GB까지만 상승한 것으로 이를 통해 OOM 이슈는 완전히 해결했음을 확인했습니다. </a:t>
            </a:r>
            <a:endParaRPr/>
          </a:p>
          <a:p>
            <a:pPr indent="0" lvl="0" marL="0" rtl="0" algn="l">
              <a:spcBef>
                <a:spcPts val="0"/>
              </a:spcBef>
              <a:spcAft>
                <a:spcPts val="0"/>
              </a:spcAft>
              <a:buNone/>
            </a:pPr>
            <a:r>
              <a:rPr lang="en-US"/>
              <a:t>이에 저희 팀은, 동시다발적인 처리가 가능하지만 불안정한 서비스보다는 사용 인원이 많을 때는 병목 현상이 발생하더라도 어떤 상황에서도 안정적인 서비스를 구축하기로 결정했습니다. </a:t>
            </a:r>
            <a:endParaRPr/>
          </a:p>
        </p:txBody>
      </p:sp>
      <p:sp>
        <p:nvSpPr>
          <p:cNvPr id="1125" name="Google Shape;1125;g3a40ad42847_0_12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a40ad42847_0_1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g3a40ad42847_0_15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이번 사용자 테스트는 총 19명을 대상으로 진행되었습니다.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이를 통해 서비스의 핵심 강점과 실제 사용 전환을 위해 보완해야 할 부분을 명확히 확인할 수 있었습니다.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먼저, 설문 기반의  정량 평가 결과를 통해</a:t>
            </a:r>
            <a:endParaRPr/>
          </a:p>
          <a:p>
            <a:pPr indent="0" lvl="0" marL="0" rtl="0" algn="l">
              <a:spcBef>
                <a:spcPts val="0"/>
              </a:spcBef>
              <a:spcAft>
                <a:spcPts val="0"/>
              </a:spcAft>
              <a:buNone/>
            </a:pPr>
            <a:r>
              <a:rPr lang="en-US"/>
              <a:t>사용자들이 실제로 어떤 경험을 했는지 말씀 드리고</a:t>
            </a:r>
            <a:endParaRPr/>
          </a:p>
          <a:p>
            <a:pPr indent="0" lvl="0" marL="0" rtl="0" algn="l">
              <a:spcBef>
                <a:spcPts val="0"/>
              </a:spcBef>
              <a:spcAft>
                <a:spcPts val="0"/>
              </a:spcAft>
              <a:buNone/>
            </a:pPr>
            <a:r>
              <a:rPr lang="en-US"/>
              <a:t>이어서 정성 피드백 공유드리겠습니다.</a:t>
            </a:r>
            <a:endParaRPr/>
          </a:p>
        </p:txBody>
      </p:sp>
      <p:sp>
        <p:nvSpPr>
          <p:cNvPr id="1143" name="Google Shape;1143;g3a40ad42847_0_15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a40ad42847_0_1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0" name="Google Shape;1150;g3a40ad42847_0_13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1" name="Google Shape;1151;g3a40ad42847_0_13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a40ad42847_0_1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1" name="Google Shape;1161;g3a40ad42847_0_13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g3a40ad42847_0_13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a40ad42847_0_1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a40ad42847_0_14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 name="Google Shape;1173;g3a40ad42847_0_14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3a40ad42847_0_1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g3a40ad42847_0_14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g3a40ad42847_0_14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3a40ad42847_0_1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g3a40ad42847_0_14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7" name="Google Shape;1197;g3a40ad42847_0_14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3a40ad42847_0_1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8" name="Google Shape;1208;g3a40ad42847_0_14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9" name="Google Shape;1209;g3a40ad42847_0_14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3a40ad42847_0_1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g3a40ad42847_0_14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0" name="Google Shape;1220;g3a40ad42847_0_14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40ad42847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a40ad42847_0_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그러나 디지털화에 익숙하지 않은 중장년층 소상공인은 SNS를 활용한 디지털 마케팅에 진입장벽이 있습니다. 여기 기사를 보시면 디지털화에 익숙치 않은 중장년층 소상공인에게는 디지털 전환, 온라인 마케팅이 생소하다고 하고 중장년층 소상공인의 인터뷰 예를 보시면 간단한 포스 작동도 손에 익히려면 시간이 꽤 걸리는데 나이가 있는 소상인의 경우 디지털 전환은 빛 좋은 개살구 같다라고 합니다. </a:t>
            </a:r>
            <a:endParaRPr/>
          </a:p>
        </p:txBody>
      </p:sp>
      <p:sp>
        <p:nvSpPr>
          <p:cNvPr id="215" name="Google Shape;215;g3a40ad42847_0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3a40ad42847_0_1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g3a40ad42847_0_14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g3a40ad42847_0_14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a40ad42847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2" name="Google Shape;1242;g3a40ad42847_1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다음으로 사용자가 남겨주신 정성평가 피드백을 분석하겠습니다. 위와 같이 12개의 피드백을 남겨주셨습니다.</a:t>
            </a:r>
            <a:endParaRPr/>
          </a:p>
        </p:txBody>
      </p:sp>
      <p:sp>
        <p:nvSpPr>
          <p:cNvPr id="1243" name="Google Shape;1243;g3a40ad42847_1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3a40ad42847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3" name="Google Shape;1253;g3a40ad42847_1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먼저 기능 사용성 및 인터랙션 피드백입니다. 대표 의견으로는 “음성 말고 텍스트도 입력되면 좋겠다”, “처음 시작할 때 사용법 안내가 부족하다” 등이 있었습니다. 이로 인한 핵심 인사이트는 음성 중심 방식은 신선하지만 텍스트 입력도 함께 제공, “대기 중”과 같은 문구가 이해되지 않아 상태 안내 개선 필요, 메시지 수정, 안내 메시지 부족 등 대화 흐름의 불편함을 발견했습니다.</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254" name="Google Shape;1254;g3a40ad42847_1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3a40ad42847_1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3" name="Google Shape;1273;g3a40ad42847_1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다음으로 광고 생성 품질 및 반영도 부족입니다. 한 사용자는 </a:t>
            </a:r>
            <a:r>
              <a:rPr lang="en-US" sz="1050">
                <a:solidFill>
                  <a:srgbClr val="202124"/>
                </a:solidFill>
                <a:highlight>
                  <a:srgbClr val="F8F9FA"/>
                </a:highlight>
                <a:latin typeface="Roboto"/>
                <a:ea typeface="Roboto"/>
                <a:cs typeface="Roboto"/>
                <a:sym typeface="Roboto"/>
              </a:rPr>
              <a:t>"도시 한복판에서 대방어회와 그와 어울릴 만한 술을 함께 넣어서 포스터를 만들어줘"</a:t>
            </a:r>
            <a:r>
              <a:rPr lang="en-US" sz="1100">
                <a:latin typeface="Arial"/>
                <a:ea typeface="Arial"/>
                <a:cs typeface="Arial"/>
                <a:sym typeface="Arial"/>
              </a:rPr>
              <a:t> 라고 아주 구체적인 광고 제작을 요구했으나 문구, 구도, 맥락이 반영이 부족했습니다. 사용자가 저희 서비스에 기대하는 수준을 알 수 있는 피드백이었고 그에 비해 광고 생성 품질 및 반영도가 부족함을 알 수 있었습니다. 또한 광고 문구가 과도하게 길거나 실용적이지 않다는 의견도 다수였습니다. 광고 문구 제작에 조금 더 힘을 쓰거나 직접 선택할 수 있는 부가 기능을 추가할 필요가 있을 것 같습니다.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274" name="Google Shape;1274;g3a40ad42847_1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a40ad42847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a40ad42847_1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293" name="Google Shape;1293;g3a40ad42847_1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3a40ad42847_1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0" name="Google Shape;1310;g3a40ad42847_1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311" name="Google Shape;1311;g3a40ad42847_1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3a40ad42847_1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9" name="Google Shape;1329;g3a40ad42847_1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330" name="Google Shape;1330;g3a40ad42847_1_1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a40ad42847_0_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a40ad42847_0_6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g3a40ad42847_0_6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a40ad42847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a40ad42847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다음은 이번 프로젝트를 진행하며 사용자 테스트 및 팀 내부 회고를 통해 도출한 서비스 개선 포인트입니다. </a:t>
            </a:r>
            <a:endParaRPr/>
          </a:p>
          <a:p>
            <a:pPr indent="0" lvl="0" marL="0" rtl="0" algn="l">
              <a:spcBef>
                <a:spcPts val="0"/>
              </a:spcBef>
              <a:spcAft>
                <a:spcPts val="0"/>
              </a:spcAft>
              <a:buNone/>
            </a:pPr>
            <a:r>
              <a:rPr lang="en-US"/>
              <a:t>먼저, 모델 품질입니다. 저희가 사용한 16 GB VRAM의 VM 환경에서는 SDXL이나 Flux 같은 고품질 모델의 운용 및 튜닝이 어려웠습니다. 그로 인해 IP-Adapter나 ControlNet을 조합하더라도 결과물의 일관성이 떨어지는 경우가 있었고, 소상공인의 업종이나 브랜드에 적합한 스타일을 반영하는 데 한계가 있었습니다. </a:t>
            </a:r>
            <a:endParaRPr/>
          </a:p>
          <a:p>
            <a:pPr indent="0" lvl="0" marL="0" rtl="0" algn="l">
              <a:spcBef>
                <a:spcPts val="0"/>
              </a:spcBef>
              <a:spcAft>
                <a:spcPts val="0"/>
              </a:spcAft>
              <a:buNone/>
            </a:pPr>
            <a:r>
              <a:rPr lang="en-US"/>
              <a:t>UI/UX 측면에서는, 프로젝트 일정 내에서 기본적인 기능 구현에 집중하다 보니 소상공인 입장에서 ‘완성형’이라고 느낄 만큼 충분히 구현하지는 못했습니다. 폰트 크기나 종류, 레이아웃 제어 등 세밀한 옵션이 부족했고, 전반적인 인터페이스 또한 유저 친화적으로 확장하는 데에는 시간이 부족했습니다. </a:t>
            </a:r>
            <a:endParaRPr/>
          </a:p>
          <a:p>
            <a:pPr indent="0" lvl="0" marL="0" rtl="0" algn="l">
              <a:spcBef>
                <a:spcPts val="0"/>
              </a:spcBef>
              <a:spcAft>
                <a:spcPts val="0"/>
              </a:spcAft>
              <a:buNone/>
            </a:pPr>
            <a:r>
              <a:rPr lang="en-US"/>
              <a:t>사용자와 대화하는 챗봇의 경우, 현재 사용자의 의도가 불분명하거나 모호할 때 정확한 요구를 파악하지 못하는 경우가 있습니다. 또한 실제 사용 결과 응답의 톤이나 자연스러움도 실제 상용 서비스 수준에는 미치지 못했다고 판단했습니다. </a:t>
            </a:r>
            <a:endParaRPr/>
          </a:p>
          <a:p>
            <a:pPr indent="0" lvl="0" marL="0" rtl="0" algn="l">
              <a:spcBef>
                <a:spcPts val="0"/>
              </a:spcBef>
              <a:spcAft>
                <a:spcPts val="0"/>
              </a:spcAft>
              <a:buNone/>
            </a:pPr>
            <a:r>
              <a:rPr lang="en-US"/>
              <a:t>마지막으로 서버 성능과 동시성 문제입니다. SAM과 Diffusion을 포함한 전체 파이프라인의 평균 latency는 약 30여초로, 실시간 서비스로 제공하기에는 부족했습니다. 동시 요청자가 10명 이상일 경우 대기열이 발생해 반응성이 떨어지는 문제 또한 있었습니다. 즉, 현재 VM 환경에서는 고성능을 보장하는 실시간 동시 서비스 구현에 명확한 한계가 존재했습니다. </a:t>
            </a:r>
            <a:endParaRPr/>
          </a:p>
          <a:p>
            <a:pPr indent="0" lvl="0" marL="0" rtl="0" algn="l">
              <a:spcBef>
                <a:spcPts val="0"/>
              </a:spcBef>
              <a:spcAft>
                <a:spcPts val="0"/>
              </a:spcAft>
              <a:buNone/>
            </a:pPr>
            <a:r>
              <a:rPr lang="en-US"/>
              <a:t>이러한 개선 포인트들은 AdGen의 단순한 문제라기보다는, 다음 단계에서 어떻게 발전시켜야 할지 보여주는 명확한 인사이트입니다. </a:t>
            </a:r>
            <a:endParaRPr/>
          </a:p>
        </p:txBody>
      </p:sp>
      <p:sp>
        <p:nvSpPr>
          <p:cNvPr id="1357" name="Google Shape;1357;g3a40ad42847_1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7" name="Google Shape;138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이에 저희는 개선점을 해결하는 동시에 AdGen의 서비스를 확장 가능한 기획 방향에 대해 고민해 보았습니다. </a:t>
            </a:r>
            <a:endParaRPr/>
          </a:p>
          <a:p>
            <a:pPr indent="0" lvl="0" marL="0" rtl="0" algn="l">
              <a:spcBef>
                <a:spcPts val="0"/>
              </a:spcBef>
              <a:spcAft>
                <a:spcPts val="0"/>
              </a:spcAft>
              <a:buNone/>
            </a:pPr>
            <a:r>
              <a:rPr lang="en-US"/>
              <a:t>먼저 이미지 생성 품질 고도화입니다. 현재 로컬 환경에서는 모델 품질에 한계가 존재하기에, 실 서비스로 구현할 경우 나노바나나와 같은 고품질 모델 API를 적극 활용할 예정입니다. 또한 업종별 LoRA를 준비해 카페, 음식점, 헬스장 등 각 업종에 특화된 스타일을 자동 반영할 수 있는 구조로 확장 가능합니다. 장기적으로는 대규모 데이터셋을 준비해 로컬에서 자체 모델 튜닝까지 고려하고 있습니다. </a:t>
            </a:r>
            <a:endParaRPr/>
          </a:p>
          <a:p>
            <a:pPr indent="0" lvl="0" marL="0" rtl="0" algn="l">
              <a:spcBef>
                <a:spcPts val="0"/>
              </a:spcBef>
              <a:spcAft>
                <a:spcPts val="0"/>
              </a:spcAft>
              <a:buNone/>
            </a:pPr>
            <a:r>
              <a:rPr lang="en-US"/>
              <a:t>두 번째는 유저 친화적 완성형 UI/UX 구현입니다. 텍스트 삽입 기능의 다양화 뿐만 아니라 자동 레이아웃 엔진을 적용해 글자 크기, 위치, 색상 등을 자동으로 배치하는 경험을 제공하려 합니다. 즉, 사용자가 디자인 지식 없이도 바로 업로드 가능한 홍보 포스터를 생성 가능하도록 하는 것이 목표입니다. </a:t>
            </a:r>
            <a:endParaRPr/>
          </a:p>
          <a:p>
            <a:pPr indent="0" lvl="0" marL="0" rtl="0" algn="l">
              <a:spcBef>
                <a:spcPts val="0"/>
              </a:spcBef>
              <a:spcAft>
                <a:spcPts val="0"/>
              </a:spcAft>
              <a:buNone/>
            </a:pPr>
            <a:r>
              <a:rPr lang="en-US"/>
              <a:t>세 번째는 멀티턴 챗봇의 고도화입니다. 현재 챗봇도 사용자의 의도 파악 및 라우팅 성능이 보장되어 있으나, 응답의 자연스러움과 맥락 이해에서 개선의 여지가 있습니다. 톤과 캐릭터 프롬프트를 강화하고, 날씨.지역 정보 기반 자동 제안 기능을 결합하여 “사용자보다 먼저 아이디어를 제안하는 마케팅 챗봇”으로 발전시켜 나갈 예정입니다. </a:t>
            </a:r>
            <a:endParaRPr/>
          </a:p>
          <a:p>
            <a:pPr indent="0" lvl="0" marL="0" rtl="0" algn="l">
              <a:spcBef>
                <a:spcPts val="0"/>
              </a:spcBef>
              <a:spcAft>
                <a:spcPts val="0"/>
              </a:spcAft>
              <a:buNone/>
            </a:pPr>
            <a:r>
              <a:rPr lang="en-US"/>
              <a:t>마지막으로 서버의 동시성과 안정성 확보입니다. 우선적으로 동시 요청 처리 문제 해결을 위해 모델 압축과 가속화 기술을 도입하고, 필요하다면 생성 모델을 외부 API로 전환하여 GPU 병목 문제를 근본적으로 해소할 계획입니다. 또한 비동기 큐와 캐싱 전략을 강화해 실제 서비스로 운영 가능한 수준의 동시성과 반응성을 확보할 계획입니다. </a:t>
            </a:r>
            <a:endParaRPr/>
          </a:p>
          <a:p>
            <a:pPr indent="0" lvl="0" marL="0" rtl="0" algn="l">
              <a:spcBef>
                <a:spcPts val="0"/>
              </a:spcBef>
              <a:spcAft>
                <a:spcPts val="0"/>
              </a:spcAft>
              <a:buNone/>
            </a:pPr>
            <a:r>
              <a:rPr lang="en-US"/>
              <a:t>이러한 개선을 통해 AdGen을 단순한 이미지 생성기를 넘어서, 소상공인의 일상적인 마케팅을 실제로 도와주는 AI 마케터 서비스로 발전시키는 것이 궁극적인 목표입니다. </a:t>
            </a:r>
            <a:endParaRPr/>
          </a:p>
        </p:txBody>
      </p:sp>
      <p:sp>
        <p:nvSpPr>
          <p:cNvPr id="1388" name="Google Shape;138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a40ad42847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a40ad42847_0_2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따라서 저희의 목표는 중장년층에게 SNS 마케팅의 진입장벽을 낮추는 서비스를 제공하는 것입니다. 그러한 목표를 위한 서비스 차별점 2가지가 있습니다. 우선 저희 서비스는 음성으로 대화를 통해 서비스를 제공합니다. 마치 소상공인을 위한 전담 마케터가 있는 느낌을 주고자 했으며 사용자의 타겟 고객층, 차별점, 마케팅 목표 정보를 수집해 맞춤 광고 전략을 제시하도록 했습니다. 저희의 핵심 서비스는 사용자가 제품 사진을 입력하기만 하면 예쁜 배경과 문구, 음원이 합성된 이미지 릴스, 해시태그를 제공하는 것입니다. 사용자는 이 결과를 바로 인스타에 올리기만 하면 됩니다. 이러한 방식으로 중장년층 소상공인의 SNS 마케팅 진입장벽을 낮추고자 했습니다.</a:t>
            </a:r>
            <a:endParaRPr/>
          </a:p>
        </p:txBody>
      </p:sp>
      <p:sp>
        <p:nvSpPr>
          <p:cNvPr id="225" name="Google Shape;225;g3a40ad42847_0_2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9" name="Google Shape;141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0" name="Google Shape;142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7" name="Google Shape;142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8" name="Google Shape;142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a40ad42847_0_5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3a40ad42847_0_5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a40ad42847_0_5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bg>
      <p:bgPr>
        <a:solidFill>
          <a:srgbClr val="000000"/>
        </a:solidFill>
      </p:bgPr>
    </p:bg>
    <p:spTree>
      <p:nvGrpSpPr>
        <p:cNvPr id="55" name="Shape 55"/>
        <p:cNvGrpSpPr/>
        <p:nvPr/>
      </p:nvGrpSpPr>
      <p:grpSpPr>
        <a:xfrm>
          <a:off x="0" y="0"/>
          <a:ext cx="0" cy="0"/>
          <a:chOff x="0" y="0"/>
          <a:chExt cx="0" cy="0"/>
        </a:xfrm>
      </p:grpSpPr>
      <p:pic>
        <p:nvPicPr>
          <p:cNvPr descr="preencoded.png" id="56" name="Google Shape;56;p14"/>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57" name="Google Shape;57;p14"/>
          <p:cNvSpPr/>
          <p:nvPr/>
        </p:nvSpPr>
        <p:spPr>
          <a:xfrm>
            <a:off x="0" y="0"/>
            <a:ext cx="14630400" cy="8229600"/>
          </a:xfrm>
          <a:prstGeom prst="rect">
            <a:avLst/>
          </a:prstGeom>
          <a:solidFill>
            <a:srgbClr val="181616">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8" name="Google Shape;58;p14">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bg>
      <p:bgPr>
        <a:solidFill>
          <a:srgbClr val="000000"/>
        </a:solidFill>
      </p:bgPr>
    </p:bg>
    <p:spTree>
      <p:nvGrpSpPr>
        <p:cNvPr id="59" name="Shape 59"/>
        <p:cNvGrpSpPr/>
        <p:nvPr/>
      </p:nvGrpSpPr>
      <p:grpSpPr>
        <a:xfrm>
          <a:off x="0" y="0"/>
          <a:ext cx="0" cy="0"/>
          <a:chOff x="0" y="0"/>
          <a:chExt cx="0" cy="0"/>
        </a:xfrm>
      </p:grpSpPr>
      <p:pic>
        <p:nvPicPr>
          <p:cNvPr descr="preencoded.png" id="60" name="Google Shape;60;p15"/>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61" name="Google Shape;61;p15"/>
          <p:cNvSpPr/>
          <p:nvPr/>
        </p:nvSpPr>
        <p:spPr>
          <a:xfrm>
            <a:off x="0" y="0"/>
            <a:ext cx="14630400" cy="8229600"/>
          </a:xfrm>
          <a:prstGeom prst="rect">
            <a:avLst/>
          </a:prstGeom>
          <a:solidFill>
            <a:srgbClr val="181616">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2" name="Google Shape;62;p15">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bg>
      <p:bgPr>
        <a:solidFill>
          <a:srgbClr val="000000"/>
        </a:solidFill>
      </p:bgPr>
    </p:bg>
    <p:spTree>
      <p:nvGrpSpPr>
        <p:cNvPr id="63" name="Shape 63"/>
        <p:cNvGrpSpPr/>
        <p:nvPr/>
      </p:nvGrpSpPr>
      <p:grpSpPr>
        <a:xfrm>
          <a:off x="0" y="0"/>
          <a:ext cx="0" cy="0"/>
          <a:chOff x="0" y="0"/>
          <a:chExt cx="0" cy="0"/>
        </a:xfrm>
      </p:grpSpPr>
      <p:pic>
        <p:nvPicPr>
          <p:cNvPr descr="preencoded.png" id="64" name="Google Shape;64;p16"/>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65" name="Google Shape;65;p16"/>
          <p:cNvSpPr/>
          <p:nvPr/>
        </p:nvSpPr>
        <p:spPr>
          <a:xfrm>
            <a:off x="0" y="0"/>
            <a:ext cx="14630400" cy="8229600"/>
          </a:xfrm>
          <a:prstGeom prst="rect">
            <a:avLst/>
          </a:prstGeom>
          <a:solidFill>
            <a:srgbClr val="181616">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6" name="Google Shape;66;p16">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bg>
      <p:bgPr>
        <a:solidFill>
          <a:srgbClr val="000000"/>
        </a:solidFill>
      </p:bgPr>
    </p:bg>
    <p:spTree>
      <p:nvGrpSpPr>
        <p:cNvPr id="67" name="Shape 67"/>
        <p:cNvGrpSpPr/>
        <p:nvPr/>
      </p:nvGrpSpPr>
      <p:grpSpPr>
        <a:xfrm>
          <a:off x="0" y="0"/>
          <a:ext cx="0" cy="0"/>
          <a:chOff x="0" y="0"/>
          <a:chExt cx="0" cy="0"/>
        </a:xfrm>
      </p:grpSpPr>
      <p:pic>
        <p:nvPicPr>
          <p:cNvPr descr="preencoded.png" id="68" name="Google Shape;68;p17"/>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69" name="Google Shape;69;p17"/>
          <p:cNvSpPr/>
          <p:nvPr/>
        </p:nvSpPr>
        <p:spPr>
          <a:xfrm>
            <a:off x="0" y="0"/>
            <a:ext cx="14630400" cy="8229600"/>
          </a:xfrm>
          <a:prstGeom prst="rect">
            <a:avLst/>
          </a:prstGeom>
          <a:solidFill>
            <a:srgbClr val="181616">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0" name="Google Shape;70;p17">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bg>
      <p:bgPr>
        <a:solidFill>
          <a:srgbClr val="000000"/>
        </a:solidFill>
      </p:bgPr>
    </p:bg>
    <p:spTree>
      <p:nvGrpSpPr>
        <p:cNvPr id="71" name="Shape 71"/>
        <p:cNvGrpSpPr/>
        <p:nvPr/>
      </p:nvGrpSpPr>
      <p:grpSpPr>
        <a:xfrm>
          <a:off x="0" y="0"/>
          <a:ext cx="0" cy="0"/>
          <a:chOff x="0" y="0"/>
          <a:chExt cx="0" cy="0"/>
        </a:xfrm>
      </p:grpSpPr>
      <p:pic>
        <p:nvPicPr>
          <p:cNvPr descr="preencoded.png" id="72" name="Google Shape;72;p18"/>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73" name="Google Shape;73;p18"/>
          <p:cNvSpPr/>
          <p:nvPr/>
        </p:nvSpPr>
        <p:spPr>
          <a:xfrm>
            <a:off x="0" y="0"/>
            <a:ext cx="14630400" cy="8229600"/>
          </a:xfrm>
          <a:prstGeom prst="rect">
            <a:avLst/>
          </a:prstGeom>
          <a:solidFill>
            <a:srgbClr val="181616">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4" name="Google Shape;74;p18">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bg>
      <p:bgPr>
        <a:solidFill>
          <a:srgbClr val="000000"/>
        </a:solidFill>
      </p:bgPr>
    </p:bg>
    <p:spTree>
      <p:nvGrpSpPr>
        <p:cNvPr id="75" name="Shape 75"/>
        <p:cNvGrpSpPr/>
        <p:nvPr/>
      </p:nvGrpSpPr>
      <p:grpSpPr>
        <a:xfrm>
          <a:off x="0" y="0"/>
          <a:ext cx="0" cy="0"/>
          <a:chOff x="0" y="0"/>
          <a:chExt cx="0" cy="0"/>
        </a:xfrm>
      </p:grpSpPr>
      <p:pic>
        <p:nvPicPr>
          <p:cNvPr descr="preencoded.png" id="76" name="Google Shape;76;p19"/>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77" name="Google Shape;77;p19"/>
          <p:cNvSpPr/>
          <p:nvPr/>
        </p:nvSpPr>
        <p:spPr>
          <a:xfrm>
            <a:off x="0" y="0"/>
            <a:ext cx="14630400" cy="8229600"/>
          </a:xfrm>
          <a:prstGeom prst="rect">
            <a:avLst/>
          </a:prstGeom>
          <a:solidFill>
            <a:srgbClr val="181616">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8" name="Google Shape;78;p19">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1 master">
  <p:cSld name="Slide 21 master">
    <p:bg>
      <p:bgPr>
        <a:solidFill>
          <a:srgbClr val="000000"/>
        </a:solidFill>
      </p:bgPr>
    </p:bg>
    <p:spTree>
      <p:nvGrpSpPr>
        <p:cNvPr id="79" name="Shape 79"/>
        <p:cNvGrpSpPr/>
        <p:nvPr/>
      </p:nvGrpSpPr>
      <p:grpSpPr>
        <a:xfrm>
          <a:off x="0" y="0"/>
          <a:ext cx="0" cy="0"/>
          <a:chOff x="0" y="0"/>
          <a:chExt cx="0" cy="0"/>
        </a:xfrm>
      </p:grpSpPr>
      <p:pic>
        <p:nvPicPr>
          <p:cNvPr descr="preencoded.png" id="80" name="Google Shape;80;p20"/>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81" name="Google Shape;81;p20"/>
          <p:cNvSpPr/>
          <p:nvPr/>
        </p:nvSpPr>
        <p:spPr>
          <a:xfrm>
            <a:off x="0" y="0"/>
            <a:ext cx="14630400" cy="8229600"/>
          </a:xfrm>
          <a:prstGeom prst="rect">
            <a:avLst/>
          </a:prstGeom>
          <a:solidFill>
            <a:srgbClr val="181616">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2" name="Google Shape;82;p20">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2 master">
  <p:cSld name="Slide 22 master">
    <p:bg>
      <p:bgPr>
        <a:solidFill>
          <a:srgbClr val="000000"/>
        </a:solidFill>
      </p:bgPr>
    </p:bg>
    <p:spTree>
      <p:nvGrpSpPr>
        <p:cNvPr id="83" name="Shape 83"/>
        <p:cNvGrpSpPr/>
        <p:nvPr/>
      </p:nvGrpSpPr>
      <p:grpSpPr>
        <a:xfrm>
          <a:off x="0" y="0"/>
          <a:ext cx="0" cy="0"/>
          <a:chOff x="0" y="0"/>
          <a:chExt cx="0" cy="0"/>
        </a:xfrm>
      </p:grpSpPr>
      <p:pic>
        <p:nvPicPr>
          <p:cNvPr descr="preencoded.png" id="84" name="Google Shape;84;p21"/>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85" name="Google Shape;85;p21"/>
          <p:cNvSpPr/>
          <p:nvPr/>
        </p:nvSpPr>
        <p:spPr>
          <a:xfrm>
            <a:off x="0" y="0"/>
            <a:ext cx="14630400" cy="8229600"/>
          </a:xfrm>
          <a:prstGeom prst="rect">
            <a:avLst/>
          </a:prstGeom>
          <a:solidFill>
            <a:srgbClr val="181616">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6" name="Google Shape;86;p21">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3 master">
  <p:cSld name="Slide 23 master">
    <p:bg>
      <p:bgPr>
        <a:solidFill>
          <a:srgbClr val="000000"/>
        </a:solidFill>
      </p:bgPr>
    </p:bg>
    <p:spTree>
      <p:nvGrpSpPr>
        <p:cNvPr id="87" name="Shape 87"/>
        <p:cNvGrpSpPr/>
        <p:nvPr/>
      </p:nvGrpSpPr>
      <p:grpSpPr>
        <a:xfrm>
          <a:off x="0" y="0"/>
          <a:ext cx="0" cy="0"/>
          <a:chOff x="0" y="0"/>
          <a:chExt cx="0" cy="0"/>
        </a:xfrm>
      </p:grpSpPr>
      <p:pic>
        <p:nvPicPr>
          <p:cNvPr descr="preencoded.png" id="88" name="Google Shape;88;p22"/>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89" name="Google Shape;89;p22"/>
          <p:cNvSpPr/>
          <p:nvPr/>
        </p:nvSpPr>
        <p:spPr>
          <a:xfrm>
            <a:off x="0" y="0"/>
            <a:ext cx="14630400" cy="8229600"/>
          </a:xfrm>
          <a:prstGeom prst="rect">
            <a:avLst/>
          </a:prstGeom>
          <a:solidFill>
            <a:srgbClr val="181616">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0" name="Google Shape;90;p22">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7 master">
  <p:cSld name="Slide 27 master">
    <p:bg>
      <p:bgPr>
        <a:solidFill>
          <a:srgbClr val="000000"/>
        </a:solidFill>
      </p:bgPr>
    </p:bg>
    <p:spTree>
      <p:nvGrpSpPr>
        <p:cNvPr id="91" name="Shape 91"/>
        <p:cNvGrpSpPr/>
        <p:nvPr/>
      </p:nvGrpSpPr>
      <p:grpSpPr>
        <a:xfrm>
          <a:off x="0" y="0"/>
          <a:ext cx="0" cy="0"/>
          <a:chOff x="0" y="0"/>
          <a:chExt cx="0" cy="0"/>
        </a:xfrm>
      </p:grpSpPr>
      <p:pic>
        <p:nvPicPr>
          <p:cNvPr descr="preencoded.png" id="92" name="Google Shape;92;p23"/>
          <p:cNvPicPr preferRelativeResize="0"/>
          <p:nvPr/>
        </p:nvPicPr>
        <p:blipFill rotWithShape="1">
          <a:blip r:embed="rId2">
            <a:alphaModFix/>
          </a:blip>
          <a:srcRect b="0" l="0" r="0" t="0"/>
          <a:stretch/>
        </p:blipFill>
        <p:spPr>
          <a:xfrm>
            <a:off x="0" y="0"/>
            <a:ext cx="14630397" cy="8229601"/>
          </a:xfrm>
          <a:prstGeom prst="rect">
            <a:avLst/>
          </a:prstGeom>
          <a:noFill/>
          <a:ln>
            <a:noFill/>
          </a:ln>
        </p:spPr>
      </p:pic>
      <p:sp>
        <p:nvSpPr>
          <p:cNvPr id="93" name="Google Shape;93;p23"/>
          <p:cNvSpPr/>
          <p:nvPr/>
        </p:nvSpPr>
        <p:spPr>
          <a:xfrm>
            <a:off x="0" y="0"/>
            <a:ext cx="14630400" cy="8229600"/>
          </a:xfrm>
          <a:prstGeom prst="rect">
            <a:avLst/>
          </a:prstGeom>
          <a:solidFill>
            <a:srgbClr val="181616">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4" name="Google Shape;94;p23">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1919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drive.google.com/file/d/1yVGHXGFLqYtWua2WUiieuUON8dxGSck8/view" TargetMode="External"/><Relationship Id="rId4" Type="http://schemas.openxmlformats.org/officeDocument/2006/relationships/image" Target="../media/image31.jpg"/><Relationship Id="rId5" Type="http://schemas.openxmlformats.org/officeDocument/2006/relationships/hyperlink" Target="https://drive.google.com/drive/folders/10hoUQc_h_8sMfhsLHrsdbiWF24uBd_X-?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39.png"/><Relationship Id="rId8"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9.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62.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77.png"/><Relationship Id="rId4" Type="http://schemas.openxmlformats.org/officeDocument/2006/relationships/image" Target="../media/image72.png"/><Relationship Id="rId5"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74.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74.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78.png"/><Relationship Id="rId4" Type="http://schemas.openxmlformats.org/officeDocument/2006/relationships/image" Target="../media/image86.png"/><Relationship Id="rId5" Type="http://schemas.openxmlformats.org/officeDocument/2006/relationships/image" Target="../media/image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81.png"/></Relationships>
</file>

<file path=ppt/slides/_rels/slide46.xml.rels><?xml version="1.0" encoding="UTF-8" standalone="yes"?><Relationships xmlns="http://schemas.openxmlformats.org/package/2006/relationships"><Relationship Id="rId11" Type="http://schemas.openxmlformats.org/officeDocument/2006/relationships/image" Target="../media/image112.png"/><Relationship Id="rId10" Type="http://schemas.openxmlformats.org/officeDocument/2006/relationships/image" Target="../media/image101.png"/><Relationship Id="rId12" Type="http://schemas.openxmlformats.org/officeDocument/2006/relationships/image" Target="../media/image108.png"/><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102.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39.png"/><Relationship Id="rId8" Type="http://schemas.openxmlformats.org/officeDocument/2006/relationships/image" Target="../media/image10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90.png"/><Relationship Id="rId4" Type="http://schemas.openxmlformats.org/officeDocument/2006/relationships/hyperlink" Target="https://www.notion.so/2bebea5ebd7c80b5bc54f64535050eb6?source=copy_link" TargetMode="External"/><Relationship Id="rId9" Type="http://schemas.openxmlformats.org/officeDocument/2006/relationships/image" Target="../media/image91.jpg"/><Relationship Id="rId5" Type="http://schemas.openxmlformats.org/officeDocument/2006/relationships/hyperlink" Target="https://www.notion.so/2bebea5ebd7c8024997fedb01255269d?source=copy_link" TargetMode="External"/><Relationship Id="rId6" Type="http://schemas.openxmlformats.org/officeDocument/2006/relationships/hyperlink" Target="http://drive.google.com/file/d/1U9BpTdtzhGp1byGouziOBlI2teGURaGo/view" TargetMode="External"/><Relationship Id="rId7" Type="http://schemas.openxmlformats.org/officeDocument/2006/relationships/image" Target="../media/image88.png"/><Relationship Id="rId8" Type="http://schemas.openxmlformats.org/officeDocument/2006/relationships/hyperlink" Target="http://drive.google.com/file/d/1pkxallQbSOGwZEV_pkForL1xNs3XOJG7/view"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68.png"/><Relationship Id="rId8" Type="http://schemas.openxmlformats.org/officeDocument/2006/relationships/image" Target="../media/image6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9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9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9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9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0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10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10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105.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1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113.png"/><Relationship Id="rId4" Type="http://schemas.openxmlformats.org/officeDocument/2006/relationships/image" Target="../media/image1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10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3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10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11.png"/></Relationships>
</file>

<file path=ppt/slides/_rels/slide78.xml.rels><?xml version="1.0" encoding="UTF-8" standalone="yes"?><Relationships xmlns="http://schemas.openxmlformats.org/package/2006/relationships"><Relationship Id="rId11" Type="http://schemas.openxmlformats.org/officeDocument/2006/relationships/image" Target="../media/image121.png"/><Relationship Id="rId10" Type="http://schemas.openxmlformats.org/officeDocument/2006/relationships/image" Target="../media/image119.png"/><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136.png"/><Relationship Id="rId4" Type="http://schemas.openxmlformats.org/officeDocument/2006/relationships/image" Target="../media/image114.png"/><Relationship Id="rId9"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20.png"/></Relationships>
</file>

<file path=ppt/slides/_rels/slide79.xml.rels><?xml version="1.0" encoding="UTF-8" standalone="yes"?><Relationships xmlns="http://schemas.openxmlformats.org/package/2006/relationships"><Relationship Id="rId11" Type="http://schemas.openxmlformats.org/officeDocument/2006/relationships/image" Target="../media/image121.png"/><Relationship Id="rId10" Type="http://schemas.openxmlformats.org/officeDocument/2006/relationships/image" Target="../media/image119.png"/><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136.png"/><Relationship Id="rId4" Type="http://schemas.openxmlformats.org/officeDocument/2006/relationships/image" Target="../media/image114.png"/><Relationship Id="rId9"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hyperlink" Target="https://adgen4.duckdns.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preencoded.png" id="100" name="Google Shape;100;p2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01" name="Google Shape;101;p24"/>
          <p:cNvSpPr/>
          <p:nvPr/>
        </p:nvSpPr>
        <p:spPr>
          <a:xfrm>
            <a:off x="0" y="0"/>
            <a:ext cx="14630400" cy="8229600"/>
          </a:xfrm>
          <a:prstGeom prst="rect">
            <a:avLst/>
          </a:prstGeom>
          <a:solidFill>
            <a:srgbClr val="000000">
              <a:alpha val="2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4"/>
          <p:cNvSpPr/>
          <p:nvPr/>
        </p:nvSpPr>
        <p:spPr>
          <a:xfrm>
            <a:off x="793803" y="2621525"/>
            <a:ext cx="7201500" cy="6201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AI 광고 자동 생성 서비스</a:t>
            </a:r>
            <a:endParaRPr b="0" i="0" sz="3900" u="none" cap="none" strike="noStrike"/>
          </a:p>
        </p:txBody>
      </p:sp>
      <p:sp>
        <p:nvSpPr>
          <p:cNvPr id="103" name="Google Shape;103;p24"/>
          <p:cNvSpPr/>
          <p:nvPr/>
        </p:nvSpPr>
        <p:spPr>
          <a:xfrm>
            <a:off x="793802" y="3320900"/>
            <a:ext cx="9861300" cy="496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2F2F3"/>
              </a:buClr>
              <a:buSzPts val="3100"/>
              <a:buFont typeface="Poppins"/>
              <a:buNone/>
            </a:pPr>
            <a:r>
              <a:rPr b="1" lang="en-US" sz="3100">
                <a:solidFill>
                  <a:srgbClr val="F2F2F3"/>
                </a:solidFill>
                <a:latin typeface="Poppins"/>
                <a:ea typeface="Poppins"/>
                <a:cs typeface="Poppins"/>
                <a:sym typeface="Poppins"/>
              </a:rPr>
              <a:t>마케팅 아이디어·이미지·음원·영상 생성 통합 플랫폼</a:t>
            </a:r>
            <a:endParaRPr b="1" sz="3100">
              <a:solidFill>
                <a:srgbClr val="F2F2F3"/>
              </a:solidFill>
              <a:latin typeface="Poppins"/>
              <a:ea typeface="Poppins"/>
              <a:cs typeface="Poppins"/>
              <a:sym typeface="Poppins"/>
            </a:endParaRPr>
          </a:p>
        </p:txBody>
      </p:sp>
      <p:sp>
        <p:nvSpPr>
          <p:cNvPr id="104" name="Google Shape;104;p24"/>
          <p:cNvSpPr/>
          <p:nvPr/>
        </p:nvSpPr>
        <p:spPr>
          <a:xfrm>
            <a:off x="793790" y="4114681"/>
            <a:ext cx="130428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Roboto"/>
              <a:buNone/>
            </a:pPr>
            <a:r>
              <a:rPr lang="en-US" sz="1850">
                <a:solidFill>
                  <a:srgbClr val="E5E0DF"/>
                </a:solidFill>
                <a:latin typeface="Roboto"/>
                <a:ea typeface="Roboto"/>
                <a:cs typeface="Roboto"/>
                <a:sym typeface="Roboto"/>
              </a:rPr>
              <a:t>안녕하세요. AI 엔지니어링 3기 4팀입니다.</a:t>
            </a:r>
            <a:endParaRPr sz="1850">
              <a:solidFill>
                <a:srgbClr val="E5E0DF"/>
              </a:solidFill>
              <a:latin typeface="Roboto"/>
              <a:ea typeface="Roboto"/>
              <a:cs typeface="Roboto"/>
              <a:sym typeface="Roboto"/>
            </a:endParaRPr>
          </a:p>
          <a:p>
            <a:pPr indent="0" lvl="0" marL="0" marR="0" rtl="0" algn="l">
              <a:lnSpc>
                <a:spcPct val="161290"/>
              </a:lnSpc>
              <a:spcBef>
                <a:spcPts val="0"/>
              </a:spcBef>
              <a:spcAft>
                <a:spcPts val="0"/>
              </a:spcAft>
              <a:buClr>
                <a:srgbClr val="E5E0DF"/>
              </a:buClr>
              <a:buSzPts val="1550"/>
              <a:buFont typeface="Roboto"/>
              <a:buNone/>
            </a:pPr>
            <a:r>
              <a:rPr lang="en-US" sz="1850">
                <a:solidFill>
                  <a:srgbClr val="E5E0DF"/>
                </a:solidFill>
                <a:latin typeface="Roboto"/>
                <a:ea typeface="Roboto"/>
                <a:cs typeface="Roboto"/>
                <a:sym typeface="Roboto"/>
              </a:rPr>
              <a:t>마케팅 아이디어부터 광고 이미지, 음악, 영상까지 자동 제작하는 AI 광고 자동 생성 플랫폼의 MVP를 개발했습니다. </a:t>
            </a:r>
            <a:endParaRPr sz="1850">
              <a:solidFill>
                <a:srgbClr val="E5E0DF"/>
              </a:solidFill>
              <a:latin typeface="Roboto"/>
              <a:ea typeface="Roboto"/>
              <a:cs typeface="Roboto"/>
              <a:sym typeface="Roboto"/>
            </a:endParaRPr>
          </a:p>
          <a:p>
            <a:pPr indent="0" lvl="0" marL="0" marR="0" rtl="0" algn="l">
              <a:lnSpc>
                <a:spcPct val="161290"/>
              </a:lnSpc>
              <a:spcBef>
                <a:spcPts val="0"/>
              </a:spcBef>
              <a:spcAft>
                <a:spcPts val="0"/>
              </a:spcAft>
              <a:buClr>
                <a:srgbClr val="E5E0DF"/>
              </a:buClr>
              <a:buSzPts val="1550"/>
              <a:buFont typeface="Roboto"/>
              <a:buNone/>
            </a:pPr>
            <a:r>
              <a:rPr lang="en-US" sz="1850">
                <a:solidFill>
                  <a:srgbClr val="E5E0DF"/>
                </a:solidFill>
                <a:latin typeface="Roboto"/>
                <a:ea typeface="Roboto"/>
                <a:cs typeface="Roboto"/>
                <a:sym typeface="Roboto"/>
              </a:rPr>
              <a:t>서비스 구조, 핵심 기능, 콘텐츠 생성 파이프라인을 중심으로 구현 전략을 공유드리겠습니다.</a:t>
            </a:r>
            <a:endParaRPr sz="1850">
              <a:solidFill>
                <a:srgbClr val="E5E0DF"/>
              </a:solidFill>
              <a:latin typeface="Roboto"/>
              <a:ea typeface="Roboto"/>
              <a:cs typeface="Roboto"/>
              <a:sym typeface="Roboto"/>
            </a:endParaRPr>
          </a:p>
        </p:txBody>
      </p:sp>
      <p:sp>
        <p:nvSpPr>
          <p:cNvPr id="105" name="Google Shape;105;p24"/>
          <p:cNvSpPr/>
          <p:nvPr/>
        </p:nvSpPr>
        <p:spPr>
          <a:xfrm>
            <a:off x="793790" y="5792448"/>
            <a:ext cx="130428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C4B5A0"/>
              </a:buClr>
              <a:buSzPts val="1550"/>
              <a:buFont typeface="Roboto"/>
              <a:buNone/>
            </a:pPr>
            <a:r>
              <a:rPr b="1" lang="en-US" sz="1950">
                <a:solidFill>
                  <a:srgbClr val="C4B5A0"/>
                </a:solidFill>
                <a:latin typeface="Roboto"/>
                <a:ea typeface="Roboto"/>
                <a:cs typeface="Roboto"/>
                <a:sym typeface="Roboto"/>
              </a:rPr>
              <a:t>4</a:t>
            </a:r>
            <a:r>
              <a:rPr b="1" lang="en-US" sz="1950">
                <a:solidFill>
                  <a:srgbClr val="C4B5A0"/>
                </a:solidFill>
                <a:latin typeface="Roboto"/>
                <a:ea typeface="Roboto"/>
                <a:cs typeface="Roboto"/>
                <a:sym typeface="Roboto"/>
              </a:rPr>
              <a:t>팀</a:t>
            </a:r>
            <a:r>
              <a:rPr b="0" i="0" lang="en-US" sz="1950" u="none" cap="none" strike="noStrike">
                <a:solidFill>
                  <a:srgbClr val="E5E0DF"/>
                </a:solidFill>
                <a:latin typeface="Roboto"/>
                <a:ea typeface="Roboto"/>
                <a:cs typeface="Roboto"/>
                <a:sym typeface="Roboto"/>
              </a:rPr>
              <a:t>     </a:t>
            </a:r>
            <a:r>
              <a:rPr b="1" i="0" lang="en-US" sz="1950" u="none" cap="none" strike="noStrike">
                <a:solidFill>
                  <a:srgbClr val="C4B5A0"/>
                </a:solidFill>
                <a:latin typeface="Roboto"/>
                <a:ea typeface="Roboto"/>
                <a:cs typeface="Roboto"/>
                <a:sym typeface="Roboto"/>
              </a:rPr>
              <a:t>MVP</a:t>
            </a:r>
            <a:r>
              <a:rPr b="0" i="0" lang="en-US" sz="1950" u="none" cap="none" strike="noStrike">
                <a:solidFill>
                  <a:srgbClr val="E5E0DF"/>
                </a:solidFill>
                <a:latin typeface="Roboto"/>
                <a:ea typeface="Roboto"/>
                <a:cs typeface="Roboto"/>
                <a:sym typeface="Roboto"/>
              </a:rPr>
              <a:t>     </a:t>
            </a:r>
            <a:r>
              <a:rPr b="1" lang="en-US" sz="1950">
                <a:solidFill>
                  <a:srgbClr val="C4B5A0"/>
                </a:solidFill>
                <a:latin typeface="Roboto"/>
                <a:ea typeface="Roboto"/>
                <a:cs typeface="Roboto"/>
                <a:sym typeface="Roboto"/>
              </a:rPr>
              <a:t>React</a:t>
            </a:r>
            <a:r>
              <a:rPr b="1" i="0" lang="en-US" sz="1950" u="none" cap="none" strike="noStrike">
                <a:solidFill>
                  <a:srgbClr val="C4B5A0"/>
                </a:solidFill>
                <a:latin typeface="Roboto"/>
                <a:ea typeface="Roboto"/>
                <a:cs typeface="Roboto"/>
                <a:sym typeface="Roboto"/>
              </a:rPr>
              <a:t> + FastAPI</a:t>
            </a:r>
            <a:endParaRPr b="0" i="0" sz="1950" u="none" cap="none" strike="noStrike"/>
          </a:p>
        </p:txBody>
      </p:sp>
      <p:sp>
        <p:nvSpPr>
          <p:cNvPr id="106" name="Google Shape;106;p24"/>
          <p:cNvSpPr/>
          <p:nvPr/>
        </p:nvSpPr>
        <p:spPr>
          <a:xfrm>
            <a:off x="793800" y="6151568"/>
            <a:ext cx="2654400" cy="4962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C4B5A0"/>
              </a:buClr>
              <a:buSzPts val="1550"/>
              <a:buFont typeface="Roboto"/>
              <a:buNone/>
            </a:pPr>
            <a:r>
              <a:rPr lang="en-US" sz="1650">
                <a:solidFill>
                  <a:srgbClr val="AA9B86"/>
                </a:solidFill>
                <a:latin typeface="Roboto"/>
                <a:ea typeface="Roboto"/>
                <a:cs typeface="Roboto"/>
                <a:sym typeface="Roboto"/>
              </a:rPr>
              <a:t>고인범 김하나 백예나 최우석</a:t>
            </a:r>
            <a:endParaRPr sz="1650">
              <a:solidFill>
                <a:srgbClr val="AA9B86"/>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p:nvPr/>
        </p:nvSpPr>
        <p:spPr>
          <a:xfrm>
            <a:off x="12729725" y="7596550"/>
            <a:ext cx="1830300" cy="564300"/>
          </a:xfrm>
          <a:prstGeom prst="rect">
            <a:avLst/>
          </a:prstGeom>
          <a:solidFill>
            <a:srgbClr val="1A1A1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3" name="Google Shape;253;p33" title="시연영상.mp4">
            <a:hlinkClick r:id="rId3"/>
          </p:cNvPr>
          <p:cNvPicPr preferRelativeResize="0"/>
          <p:nvPr/>
        </p:nvPicPr>
        <p:blipFill>
          <a:blip r:embed="rId4">
            <a:alphaModFix/>
          </a:blip>
          <a:stretch>
            <a:fillRect/>
          </a:stretch>
        </p:blipFill>
        <p:spPr>
          <a:xfrm>
            <a:off x="1694463" y="152400"/>
            <a:ext cx="11241475" cy="7924800"/>
          </a:xfrm>
          <a:prstGeom prst="rect">
            <a:avLst/>
          </a:prstGeom>
          <a:noFill/>
          <a:ln>
            <a:noFill/>
          </a:ln>
        </p:spPr>
      </p:pic>
      <p:sp>
        <p:nvSpPr>
          <p:cNvPr id="254" name="Google Shape;254;p3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5" name="Google Shape;255;p33"/>
          <p:cNvSpPr txBox="1"/>
          <p:nvPr/>
        </p:nvSpPr>
        <p:spPr>
          <a:xfrm>
            <a:off x="77638" y="7596550"/>
            <a:ext cx="1694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chemeClr val="hlink"/>
                </a:solidFill>
                <a:hlinkClick r:id="rId5"/>
              </a:rPr>
              <a:t>시연영상 링크</a:t>
            </a:r>
            <a:endParaRPr b="1" sz="1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4"/>
          <p:cNvPicPr preferRelativeResize="0"/>
          <p:nvPr/>
        </p:nvPicPr>
        <p:blipFill>
          <a:blip r:embed="rId3">
            <a:alphaModFix/>
          </a:blip>
          <a:stretch>
            <a:fillRect/>
          </a:stretch>
        </p:blipFill>
        <p:spPr>
          <a:xfrm>
            <a:off x="0" y="0"/>
            <a:ext cx="14630400" cy="8341975"/>
          </a:xfrm>
          <a:prstGeom prst="rect">
            <a:avLst/>
          </a:prstGeom>
          <a:noFill/>
          <a:ln>
            <a:noFill/>
          </a:ln>
        </p:spPr>
      </p:pic>
      <p:sp>
        <p:nvSpPr>
          <p:cNvPr id="262" name="Google Shape;262;p34"/>
          <p:cNvSpPr/>
          <p:nvPr/>
        </p:nvSpPr>
        <p:spPr>
          <a:xfrm>
            <a:off x="0" y="0"/>
            <a:ext cx="14630400" cy="8229600"/>
          </a:xfrm>
          <a:prstGeom prst="rect">
            <a:avLst/>
          </a:prstGeom>
          <a:solidFill>
            <a:srgbClr val="000000">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793790" y="2621518"/>
            <a:ext cx="54972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Service Architecture</a:t>
            </a:r>
            <a:endParaRPr b="0" i="0" sz="390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p:nvPr/>
        </p:nvSpPr>
        <p:spPr>
          <a:xfrm>
            <a:off x="5108734" y="485299"/>
            <a:ext cx="4412700" cy="551400"/>
          </a:xfrm>
          <a:prstGeom prst="rect">
            <a:avLst/>
          </a:prstGeom>
          <a:noFill/>
          <a:ln>
            <a:noFill/>
          </a:ln>
        </p:spPr>
        <p:txBody>
          <a:bodyPr anchorCtr="0" anchor="t" bIns="0" lIns="0" spcFirstLastPara="1" rIns="0" wrap="square" tIns="0">
            <a:noAutofit/>
          </a:bodyPr>
          <a:lstStyle/>
          <a:p>
            <a:pPr indent="0" lvl="0" marL="0" marR="0" rtl="0" algn="ctr">
              <a:lnSpc>
                <a:spcPct val="124637"/>
              </a:lnSpc>
              <a:spcBef>
                <a:spcPts val="0"/>
              </a:spcBef>
              <a:spcAft>
                <a:spcPts val="0"/>
              </a:spcAft>
              <a:buClr>
                <a:srgbClr val="F2F2F3"/>
              </a:buClr>
              <a:buSzPts val="3450"/>
              <a:buFont typeface="Poppins"/>
              <a:buNone/>
            </a:pPr>
            <a:r>
              <a:rPr b="0" i="0" lang="en-US" sz="3450" u="none" cap="none" strike="noStrike">
                <a:solidFill>
                  <a:srgbClr val="F2F2F3"/>
                </a:solidFill>
                <a:latin typeface="Poppins"/>
                <a:ea typeface="Poppins"/>
                <a:cs typeface="Poppins"/>
                <a:sym typeface="Poppins"/>
              </a:rPr>
              <a:t>서비스 플로우</a:t>
            </a:r>
            <a:endParaRPr b="0" i="0" sz="3450" u="none" cap="none" strike="noStrike"/>
          </a:p>
        </p:txBody>
      </p:sp>
      <p:sp>
        <p:nvSpPr>
          <p:cNvPr id="270" name="Google Shape;270;p35"/>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1" name="Google Shape;271;p35"/>
          <p:cNvPicPr preferRelativeResize="0"/>
          <p:nvPr/>
        </p:nvPicPr>
        <p:blipFill>
          <a:blip r:embed="rId3">
            <a:alphaModFix/>
          </a:blip>
          <a:stretch>
            <a:fillRect/>
          </a:stretch>
        </p:blipFill>
        <p:spPr>
          <a:xfrm>
            <a:off x="479112" y="1812725"/>
            <a:ext cx="13671927" cy="4604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6"/>
          <p:cNvPicPr preferRelativeResize="0"/>
          <p:nvPr/>
        </p:nvPicPr>
        <p:blipFill>
          <a:blip r:embed="rId3">
            <a:alphaModFix/>
          </a:blip>
          <a:stretch>
            <a:fillRect/>
          </a:stretch>
        </p:blipFill>
        <p:spPr>
          <a:xfrm>
            <a:off x="0" y="0"/>
            <a:ext cx="14630400" cy="8229601"/>
          </a:xfrm>
          <a:prstGeom prst="rect">
            <a:avLst/>
          </a:prstGeom>
          <a:noFill/>
          <a:ln>
            <a:noFill/>
          </a:ln>
        </p:spPr>
      </p:pic>
      <p:sp>
        <p:nvSpPr>
          <p:cNvPr id="278" name="Google Shape;278;p36"/>
          <p:cNvSpPr/>
          <p:nvPr/>
        </p:nvSpPr>
        <p:spPr>
          <a:xfrm>
            <a:off x="0" y="0"/>
            <a:ext cx="14630400" cy="8229600"/>
          </a:xfrm>
          <a:prstGeom prst="rect">
            <a:avLst/>
          </a:prstGeom>
          <a:solidFill>
            <a:srgbClr val="000000">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p:nvPr/>
        </p:nvSpPr>
        <p:spPr>
          <a:xfrm>
            <a:off x="793790" y="2621518"/>
            <a:ext cx="54972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Frontend</a:t>
            </a:r>
            <a:endParaRPr b="0" i="0" sz="39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p:nvPr/>
        </p:nvSpPr>
        <p:spPr>
          <a:xfrm>
            <a:off x="4066445" y="485300"/>
            <a:ext cx="6836100" cy="551400"/>
          </a:xfrm>
          <a:prstGeom prst="rect">
            <a:avLst/>
          </a:prstGeom>
          <a:noFill/>
          <a:ln>
            <a:noFill/>
          </a:ln>
        </p:spPr>
        <p:txBody>
          <a:bodyPr anchorCtr="0" anchor="t" bIns="0" lIns="0" spcFirstLastPara="1" rIns="0" wrap="square" tIns="0">
            <a:noAutofit/>
          </a:bodyPr>
          <a:lstStyle/>
          <a:p>
            <a:pPr indent="0" lvl="0" marL="0" marR="0" rtl="0" algn="ctr">
              <a:lnSpc>
                <a:spcPct val="124637"/>
              </a:lnSpc>
              <a:spcBef>
                <a:spcPts val="0"/>
              </a:spcBef>
              <a:spcAft>
                <a:spcPts val="0"/>
              </a:spcAft>
              <a:buClr>
                <a:srgbClr val="F2F2F3"/>
              </a:buClr>
              <a:buSzPts val="3450"/>
              <a:buFont typeface="Poppins"/>
              <a:buNone/>
            </a:pPr>
            <a:r>
              <a:rPr lang="en-US" sz="3900">
                <a:solidFill>
                  <a:schemeClr val="lt1"/>
                </a:solidFill>
                <a:latin typeface="Poppins"/>
                <a:ea typeface="Poppins"/>
                <a:cs typeface="Poppins"/>
                <a:sym typeface="Poppins"/>
              </a:rPr>
              <a:t>Frontend User Flow</a:t>
            </a:r>
            <a:endParaRPr b="0" i="0" sz="3900" u="none" cap="none" strike="noStrike">
              <a:solidFill>
                <a:schemeClr val="lt1"/>
              </a:solidFill>
            </a:endParaRPr>
          </a:p>
        </p:txBody>
      </p:sp>
      <p:pic>
        <p:nvPicPr>
          <p:cNvPr descr="preencoded.png" id="286" name="Google Shape;286;p37"/>
          <p:cNvPicPr preferRelativeResize="0"/>
          <p:nvPr/>
        </p:nvPicPr>
        <p:blipFill rotWithShape="1">
          <a:blip r:embed="rId3">
            <a:alphaModFix/>
          </a:blip>
          <a:srcRect b="0" l="0" r="0" t="0"/>
          <a:stretch/>
        </p:blipFill>
        <p:spPr>
          <a:xfrm>
            <a:off x="706041" y="1462517"/>
            <a:ext cx="882491" cy="1059061"/>
          </a:xfrm>
          <a:prstGeom prst="rect">
            <a:avLst/>
          </a:prstGeom>
          <a:noFill/>
          <a:ln>
            <a:noFill/>
          </a:ln>
        </p:spPr>
      </p:pic>
      <p:sp>
        <p:nvSpPr>
          <p:cNvPr id="287" name="Google Shape;287;p37"/>
          <p:cNvSpPr/>
          <p:nvPr/>
        </p:nvSpPr>
        <p:spPr>
          <a:xfrm>
            <a:off x="1764983" y="1469417"/>
            <a:ext cx="22062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C4B5A0"/>
              </a:buClr>
              <a:buSzPts val="1700"/>
              <a:buFont typeface="Poppins"/>
              <a:buNone/>
            </a:pPr>
            <a:r>
              <a:rPr b="0" i="0" lang="en-US" sz="1700" u="none" cap="none" strike="noStrike">
                <a:solidFill>
                  <a:srgbClr val="C4B5A0"/>
                </a:solidFill>
                <a:latin typeface="Poppins"/>
                <a:ea typeface="Poppins"/>
                <a:cs typeface="Poppins"/>
                <a:sym typeface="Poppins"/>
              </a:rPr>
              <a:t>음성 입력</a:t>
            </a:r>
            <a:endParaRPr sz="1700">
              <a:solidFill>
                <a:srgbClr val="C4B5A0"/>
              </a:solidFill>
              <a:latin typeface="Poppins"/>
              <a:ea typeface="Poppins"/>
              <a:cs typeface="Poppins"/>
              <a:sym typeface="Poppins"/>
            </a:endParaRPr>
          </a:p>
        </p:txBody>
      </p:sp>
      <p:sp>
        <p:nvSpPr>
          <p:cNvPr id="288" name="Google Shape;288;p37"/>
          <p:cNvSpPr/>
          <p:nvPr/>
        </p:nvSpPr>
        <p:spPr>
          <a:xfrm>
            <a:off x="1764983" y="1851012"/>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마이크 녹음 UI 설계</a:t>
            </a:r>
            <a:endParaRPr sz="1350">
              <a:solidFill>
                <a:schemeClr val="lt1"/>
              </a:solidFill>
              <a:latin typeface="Roboto"/>
              <a:ea typeface="Roboto"/>
              <a:cs typeface="Roboto"/>
              <a:sym typeface="Roboto"/>
            </a:endParaRPr>
          </a:p>
          <a:p>
            <a:pPr indent="-314325" lvl="0" marL="457200" marR="0" rtl="0" algn="l">
              <a:lnSpc>
                <a:spcPct val="162963"/>
              </a:lnSpc>
              <a:spcBef>
                <a:spcPts val="0"/>
              </a:spcBef>
              <a:spcAft>
                <a:spcPts val="0"/>
              </a:spcAft>
              <a:buClr>
                <a:schemeClr val="lt1"/>
              </a:buClr>
              <a:buSzPts val="1350"/>
              <a:buFont typeface="Roboto"/>
              <a:buChar char="-"/>
            </a:pPr>
            <a:r>
              <a:rPr lang="en-US" sz="1350">
                <a:solidFill>
                  <a:schemeClr val="lt1"/>
                </a:solidFill>
                <a:latin typeface="Roboto"/>
                <a:ea typeface="Roboto"/>
                <a:cs typeface="Roboto"/>
                <a:sym typeface="Roboto"/>
              </a:rPr>
              <a:t>ReactMediaRecorder 기반 음성 녹음</a:t>
            </a:r>
            <a:endParaRPr sz="1350">
              <a:solidFill>
                <a:schemeClr val="lt1"/>
              </a:solidFill>
              <a:latin typeface="Roboto"/>
              <a:ea typeface="Roboto"/>
              <a:cs typeface="Roboto"/>
              <a:sym typeface="Roboto"/>
            </a:endParaRPr>
          </a:p>
          <a:p>
            <a:pPr indent="0" lvl="0" marL="0" marR="0" rtl="0" algn="l">
              <a:lnSpc>
                <a:spcPct val="162963"/>
              </a:lnSpc>
              <a:spcBef>
                <a:spcPts val="0"/>
              </a:spcBef>
              <a:spcAft>
                <a:spcPts val="0"/>
              </a:spcAft>
              <a:buClr>
                <a:srgbClr val="000000"/>
              </a:buClr>
              <a:buSzPts val="1350"/>
              <a:buFont typeface="Roboto"/>
              <a:buNone/>
            </a:pPr>
            <a:r>
              <a:t/>
            </a:r>
            <a:endParaRPr sz="1350">
              <a:solidFill>
                <a:schemeClr val="lt1"/>
              </a:solidFill>
              <a:latin typeface="Roboto"/>
              <a:ea typeface="Roboto"/>
              <a:cs typeface="Roboto"/>
              <a:sym typeface="Roboto"/>
            </a:endParaRPr>
          </a:p>
        </p:txBody>
      </p:sp>
      <p:pic>
        <p:nvPicPr>
          <p:cNvPr descr="preencoded.png" id="289" name="Google Shape;289;p37"/>
          <p:cNvPicPr preferRelativeResize="0"/>
          <p:nvPr/>
        </p:nvPicPr>
        <p:blipFill rotWithShape="1">
          <a:blip r:embed="rId4">
            <a:alphaModFix/>
          </a:blip>
          <a:srcRect b="0" l="0" r="0" t="0"/>
          <a:stretch/>
        </p:blipFill>
        <p:spPr>
          <a:xfrm>
            <a:off x="706041" y="2521628"/>
            <a:ext cx="882491" cy="1059061"/>
          </a:xfrm>
          <a:prstGeom prst="rect">
            <a:avLst/>
          </a:prstGeom>
          <a:noFill/>
          <a:ln>
            <a:noFill/>
          </a:ln>
        </p:spPr>
      </p:pic>
      <p:sp>
        <p:nvSpPr>
          <p:cNvPr id="290" name="Google Shape;290;p37"/>
          <p:cNvSpPr/>
          <p:nvPr/>
        </p:nvSpPr>
        <p:spPr>
          <a:xfrm>
            <a:off x="1764975" y="2528475"/>
            <a:ext cx="6120600" cy="2823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Poppins"/>
              <a:buNone/>
            </a:pPr>
            <a:r>
              <a:rPr lang="en-US" sz="1700">
                <a:solidFill>
                  <a:srgbClr val="C4B5A0"/>
                </a:solidFill>
                <a:latin typeface="Poppins"/>
                <a:ea typeface="Poppins"/>
                <a:cs typeface="Poppins"/>
                <a:sym typeface="Poppins"/>
              </a:rPr>
              <a:t>광고 필요 정보 수집 (UX 대화 Flow 구성)</a:t>
            </a:r>
            <a:endParaRPr b="0" i="0" sz="1700" u="none" cap="none" strike="noStrike">
              <a:solidFill>
                <a:srgbClr val="C4B5A0"/>
              </a:solidFill>
            </a:endParaRPr>
          </a:p>
        </p:txBody>
      </p:sp>
      <p:sp>
        <p:nvSpPr>
          <p:cNvPr id="291" name="Google Shape;291;p37"/>
          <p:cNvSpPr/>
          <p:nvPr/>
        </p:nvSpPr>
        <p:spPr>
          <a:xfrm>
            <a:off x="1764983" y="2910073"/>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대화 기반 이미지 요구사항 수집</a:t>
            </a:r>
            <a:endParaRPr sz="1350">
              <a:solidFill>
                <a:schemeClr val="lt1"/>
              </a:solidFill>
              <a:latin typeface="Roboto"/>
              <a:ea typeface="Roboto"/>
              <a:cs typeface="Roboto"/>
              <a:sym typeface="Roboto"/>
            </a:endParaRPr>
          </a:p>
          <a:p>
            <a:pPr indent="-314325" lvl="0" marL="457200" marR="0" rtl="0" algn="l">
              <a:lnSpc>
                <a:spcPct val="162963"/>
              </a:lnSpc>
              <a:spcBef>
                <a:spcPts val="0"/>
              </a:spcBef>
              <a:spcAft>
                <a:spcPts val="0"/>
              </a:spcAft>
              <a:buClr>
                <a:schemeClr val="lt1"/>
              </a:buClr>
              <a:buSzPts val="1350"/>
              <a:buFont typeface="Roboto"/>
              <a:buChar char="-"/>
            </a:pPr>
            <a:r>
              <a:rPr lang="en-US" sz="1350">
                <a:solidFill>
                  <a:schemeClr val="lt1"/>
                </a:solidFill>
                <a:latin typeface="Roboto"/>
                <a:ea typeface="Roboto"/>
                <a:cs typeface="Roboto"/>
                <a:sym typeface="Roboto"/>
              </a:rPr>
              <a:t>Context API로 Multi-Step 대화형 인터페이스 구현</a:t>
            </a:r>
            <a:endParaRPr sz="1350">
              <a:solidFill>
                <a:schemeClr val="lt1"/>
              </a:solidFill>
              <a:latin typeface="Roboto"/>
              <a:ea typeface="Roboto"/>
              <a:cs typeface="Roboto"/>
              <a:sym typeface="Roboto"/>
            </a:endParaRPr>
          </a:p>
        </p:txBody>
      </p:sp>
      <p:pic>
        <p:nvPicPr>
          <p:cNvPr descr="preencoded.png" id="292" name="Google Shape;292;p37"/>
          <p:cNvPicPr preferRelativeResize="0"/>
          <p:nvPr/>
        </p:nvPicPr>
        <p:blipFill rotWithShape="1">
          <a:blip r:embed="rId5">
            <a:alphaModFix/>
          </a:blip>
          <a:srcRect b="0" l="0" r="0" t="0"/>
          <a:stretch/>
        </p:blipFill>
        <p:spPr>
          <a:xfrm>
            <a:off x="706041" y="3580738"/>
            <a:ext cx="882491" cy="1059061"/>
          </a:xfrm>
          <a:prstGeom prst="rect">
            <a:avLst/>
          </a:prstGeom>
          <a:noFill/>
          <a:ln>
            <a:noFill/>
          </a:ln>
        </p:spPr>
      </p:pic>
      <p:sp>
        <p:nvSpPr>
          <p:cNvPr id="293" name="Google Shape;293;p37"/>
          <p:cNvSpPr/>
          <p:nvPr/>
        </p:nvSpPr>
        <p:spPr>
          <a:xfrm>
            <a:off x="1764971" y="3587548"/>
            <a:ext cx="3207600" cy="2523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C4B5A0"/>
              </a:buClr>
              <a:buSzPts val="1700"/>
              <a:buFont typeface="Poppins"/>
              <a:buNone/>
            </a:pPr>
            <a:r>
              <a:rPr lang="en-US" sz="1700">
                <a:solidFill>
                  <a:srgbClr val="C4B5A0"/>
                </a:solidFill>
                <a:latin typeface="Poppins"/>
                <a:ea typeface="Poppins"/>
                <a:cs typeface="Poppins"/>
                <a:sym typeface="Poppins"/>
              </a:rPr>
              <a:t>이미지 업로드 / 생성 방식 선택</a:t>
            </a:r>
            <a:endParaRPr b="0" i="0" sz="1700" u="none" cap="none" strike="noStrike">
              <a:solidFill>
                <a:srgbClr val="C4B5A0"/>
              </a:solidFill>
            </a:endParaRPr>
          </a:p>
        </p:txBody>
      </p:sp>
      <p:sp>
        <p:nvSpPr>
          <p:cNvPr id="294" name="Google Shape;294;p37"/>
          <p:cNvSpPr/>
          <p:nvPr/>
        </p:nvSpPr>
        <p:spPr>
          <a:xfrm>
            <a:off x="1764983" y="3969134"/>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생성 방식 선택 및 이미지 업로드</a:t>
            </a:r>
            <a:br>
              <a:rPr lang="en-US" sz="1350">
                <a:solidFill>
                  <a:schemeClr val="lt1"/>
                </a:solidFill>
                <a:latin typeface="Roboto"/>
                <a:ea typeface="Roboto"/>
                <a:cs typeface="Roboto"/>
                <a:sym typeface="Roboto"/>
              </a:rPr>
            </a:br>
            <a:r>
              <a:rPr lang="en-US" sz="1350">
                <a:solidFill>
                  <a:schemeClr val="lt1"/>
                </a:solidFill>
                <a:latin typeface="Roboto"/>
                <a:ea typeface="Roboto"/>
                <a:cs typeface="Roboto"/>
                <a:sym typeface="Roboto"/>
              </a:rPr>
              <a:t>- FileReader 기반 Preview + 로컬 조장 없이 즉시 렌더링</a:t>
            </a:r>
            <a:endParaRPr sz="1350">
              <a:solidFill>
                <a:schemeClr val="lt1"/>
              </a:solidFill>
              <a:latin typeface="Roboto"/>
              <a:ea typeface="Roboto"/>
              <a:cs typeface="Roboto"/>
              <a:sym typeface="Roboto"/>
            </a:endParaRPr>
          </a:p>
        </p:txBody>
      </p:sp>
      <p:pic>
        <p:nvPicPr>
          <p:cNvPr descr="preencoded.png" id="295" name="Google Shape;295;p37"/>
          <p:cNvPicPr preferRelativeResize="0"/>
          <p:nvPr/>
        </p:nvPicPr>
        <p:blipFill rotWithShape="1">
          <a:blip r:embed="rId6">
            <a:alphaModFix/>
          </a:blip>
          <a:srcRect b="0" l="0" r="0" t="0"/>
          <a:stretch/>
        </p:blipFill>
        <p:spPr>
          <a:xfrm>
            <a:off x="706041" y="4639799"/>
            <a:ext cx="882491" cy="1059061"/>
          </a:xfrm>
          <a:prstGeom prst="rect">
            <a:avLst/>
          </a:prstGeom>
          <a:noFill/>
          <a:ln>
            <a:noFill/>
          </a:ln>
        </p:spPr>
      </p:pic>
      <p:sp>
        <p:nvSpPr>
          <p:cNvPr id="296" name="Google Shape;296;p37"/>
          <p:cNvSpPr/>
          <p:nvPr/>
        </p:nvSpPr>
        <p:spPr>
          <a:xfrm>
            <a:off x="1764976" y="4646600"/>
            <a:ext cx="40068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Poppins"/>
              <a:buNone/>
            </a:pPr>
            <a:r>
              <a:rPr lang="en-US" sz="1700">
                <a:solidFill>
                  <a:srgbClr val="C4B5A0"/>
                </a:solidFill>
                <a:latin typeface="Poppins"/>
                <a:ea typeface="Poppins"/>
                <a:cs typeface="Poppins"/>
                <a:sym typeface="Poppins"/>
              </a:rPr>
              <a:t>광고 제작 정보 수정 및 재생성 플로우</a:t>
            </a:r>
            <a:endParaRPr b="0" i="0" sz="1700" u="none" cap="none" strike="noStrike">
              <a:solidFill>
                <a:srgbClr val="C4B5A0"/>
              </a:solidFill>
            </a:endParaRPr>
          </a:p>
        </p:txBody>
      </p:sp>
      <p:sp>
        <p:nvSpPr>
          <p:cNvPr id="297" name="Google Shape;297;p37"/>
          <p:cNvSpPr/>
          <p:nvPr/>
        </p:nvSpPr>
        <p:spPr>
          <a:xfrm>
            <a:off x="1764983" y="5028195"/>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전략 재수정 →  미디어 제작 반영</a:t>
            </a:r>
            <a:br>
              <a:rPr lang="en-US" sz="1350">
                <a:solidFill>
                  <a:schemeClr val="lt1"/>
                </a:solidFill>
                <a:latin typeface="Roboto"/>
                <a:ea typeface="Roboto"/>
                <a:cs typeface="Roboto"/>
                <a:sym typeface="Roboto"/>
              </a:rPr>
            </a:br>
            <a:r>
              <a:rPr lang="en-US" sz="1350">
                <a:solidFill>
                  <a:schemeClr val="lt1"/>
                </a:solidFill>
                <a:latin typeface="Roboto"/>
                <a:ea typeface="Roboto"/>
                <a:cs typeface="Roboto"/>
                <a:sym typeface="Roboto"/>
              </a:rPr>
              <a:t>- 사용자 피드백 기반 재생성 루프 지원</a:t>
            </a:r>
            <a:endParaRPr b="0" i="0" sz="1350" u="none" cap="none" strike="noStrike">
              <a:solidFill>
                <a:schemeClr val="lt1"/>
              </a:solidFill>
            </a:endParaRPr>
          </a:p>
        </p:txBody>
      </p:sp>
      <p:pic>
        <p:nvPicPr>
          <p:cNvPr descr="preencoded.png" id="298" name="Google Shape;298;p37"/>
          <p:cNvPicPr preferRelativeResize="0"/>
          <p:nvPr/>
        </p:nvPicPr>
        <p:blipFill rotWithShape="1">
          <a:blip r:embed="rId7">
            <a:alphaModFix/>
          </a:blip>
          <a:srcRect b="0" l="0" r="0" t="0"/>
          <a:stretch/>
        </p:blipFill>
        <p:spPr>
          <a:xfrm>
            <a:off x="706041" y="5698873"/>
            <a:ext cx="882491" cy="1059061"/>
          </a:xfrm>
          <a:prstGeom prst="rect">
            <a:avLst/>
          </a:prstGeom>
          <a:noFill/>
          <a:ln>
            <a:noFill/>
          </a:ln>
        </p:spPr>
      </p:pic>
      <p:sp>
        <p:nvSpPr>
          <p:cNvPr id="299" name="Google Shape;299;p37"/>
          <p:cNvSpPr/>
          <p:nvPr/>
        </p:nvSpPr>
        <p:spPr>
          <a:xfrm>
            <a:off x="1764983" y="5705661"/>
            <a:ext cx="22062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C4B5A0"/>
              </a:buClr>
              <a:buSzPts val="1700"/>
              <a:buFont typeface="Poppins"/>
              <a:buNone/>
            </a:pPr>
            <a:r>
              <a:rPr lang="en-US" sz="1700">
                <a:solidFill>
                  <a:srgbClr val="C4B5A0"/>
                </a:solidFill>
                <a:latin typeface="Poppins"/>
                <a:ea typeface="Poppins"/>
                <a:cs typeface="Poppins"/>
                <a:sym typeface="Poppins"/>
              </a:rPr>
              <a:t>미디어 생성 확인</a:t>
            </a:r>
            <a:endParaRPr b="0" i="0" sz="1700" u="none" cap="none" strike="noStrike">
              <a:solidFill>
                <a:srgbClr val="C4B5A0"/>
              </a:solidFill>
            </a:endParaRPr>
          </a:p>
        </p:txBody>
      </p:sp>
      <p:sp>
        <p:nvSpPr>
          <p:cNvPr id="300" name="Google Shape;300;p37"/>
          <p:cNvSpPr/>
          <p:nvPr/>
        </p:nvSpPr>
        <p:spPr>
          <a:xfrm>
            <a:off x="1764983" y="6087256"/>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생성된 오디오 및 비디오 확인</a:t>
            </a:r>
            <a:endParaRPr sz="1350">
              <a:solidFill>
                <a:schemeClr val="lt1"/>
              </a:solidFill>
              <a:latin typeface="Roboto"/>
              <a:ea typeface="Roboto"/>
              <a:cs typeface="Roboto"/>
              <a:sym typeface="Roboto"/>
            </a:endParaRPr>
          </a:p>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생성된 이미지 확인 및 캡션 반영</a:t>
            </a:r>
            <a:endParaRPr b="0" i="0" sz="1350" u="none" cap="none" strike="noStrike">
              <a:solidFill>
                <a:schemeClr val="lt1"/>
              </a:solidFill>
            </a:endParaRPr>
          </a:p>
        </p:txBody>
      </p:sp>
      <p:pic>
        <p:nvPicPr>
          <p:cNvPr descr="preencoded.png" id="301" name="Google Shape;301;p37"/>
          <p:cNvPicPr preferRelativeResize="0"/>
          <p:nvPr/>
        </p:nvPicPr>
        <p:blipFill rotWithShape="1">
          <a:blip r:embed="rId8">
            <a:alphaModFix/>
          </a:blip>
          <a:srcRect b="0" l="0" r="0" t="0"/>
          <a:stretch/>
        </p:blipFill>
        <p:spPr>
          <a:xfrm>
            <a:off x="706041" y="6757946"/>
            <a:ext cx="882491" cy="1059061"/>
          </a:xfrm>
          <a:prstGeom prst="rect">
            <a:avLst/>
          </a:prstGeom>
          <a:noFill/>
          <a:ln>
            <a:noFill/>
          </a:ln>
        </p:spPr>
      </p:pic>
      <p:sp>
        <p:nvSpPr>
          <p:cNvPr id="302" name="Google Shape;302;p37"/>
          <p:cNvSpPr/>
          <p:nvPr/>
        </p:nvSpPr>
        <p:spPr>
          <a:xfrm>
            <a:off x="1764983" y="6764722"/>
            <a:ext cx="22062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Poppins"/>
              <a:buNone/>
            </a:pPr>
            <a:r>
              <a:rPr lang="en-US" sz="1700">
                <a:solidFill>
                  <a:srgbClr val="C4B5A0"/>
                </a:solidFill>
                <a:latin typeface="Poppins"/>
                <a:ea typeface="Poppins"/>
                <a:cs typeface="Poppins"/>
                <a:sym typeface="Poppins"/>
              </a:rPr>
              <a:t>저장 및 히스토리 지원</a:t>
            </a:r>
            <a:endParaRPr b="0" i="0" sz="1700" u="none" cap="none" strike="noStrike">
              <a:solidFill>
                <a:srgbClr val="C4B5A0"/>
              </a:solidFill>
            </a:endParaRPr>
          </a:p>
        </p:txBody>
      </p:sp>
      <p:sp>
        <p:nvSpPr>
          <p:cNvPr id="303" name="Google Shape;303;p37"/>
          <p:cNvSpPr/>
          <p:nvPr/>
        </p:nvSpPr>
        <p:spPr>
          <a:xfrm>
            <a:off x="1764983" y="7146317"/>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저장 및 모바일 환경에서 이미지 공유 가능</a:t>
            </a:r>
            <a:br>
              <a:rPr lang="en-US" sz="1350">
                <a:solidFill>
                  <a:schemeClr val="lt1"/>
                </a:solidFill>
                <a:latin typeface="Roboto"/>
                <a:ea typeface="Roboto"/>
                <a:cs typeface="Roboto"/>
                <a:sym typeface="Roboto"/>
              </a:rPr>
            </a:br>
            <a:r>
              <a:rPr lang="en-US" sz="1350">
                <a:solidFill>
                  <a:schemeClr val="lt1"/>
                </a:solidFill>
                <a:latin typeface="Roboto"/>
                <a:ea typeface="Roboto"/>
                <a:cs typeface="Roboto"/>
                <a:sym typeface="Roboto"/>
              </a:rPr>
              <a:t>History 탭에서 이전 결과 확인 가능</a:t>
            </a:r>
            <a:endParaRPr sz="1350">
              <a:solidFill>
                <a:schemeClr val="lt1"/>
              </a:solidFill>
              <a:latin typeface="Roboto"/>
              <a:ea typeface="Roboto"/>
              <a:cs typeface="Roboto"/>
              <a:sym typeface="Roboto"/>
            </a:endParaRPr>
          </a:p>
          <a:p>
            <a:pPr indent="0" lvl="0" marL="0" marR="0" rtl="0" algn="l">
              <a:lnSpc>
                <a:spcPct val="162963"/>
              </a:lnSpc>
              <a:spcBef>
                <a:spcPts val="0"/>
              </a:spcBef>
              <a:spcAft>
                <a:spcPts val="0"/>
              </a:spcAft>
              <a:buClr>
                <a:srgbClr val="000000"/>
              </a:buClr>
              <a:buSzPts val="1350"/>
              <a:buFont typeface="Roboto"/>
              <a:buNone/>
            </a:pPr>
            <a:r>
              <a:t/>
            </a:r>
            <a:endParaRPr sz="1350">
              <a:solidFill>
                <a:schemeClr val="lt1"/>
              </a:solidFill>
              <a:latin typeface="Roboto"/>
              <a:ea typeface="Roboto"/>
              <a:cs typeface="Roboto"/>
              <a:sym typeface="Roboto"/>
            </a:endParaRPr>
          </a:p>
        </p:txBody>
      </p:sp>
      <p:sp>
        <p:nvSpPr>
          <p:cNvPr id="304" name="Google Shape;304;p37"/>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38"/>
          <p:cNvGrpSpPr/>
          <p:nvPr/>
        </p:nvGrpSpPr>
        <p:grpSpPr>
          <a:xfrm>
            <a:off x="793790" y="1847295"/>
            <a:ext cx="6422100" cy="1932600"/>
            <a:chOff x="793790" y="2591395"/>
            <a:chExt cx="6422100" cy="1932600"/>
          </a:xfrm>
        </p:grpSpPr>
        <p:sp>
          <p:nvSpPr>
            <p:cNvPr id="311" name="Google Shape;311;p38"/>
            <p:cNvSpPr/>
            <p:nvPr/>
          </p:nvSpPr>
          <p:spPr>
            <a:xfrm>
              <a:off x="793790" y="2591395"/>
              <a:ext cx="6422100" cy="1932600"/>
            </a:xfrm>
            <a:prstGeom prst="roundRect">
              <a:avLst>
                <a:gd fmla="val 4313"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2" name="Google Shape;312;p38"/>
            <p:cNvSpPr/>
            <p:nvPr/>
          </p:nvSpPr>
          <p:spPr>
            <a:xfrm>
              <a:off x="999785" y="2797375"/>
              <a:ext cx="5925900" cy="310200"/>
            </a:xfrm>
            <a:prstGeom prst="rect">
              <a:avLst/>
            </a:prstGeom>
            <a:noFill/>
            <a:ln>
              <a:noFill/>
            </a:ln>
          </p:spPr>
          <p:txBody>
            <a:bodyPr anchorCtr="0" anchor="t" bIns="0" lIns="0" spcFirstLastPara="1" rIns="0" wrap="square" tIns="0">
              <a:noAutofit/>
            </a:bodyPr>
            <a:lstStyle/>
            <a:p>
              <a:pPr indent="-352425" lvl="0" marL="457200" rtl="0" algn="l">
                <a:lnSpc>
                  <a:spcPct val="123076"/>
                </a:lnSpc>
                <a:spcBef>
                  <a:spcPts val="0"/>
                </a:spcBef>
                <a:spcAft>
                  <a:spcPts val="0"/>
                </a:spcAft>
                <a:buClr>
                  <a:schemeClr val="lt1"/>
                </a:buClr>
                <a:buSzPts val="1950"/>
                <a:buFont typeface="Mona Sans Medium"/>
                <a:buAutoNum type="arabicParenR"/>
              </a:pPr>
              <a:r>
                <a:rPr lang="en-US" sz="1950">
                  <a:solidFill>
                    <a:schemeClr val="lt1"/>
                  </a:solidFill>
                  <a:latin typeface="Mona Sans Medium"/>
                  <a:ea typeface="Mona Sans Medium"/>
                  <a:cs typeface="Mona Sans Medium"/>
                  <a:sym typeface="Mona Sans Medium"/>
                </a:rPr>
                <a:t>Multi-Step State Flow (React + Context API)</a:t>
              </a:r>
              <a:endParaRPr sz="1950">
                <a:solidFill>
                  <a:schemeClr val="lt1"/>
                </a:solidFill>
                <a:latin typeface="Mona Sans Medium"/>
                <a:ea typeface="Mona Sans Medium"/>
                <a:cs typeface="Mona Sans Medium"/>
                <a:sym typeface="Mona Sans Medium"/>
              </a:endParaRPr>
            </a:p>
            <a:p>
              <a:pPr indent="0" lvl="0" marL="0" marR="0" rtl="0" algn="l">
                <a:lnSpc>
                  <a:spcPct val="123076"/>
                </a:lnSpc>
                <a:spcBef>
                  <a:spcPts val="0"/>
                </a:spcBef>
                <a:spcAft>
                  <a:spcPts val="0"/>
                </a:spcAft>
                <a:buClr>
                  <a:srgbClr val="FFFFFF"/>
                </a:buClr>
                <a:buSzPts val="1950"/>
                <a:buFont typeface="Poppins"/>
                <a:buNone/>
              </a:pPr>
              <a:r>
                <a:t/>
              </a:r>
              <a:endParaRPr sz="1950">
                <a:solidFill>
                  <a:schemeClr val="lt1"/>
                </a:solidFill>
                <a:latin typeface="Mona Sans Medium"/>
                <a:ea typeface="Mona Sans Medium"/>
                <a:cs typeface="Mona Sans Medium"/>
                <a:sym typeface="Mona Sans Medium"/>
              </a:endParaRPr>
            </a:p>
          </p:txBody>
        </p:sp>
        <p:sp>
          <p:nvSpPr>
            <p:cNvPr id="313" name="Google Shape;313;p38"/>
            <p:cNvSpPr/>
            <p:nvPr/>
          </p:nvSpPr>
          <p:spPr>
            <a:xfrm>
              <a:off x="999768" y="322659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chemeClr val="lt1"/>
                </a:buClr>
                <a:buSzPts val="1550"/>
                <a:buFont typeface="Funnel Sans Light"/>
                <a:buChar char="•"/>
              </a:pPr>
              <a:r>
                <a:rPr lang="en-US" sz="1550">
                  <a:solidFill>
                    <a:schemeClr val="lt1"/>
                  </a:solidFill>
                  <a:latin typeface="Funnel Sans Light"/>
                  <a:ea typeface="Funnel Sans Light"/>
                  <a:cs typeface="Funnel Sans Light"/>
                  <a:sym typeface="Funnel Sans Light"/>
                </a:rPr>
                <a:t>음성 입력 → 요구 수집 → 생성 결과 → 저장 흐름 제어</a:t>
              </a:r>
              <a:endParaRPr sz="1550">
                <a:solidFill>
                  <a:schemeClr val="lt1"/>
                </a:solidFill>
                <a:latin typeface="Funnel Sans Light"/>
                <a:ea typeface="Funnel Sans Light"/>
                <a:cs typeface="Funnel Sans Light"/>
                <a:sym typeface="Funnel Sans Light"/>
              </a:endParaRPr>
            </a:p>
          </p:txBody>
        </p:sp>
        <p:sp>
          <p:nvSpPr>
            <p:cNvPr id="314" name="Google Shape;314;p38"/>
            <p:cNvSpPr/>
            <p:nvPr/>
          </p:nvSpPr>
          <p:spPr>
            <a:xfrm>
              <a:off x="999768" y="3613547"/>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chemeClr val="lt1"/>
                </a:buClr>
                <a:buSzPts val="1550"/>
                <a:buFont typeface="Funnel Sans Light"/>
                <a:buChar char="•"/>
              </a:pPr>
              <a:r>
                <a:rPr lang="en-US" sz="1550">
                  <a:solidFill>
                    <a:schemeClr val="lt1"/>
                  </a:solidFill>
                  <a:latin typeface="Funnel Sans Light"/>
                  <a:ea typeface="Funnel Sans Light"/>
                  <a:cs typeface="Funnel Sans Light"/>
                  <a:sym typeface="Funnel Sans Light"/>
                </a:rPr>
                <a:t>사용자 진행 단계에 따라 UI 동적 전환</a:t>
              </a:r>
              <a:endParaRPr i="0" sz="1550" u="none" cap="none" strike="noStrike">
                <a:solidFill>
                  <a:schemeClr val="lt1"/>
                </a:solidFill>
                <a:latin typeface="Funnel Sans Light"/>
                <a:ea typeface="Funnel Sans Light"/>
                <a:cs typeface="Funnel Sans Light"/>
                <a:sym typeface="Funnel Sans Light"/>
              </a:endParaRPr>
            </a:p>
          </p:txBody>
        </p:sp>
        <p:sp>
          <p:nvSpPr>
            <p:cNvPr id="315" name="Google Shape;315;p38"/>
            <p:cNvSpPr/>
            <p:nvPr/>
          </p:nvSpPr>
          <p:spPr>
            <a:xfrm>
              <a:off x="999768" y="4000500"/>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chemeClr val="lt1"/>
                </a:buClr>
                <a:buSzPts val="1550"/>
                <a:buFont typeface="Funnel Sans Light"/>
                <a:buChar char="•"/>
              </a:pPr>
              <a:r>
                <a:rPr lang="en-US" sz="1550">
                  <a:solidFill>
                    <a:schemeClr val="lt1"/>
                  </a:solidFill>
                  <a:latin typeface="Funnel Sans Light"/>
                  <a:ea typeface="Funnel Sans Light"/>
                  <a:cs typeface="Funnel Sans Light"/>
                  <a:sym typeface="Funnel Sans Light"/>
                </a:rPr>
                <a:t>코드 확장성을 위한 컴포넌트 분리</a:t>
              </a:r>
              <a:endParaRPr i="0" sz="1550" u="none" cap="none" strike="noStrike">
                <a:solidFill>
                  <a:schemeClr val="lt1"/>
                </a:solidFill>
                <a:latin typeface="Funnel Sans Light"/>
                <a:ea typeface="Funnel Sans Light"/>
                <a:cs typeface="Funnel Sans Light"/>
                <a:sym typeface="Funnel Sans Light"/>
              </a:endParaRPr>
            </a:p>
          </p:txBody>
        </p:sp>
      </p:grpSp>
      <p:grpSp>
        <p:nvGrpSpPr>
          <p:cNvPr id="316" name="Google Shape;316;p38"/>
          <p:cNvGrpSpPr/>
          <p:nvPr/>
        </p:nvGrpSpPr>
        <p:grpSpPr>
          <a:xfrm>
            <a:off x="793804" y="6119345"/>
            <a:ext cx="6422100" cy="1932600"/>
            <a:chOff x="7414379" y="2591395"/>
            <a:chExt cx="6422100" cy="1932600"/>
          </a:xfrm>
        </p:grpSpPr>
        <p:sp>
          <p:nvSpPr>
            <p:cNvPr id="317" name="Google Shape;317;p38"/>
            <p:cNvSpPr/>
            <p:nvPr/>
          </p:nvSpPr>
          <p:spPr>
            <a:xfrm>
              <a:off x="7414379" y="2591395"/>
              <a:ext cx="6422100" cy="1932600"/>
            </a:xfrm>
            <a:prstGeom prst="roundRect">
              <a:avLst>
                <a:gd fmla="val 4313"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8" name="Google Shape;318;p38"/>
            <p:cNvSpPr/>
            <p:nvPr/>
          </p:nvSpPr>
          <p:spPr>
            <a:xfrm>
              <a:off x="7620340" y="2797375"/>
              <a:ext cx="6010200" cy="310200"/>
            </a:xfrm>
            <a:prstGeom prst="rect">
              <a:avLst/>
            </a:prstGeom>
            <a:noFill/>
            <a:ln>
              <a:noFill/>
            </a:ln>
          </p:spPr>
          <p:txBody>
            <a:bodyPr anchorCtr="0" anchor="t" bIns="0" lIns="0" spcFirstLastPara="1" rIns="0" wrap="square" tIns="0">
              <a:noAutofit/>
            </a:bodyPr>
            <a:lstStyle/>
            <a:p>
              <a:pPr indent="0" lvl="0" marL="0" rtl="0" algn="l">
                <a:lnSpc>
                  <a:spcPct val="123076"/>
                </a:lnSpc>
                <a:spcBef>
                  <a:spcPts val="0"/>
                </a:spcBef>
                <a:spcAft>
                  <a:spcPts val="0"/>
                </a:spcAft>
                <a:buClr>
                  <a:schemeClr val="dk1"/>
                </a:buClr>
                <a:buSzPts val="1100"/>
                <a:buFont typeface="Arial"/>
                <a:buNone/>
              </a:pPr>
              <a:r>
                <a:rPr lang="en-US" sz="1950">
                  <a:solidFill>
                    <a:schemeClr val="lt1"/>
                  </a:solidFill>
                  <a:latin typeface="Mona Sans Medium"/>
                  <a:ea typeface="Mona Sans Medium"/>
                  <a:cs typeface="Mona Sans Medium"/>
                  <a:sym typeface="Mona Sans Medium"/>
                </a:rPr>
                <a:t>3) API Interaction &amp; Auth Control</a:t>
              </a:r>
              <a:endParaRPr sz="1950">
                <a:solidFill>
                  <a:schemeClr val="lt1"/>
                </a:solidFill>
                <a:latin typeface="Mona Sans Medium"/>
                <a:ea typeface="Mona Sans Medium"/>
                <a:cs typeface="Mona Sans Medium"/>
                <a:sym typeface="Mona Sans Medium"/>
              </a:endParaRPr>
            </a:p>
            <a:p>
              <a:pPr indent="0" lvl="0" marL="0" marR="0" rtl="0" algn="l">
                <a:lnSpc>
                  <a:spcPct val="123076"/>
                </a:lnSpc>
                <a:spcBef>
                  <a:spcPts val="0"/>
                </a:spcBef>
                <a:spcAft>
                  <a:spcPts val="0"/>
                </a:spcAft>
                <a:buClr>
                  <a:srgbClr val="FFFFFF"/>
                </a:buClr>
                <a:buSzPts val="1950"/>
                <a:buFont typeface="Poppins"/>
                <a:buNone/>
              </a:pPr>
              <a:r>
                <a:t/>
              </a:r>
              <a:endParaRPr sz="1950">
                <a:solidFill>
                  <a:schemeClr val="lt1"/>
                </a:solidFill>
                <a:latin typeface="Mona Sans Medium"/>
                <a:ea typeface="Mona Sans Medium"/>
                <a:cs typeface="Mona Sans Medium"/>
                <a:sym typeface="Mona Sans Medium"/>
              </a:endParaRPr>
            </a:p>
          </p:txBody>
        </p:sp>
        <p:sp>
          <p:nvSpPr>
            <p:cNvPr id="319" name="Google Shape;319;p38"/>
            <p:cNvSpPr/>
            <p:nvPr/>
          </p:nvSpPr>
          <p:spPr>
            <a:xfrm>
              <a:off x="7620357" y="322659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chemeClr val="lt1"/>
                </a:buClr>
                <a:buSzPts val="1550"/>
                <a:buFont typeface="Funnel Sans Light"/>
                <a:buChar char="•"/>
              </a:pPr>
              <a:r>
                <a:rPr lang="en-US" sz="1550">
                  <a:solidFill>
                    <a:schemeClr val="lt1"/>
                  </a:solidFill>
                  <a:latin typeface="Funnel Sans Light"/>
                  <a:ea typeface="Funnel Sans Light"/>
                  <a:cs typeface="Funnel Sans Light"/>
                  <a:sym typeface="Funnel Sans Light"/>
                </a:rPr>
                <a:t>Rest API 비동기 요청 처리 (로딩/재시도 통합)</a:t>
              </a:r>
              <a:endParaRPr i="0" sz="1550" u="none" cap="none" strike="noStrike">
                <a:solidFill>
                  <a:schemeClr val="lt1"/>
                </a:solidFill>
                <a:latin typeface="Funnel Sans Light"/>
                <a:ea typeface="Funnel Sans Light"/>
                <a:cs typeface="Funnel Sans Light"/>
                <a:sym typeface="Funnel Sans Light"/>
              </a:endParaRPr>
            </a:p>
          </p:txBody>
        </p:sp>
        <p:sp>
          <p:nvSpPr>
            <p:cNvPr id="320" name="Google Shape;320;p38"/>
            <p:cNvSpPr/>
            <p:nvPr/>
          </p:nvSpPr>
          <p:spPr>
            <a:xfrm>
              <a:off x="7620357" y="3613547"/>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chemeClr val="lt1"/>
                </a:buClr>
                <a:buSzPts val="1550"/>
                <a:buFont typeface="Funnel Sans Light"/>
                <a:buChar char="•"/>
              </a:pPr>
              <a:r>
                <a:rPr lang="en-US" sz="1550">
                  <a:solidFill>
                    <a:schemeClr val="lt1"/>
                  </a:solidFill>
                  <a:latin typeface="Funnel Sans Light"/>
                  <a:ea typeface="Funnel Sans Light"/>
                  <a:cs typeface="Funnel Sans Light"/>
                  <a:sym typeface="Funnel Sans Light"/>
                </a:rPr>
                <a:t>Token 인증 기반 보호된 사용자 작업 처리</a:t>
              </a:r>
              <a:endParaRPr i="0" sz="1550" u="none" cap="none" strike="noStrike">
                <a:solidFill>
                  <a:schemeClr val="lt1"/>
                </a:solidFill>
                <a:latin typeface="Funnel Sans Light"/>
                <a:ea typeface="Funnel Sans Light"/>
                <a:cs typeface="Funnel Sans Light"/>
                <a:sym typeface="Funnel Sans Light"/>
              </a:endParaRPr>
            </a:p>
          </p:txBody>
        </p:sp>
        <p:sp>
          <p:nvSpPr>
            <p:cNvPr id="321" name="Google Shape;321;p38"/>
            <p:cNvSpPr/>
            <p:nvPr/>
          </p:nvSpPr>
          <p:spPr>
            <a:xfrm>
              <a:off x="7620357" y="4000500"/>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chemeClr val="lt1"/>
                </a:buClr>
                <a:buSzPts val="1550"/>
                <a:buFont typeface="Funnel Sans Light"/>
                <a:buChar char="•"/>
              </a:pPr>
              <a:r>
                <a:rPr lang="en-US" sz="1550">
                  <a:solidFill>
                    <a:schemeClr val="lt1"/>
                  </a:solidFill>
                  <a:latin typeface="Funnel Sans Light"/>
                  <a:ea typeface="Funnel Sans Light"/>
                  <a:cs typeface="Funnel Sans Light"/>
                  <a:sym typeface="Funnel Sans Light"/>
                </a:rPr>
                <a:t>생성형 AI 결과 자동 반영 및 재사용 로직</a:t>
              </a:r>
              <a:endParaRPr i="0" sz="1550" u="none" cap="none" strike="noStrike">
                <a:solidFill>
                  <a:schemeClr val="lt1"/>
                </a:solidFill>
                <a:latin typeface="Funnel Sans Light"/>
                <a:ea typeface="Funnel Sans Light"/>
                <a:cs typeface="Funnel Sans Light"/>
                <a:sym typeface="Funnel Sans Light"/>
              </a:endParaRPr>
            </a:p>
          </p:txBody>
        </p:sp>
      </p:grpSp>
      <p:sp>
        <p:nvSpPr>
          <p:cNvPr id="322" name="Google Shape;322;p38"/>
          <p:cNvSpPr/>
          <p:nvPr/>
        </p:nvSpPr>
        <p:spPr>
          <a:xfrm>
            <a:off x="12729725" y="7596550"/>
            <a:ext cx="1830300" cy="564300"/>
          </a:xfrm>
          <a:prstGeom prst="rect">
            <a:avLst/>
          </a:prstGeom>
          <a:solidFill>
            <a:srgbClr val="1A1A1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38"/>
          <p:cNvSpPr/>
          <p:nvPr/>
        </p:nvSpPr>
        <p:spPr>
          <a:xfrm>
            <a:off x="793796" y="775225"/>
            <a:ext cx="13042800" cy="620100"/>
          </a:xfrm>
          <a:prstGeom prst="rect">
            <a:avLst/>
          </a:prstGeom>
          <a:noFill/>
          <a:ln>
            <a:noFill/>
          </a:ln>
        </p:spPr>
        <p:txBody>
          <a:bodyPr anchorCtr="0" anchor="t" bIns="0" lIns="0" spcFirstLastPara="1" rIns="0" wrap="square" tIns="0">
            <a:noAutofit/>
          </a:bodyPr>
          <a:lstStyle/>
          <a:p>
            <a:pPr indent="0" lvl="0" marL="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Frontend Architecture</a:t>
            </a:r>
            <a:endParaRPr sz="3900">
              <a:solidFill>
                <a:schemeClr val="lt1"/>
              </a:solidFill>
              <a:latin typeface="Poppins"/>
              <a:ea typeface="Poppins"/>
              <a:cs typeface="Poppins"/>
              <a:sym typeface="Poppins"/>
            </a:endParaRPr>
          </a:p>
        </p:txBody>
      </p:sp>
      <p:grpSp>
        <p:nvGrpSpPr>
          <p:cNvPr id="324" name="Google Shape;324;p38"/>
          <p:cNvGrpSpPr/>
          <p:nvPr/>
        </p:nvGrpSpPr>
        <p:grpSpPr>
          <a:xfrm>
            <a:off x="793800" y="3877750"/>
            <a:ext cx="6422100" cy="2139900"/>
            <a:chOff x="793800" y="3877750"/>
            <a:chExt cx="6422100" cy="2139900"/>
          </a:xfrm>
        </p:grpSpPr>
        <p:grpSp>
          <p:nvGrpSpPr>
            <p:cNvPr id="325" name="Google Shape;325;p38"/>
            <p:cNvGrpSpPr/>
            <p:nvPr/>
          </p:nvGrpSpPr>
          <p:grpSpPr>
            <a:xfrm>
              <a:off x="793800" y="3877750"/>
              <a:ext cx="6422100" cy="2139900"/>
              <a:chOff x="793800" y="4722375"/>
              <a:chExt cx="6422100" cy="2139900"/>
            </a:xfrm>
          </p:grpSpPr>
          <p:sp>
            <p:nvSpPr>
              <p:cNvPr id="326" name="Google Shape;326;p38"/>
              <p:cNvSpPr/>
              <p:nvPr/>
            </p:nvSpPr>
            <p:spPr>
              <a:xfrm>
                <a:off x="793800" y="4722375"/>
                <a:ext cx="6422100" cy="2139900"/>
              </a:xfrm>
              <a:prstGeom prst="roundRect">
                <a:avLst>
                  <a:gd fmla="val 4313"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7" name="Google Shape;327;p38"/>
              <p:cNvSpPr/>
              <p:nvPr/>
            </p:nvSpPr>
            <p:spPr>
              <a:xfrm>
                <a:off x="999785" y="4928350"/>
                <a:ext cx="6010200" cy="310200"/>
              </a:xfrm>
              <a:prstGeom prst="rect">
                <a:avLst/>
              </a:prstGeom>
              <a:noFill/>
              <a:ln>
                <a:noFill/>
              </a:ln>
            </p:spPr>
            <p:txBody>
              <a:bodyPr anchorCtr="0" anchor="t" bIns="0" lIns="0" spcFirstLastPara="1" rIns="0" wrap="square" tIns="0">
                <a:noAutofit/>
              </a:bodyPr>
              <a:lstStyle/>
              <a:p>
                <a:pPr indent="0" lvl="0" marL="0" rtl="0" algn="l">
                  <a:lnSpc>
                    <a:spcPct val="123076"/>
                  </a:lnSpc>
                  <a:spcBef>
                    <a:spcPts val="0"/>
                  </a:spcBef>
                  <a:spcAft>
                    <a:spcPts val="0"/>
                  </a:spcAft>
                  <a:buClr>
                    <a:schemeClr val="dk1"/>
                  </a:buClr>
                  <a:buSzPts val="1950"/>
                  <a:buFont typeface="Poppins"/>
                  <a:buNone/>
                </a:pPr>
                <a:r>
                  <a:rPr lang="en-US" sz="1950">
                    <a:solidFill>
                      <a:schemeClr val="lt1"/>
                    </a:solidFill>
                    <a:latin typeface="Mona Sans Medium"/>
                    <a:ea typeface="Mona Sans Medium"/>
                    <a:cs typeface="Mona Sans Medium"/>
                    <a:sym typeface="Mona Sans Medium"/>
                  </a:rPr>
                  <a:t>2) Media Handling &amp; Rendering (MinIO 연동)</a:t>
                </a:r>
                <a:endParaRPr sz="1950">
                  <a:solidFill>
                    <a:schemeClr val="lt1"/>
                  </a:solidFill>
                  <a:latin typeface="Mona Sans Medium"/>
                  <a:ea typeface="Mona Sans Medium"/>
                  <a:cs typeface="Mona Sans Medium"/>
                  <a:sym typeface="Mona Sans Medium"/>
                </a:endParaRPr>
              </a:p>
              <a:p>
                <a:pPr indent="0" lvl="0" marL="0" marR="0" rtl="0" algn="l">
                  <a:lnSpc>
                    <a:spcPct val="123076"/>
                  </a:lnSpc>
                  <a:spcBef>
                    <a:spcPts val="0"/>
                  </a:spcBef>
                  <a:spcAft>
                    <a:spcPts val="0"/>
                  </a:spcAft>
                  <a:buClr>
                    <a:srgbClr val="FFFFFF"/>
                  </a:buClr>
                  <a:buSzPts val="1950"/>
                  <a:buFont typeface="Poppins"/>
                  <a:buNone/>
                </a:pPr>
                <a:r>
                  <a:t/>
                </a:r>
                <a:endParaRPr sz="1950">
                  <a:solidFill>
                    <a:schemeClr val="lt1"/>
                  </a:solidFill>
                  <a:latin typeface="Mona Sans Medium"/>
                  <a:ea typeface="Mona Sans Medium"/>
                  <a:cs typeface="Mona Sans Medium"/>
                  <a:sym typeface="Mona Sans Medium"/>
                </a:endParaRPr>
              </a:p>
            </p:txBody>
          </p:sp>
          <p:sp>
            <p:nvSpPr>
              <p:cNvPr id="328" name="Google Shape;328;p38"/>
              <p:cNvSpPr/>
              <p:nvPr/>
            </p:nvSpPr>
            <p:spPr>
              <a:xfrm>
                <a:off x="999768" y="535757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chemeClr val="lt1"/>
                  </a:buClr>
                  <a:buSzPts val="1550"/>
                  <a:buFont typeface="Funnel Sans Light"/>
                  <a:buChar char="•"/>
                </a:pPr>
                <a:r>
                  <a:rPr lang="en-US" sz="1550">
                    <a:solidFill>
                      <a:schemeClr val="lt1"/>
                    </a:solidFill>
                    <a:latin typeface="Funnel Sans Light"/>
                    <a:ea typeface="Funnel Sans Light"/>
                    <a:cs typeface="Funnel Sans Light"/>
                    <a:sym typeface="Funnel Sans Light"/>
                  </a:rPr>
                  <a:t>이미지 업로드 후 즉시 Preview 제공</a:t>
                </a:r>
                <a:endParaRPr sz="1550">
                  <a:solidFill>
                    <a:schemeClr val="lt1"/>
                  </a:solidFill>
                  <a:latin typeface="Funnel Sans Light"/>
                  <a:ea typeface="Funnel Sans Light"/>
                  <a:cs typeface="Funnel Sans Light"/>
                  <a:sym typeface="Funnel Sans Light"/>
                </a:endParaRPr>
              </a:p>
              <a:p>
                <a:pPr indent="-342900" lvl="0" marL="342900" marR="0" rtl="0" algn="l">
                  <a:lnSpc>
                    <a:spcPct val="161290"/>
                  </a:lnSpc>
                  <a:spcBef>
                    <a:spcPts val="0"/>
                  </a:spcBef>
                  <a:spcAft>
                    <a:spcPts val="0"/>
                  </a:spcAft>
                  <a:buClr>
                    <a:schemeClr val="lt1"/>
                  </a:buClr>
                  <a:buSzPts val="1550"/>
                  <a:buFont typeface="Funnel Sans Light"/>
                  <a:buChar char="•"/>
                </a:pPr>
                <a:r>
                  <a:t/>
                </a:r>
                <a:endParaRPr sz="1550">
                  <a:solidFill>
                    <a:schemeClr val="lt1"/>
                  </a:solidFill>
                  <a:latin typeface="Funnel Sans Light"/>
                  <a:ea typeface="Funnel Sans Light"/>
                  <a:cs typeface="Funnel Sans Light"/>
                  <a:sym typeface="Funnel Sans Light"/>
                </a:endParaRPr>
              </a:p>
            </p:txBody>
          </p:sp>
          <p:sp>
            <p:nvSpPr>
              <p:cNvPr id="329" name="Google Shape;329;p38"/>
              <p:cNvSpPr/>
              <p:nvPr/>
            </p:nvSpPr>
            <p:spPr>
              <a:xfrm>
                <a:off x="999768" y="5744528"/>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chemeClr val="lt1"/>
                  </a:buClr>
                  <a:buSzPts val="1550"/>
                  <a:buFont typeface="Funnel Sans Light"/>
                  <a:buChar char="•"/>
                </a:pPr>
                <a:r>
                  <a:rPr lang="en-US" sz="1550">
                    <a:solidFill>
                      <a:schemeClr val="lt1"/>
                    </a:solidFill>
                    <a:latin typeface="Funnel Sans Light"/>
                    <a:ea typeface="Funnel Sans Light"/>
                    <a:cs typeface="Funnel Sans Light"/>
                    <a:sym typeface="Funnel Sans Light"/>
                  </a:rPr>
                  <a:t>Skeleton 로딩 및 오류 처리로 안정적 UX 보장</a:t>
                </a:r>
                <a:endParaRPr sz="1550">
                  <a:solidFill>
                    <a:schemeClr val="lt1"/>
                  </a:solidFill>
                  <a:latin typeface="Funnel Sans Light"/>
                  <a:ea typeface="Funnel Sans Light"/>
                  <a:cs typeface="Funnel Sans Light"/>
                  <a:sym typeface="Funnel Sans Light"/>
                </a:endParaRPr>
              </a:p>
              <a:p>
                <a:pPr indent="-342900" lvl="0" marL="342900" marR="0" rtl="0" algn="l">
                  <a:lnSpc>
                    <a:spcPct val="161290"/>
                  </a:lnSpc>
                  <a:spcBef>
                    <a:spcPts val="0"/>
                  </a:spcBef>
                  <a:spcAft>
                    <a:spcPts val="0"/>
                  </a:spcAft>
                  <a:buClr>
                    <a:schemeClr val="lt1"/>
                  </a:buClr>
                  <a:buSzPts val="1550"/>
                  <a:buFont typeface="Funnel Sans Light"/>
                  <a:buChar char="•"/>
                </a:pPr>
                <a:r>
                  <a:t/>
                </a:r>
                <a:endParaRPr sz="1550">
                  <a:solidFill>
                    <a:schemeClr val="lt1"/>
                  </a:solidFill>
                  <a:latin typeface="Funnel Sans Light"/>
                  <a:ea typeface="Funnel Sans Light"/>
                  <a:cs typeface="Funnel Sans Light"/>
                  <a:sym typeface="Funnel Sans Light"/>
                </a:endParaRPr>
              </a:p>
            </p:txBody>
          </p:sp>
          <p:sp>
            <p:nvSpPr>
              <p:cNvPr id="330" name="Google Shape;330;p38"/>
              <p:cNvSpPr/>
              <p:nvPr/>
            </p:nvSpPr>
            <p:spPr>
              <a:xfrm>
                <a:off x="999768" y="6131481"/>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chemeClr val="lt1"/>
                  </a:buClr>
                  <a:buSzPts val="1550"/>
                  <a:buFont typeface="Roboto"/>
                  <a:buChar char="•"/>
                </a:pPr>
                <a:r>
                  <a:rPr lang="en-US" sz="1550">
                    <a:solidFill>
                      <a:schemeClr val="lt1"/>
                    </a:solidFill>
                    <a:latin typeface="Funnel Sans Light"/>
                    <a:ea typeface="Funnel Sans Light"/>
                    <a:cs typeface="Funnel Sans Light"/>
                    <a:sym typeface="Funnel Sans Light"/>
                  </a:rPr>
                  <a:t>History Modal UI로 상세 확인</a:t>
                </a:r>
                <a:endParaRPr i="0" sz="1550" u="none" cap="none" strike="noStrike">
                  <a:solidFill>
                    <a:schemeClr val="lt1"/>
                  </a:solidFill>
                  <a:latin typeface="Funnel Sans Light"/>
                  <a:ea typeface="Funnel Sans Light"/>
                  <a:cs typeface="Funnel Sans Light"/>
                  <a:sym typeface="Funnel Sans Light"/>
                </a:endParaRPr>
              </a:p>
            </p:txBody>
          </p:sp>
        </p:grpSp>
        <p:sp>
          <p:nvSpPr>
            <p:cNvPr id="331" name="Google Shape;331;p38"/>
            <p:cNvSpPr/>
            <p:nvPr/>
          </p:nvSpPr>
          <p:spPr>
            <a:xfrm>
              <a:off x="999768" y="5673806"/>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chemeClr val="lt1"/>
                </a:buClr>
                <a:buSzPts val="1550"/>
                <a:buFont typeface="Roboto"/>
                <a:buChar char="•"/>
              </a:pPr>
              <a:r>
                <a:rPr lang="en-US" sz="1550">
                  <a:solidFill>
                    <a:schemeClr val="lt1"/>
                  </a:solidFill>
                  <a:latin typeface="Funnel Sans Light"/>
                  <a:ea typeface="Funnel Sans Light"/>
                  <a:cs typeface="Funnel Sans Light"/>
                  <a:sym typeface="Funnel Sans Light"/>
                </a:rPr>
                <a:t>Signed URL 기반 안전한 미디어 접근 및 표시</a:t>
              </a:r>
              <a:endParaRPr i="0" sz="1550" u="none" cap="none" strike="noStrike">
                <a:solidFill>
                  <a:schemeClr val="lt1"/>
                </a:solidFill>
                <a:latin typeface="Funnel Sans Light"/>
                <a:ea typeface="Funnel Sans Light"/>
                <a:cs typeface="Funnel Sans Light"/>
                <a:sym typeface="Funnel Sans Light"/>
              </a:endParaRPr>
            </a:p>
          </p:txBody>
        </p:sp>
      </p:grpSp>
      <p:pic>
        <p:nvPicPr>
          <p:cNvPr id="332" name="Google Shape;332;p38"/>
          <p:cNvPicPr preferRelativeResize="0"/>
          <p:nvPr/>
        </p:nvPicPr>
        <p:blipFill>
          <a:blip r:embed="rId3">
            <a:alphaModFix/>
          </a:blip>
          <a:stretch>
            <a:fillRect/>
          </a:stretch>
        </p:blipFill>
        <p:spPr>
          <a:xfrm>
            <a:off x="8787600" y="4275538"/>
            <a:ext cx="4876800" cy="3705225"/>
          </a:xfrm>
          <a:prstGeom prst="rect">
            <a:avLst/>
          </a:prstGeom>
          <a:noFill/>
          <a:ln>
            <a:noFill/>
          </a:ln>
        </p:spPr>
      </p:pic>
      <p:pic>
        <p:nvPicPr>
          <p:cNvPr id="333" name="Google Shape;333;p38"/>
          <p:cNvPicPr preferRelativeResize="0"/>
          <p:nvPr/>
        </p:nvPicPr>
        <p:blipFill>
          <a:blip r:embed="rId4">
            <a:alphaModFix/>
          </a:blip>
          <a:stretch>
            <a:fillRect/>
          </a:stretch>
        </p:blipFill>
        <p:spPr>
          <a:xfrm>
            <a:off x="8787600" y="389463"/>
            <a:ext cx="3181350" cy="3667125"/>
          </a:xfrm>
          <a:prstGeom prst="rect">
            <a:avLst/>
          </a:prstGeom>
          <a:noFill/>
          <a:ln>
            <a:noFill/>
          </a:ln>
        </p:spPr>
      </p:pic>
      <p:cxnSp>
        <p:nvCxnSpPr>
          <p:cNvPr id="334" name="Google Shape;334;p38"/>
          <p:cNvCxnSpPr/>
          <p:nvPr/>
        </p:nvCxnSpPr>
        <p:spPr>
          <a:xfrm>
            <a:off x="7418300" y="2734550"/>
            <a:ext cx="995400" cy="0"/>
          </a:xfrm>
          <a:prstGeom prst="straightConnector1">
            <a:avLst/>
          </a:prstGeom>
          <a:noFill/>
          <a:ln cap="flat" cmpd="sng" w="28575">
            <a:solidFill>
              <a:srgbClr val="AA9B86"/>
            </a:solidFill>
            <a:prstDash val="solid"/>
            <a:round/>
            <a:headEnd len="med" w="med" type="none"/>
            <a:tailEnd len="med" w="med" type="stealth"/>
          </a:ln>
        </p:spPr>
      </p:cxnSp>
      <p:cxnSp>
        <p:nvCxnSpPr>
          <p:cNvPr id="335" name="Google Shape;335;p38"/>
          <p:cNvCxnSpPr/>
          <p:nvPr/>
        </p:nvCxnSpPr>
        <p:spPr>
          <a:xfrm>
            <a:off x="7418300" y="4924800"/>
            <a:ext cx="995400" cy="0"/>
          </a:xfrm>
          <a:prstGeom prst="straightConnector1">
            <a:avLst/>
          </a:prstGeom>
          <a:noFill/>
          <a:ln cap="flat" cmpd="sng" w="28575">
            <a:solidFill>
              <a:srgbClr val="AA9B86"/>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p:nvPr/>
        </p:nvSpPr>
        <p:spPr>
          <a:xfrm>
            <a:off x="793790" y="2621518"/>
            <a:ext cx="54972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Backend</a:t>
            </a:r>
            <a:endParaRPr b="0" i="0" sz="3900" u="none" cap="none" strike="noStrike"/>
          </a:p>
        </p:txBody>
      </p:sp>
      <p:pic>
        <p:nvPicPr>
          <p:cNvPr id="342" name="Google Shape;342;p39"/>
          <p:cNvPicPr preferRelativeResize="0"/>
          <p:nvPr/>
        </p:nvPicPr>
        <p:blipFill>
          <a:blip r:embed="rId3">
            <a:alphaModFix/>
          </a:blip>
          <a:stretch>
            <a:fillRect/>
          </a:stretch>
        </p:blipFill>
        <p:spPr>
          <a:xfrm>
            <a:off x="0" y="0"/>
            <a:ext cx="14630400" cy="8614674"/>
          </a:xfrm>
          <a:prstGeom prst="rect">
            <a:avLst/>
          </a:prstGeom>
          <a:noFill/>
          <a:ln>
            <a:noFill/>
          </a:ln>
        </p:spPr>
      </p:pic>
      <p:sp>
        <p:nvSpPr>
          <p:cNvPr id="343" name="Google Shape;343;p39"/>
          <p:cNvSpPr/>
          <p:nvPr/>
        </p:nvSpPr>
        <p:spPr>
          <a:xfrm>
            <a:off x="0" y="0"/>
            <a:ext cx="14630400" cy="8614800"/>
          </a:xfrm>
          <a:prstGeom prst="rect">
            <a:avLst/>
          </a:prstGeom>
          <a:solidFill>
            <a:srgbClr val="000000">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793790" y="2621518"/>
            <a:ext cx="54972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Backend</a:t>
            </a:r>
            <a:endParaRPr b="0" i="0" sz="390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1" name="Google Shape;351;p40"/>
          <p:cNvPicPr preferRelativeResize="0"/>
          <p:nvPr/>
        </p:nvPicPr>
        <p:blipFill>
          <a:blip r:embed="rId3">
            <a:alphaModFix/>
          </a:blip>
          <a:stretch>
            <a:fillRect/>
          </a:stretch>
        </p:blipFill>
        <p:spPr>
          <a:xfrm>
            <a:off x="1370599" y="1278102"/>
            <a:ext cx="12244414" cy="6487025"/>
          </a:xfrm>
          <a:prstGeom prst="rect">
            <a:avLst/>
          </a:prstGeom>
          <a:noFill/>
          <a:ln>
            <a:noFill/>
          </a:ln>
        </p:spPr>
      </p:pic>
      <p:sp>
        <p:nvSpPr>
          <p:cNvPr id="352" name="Google Shape;352;p40"/>
          <p:cNvSpPr/>
          <p:nvPr/>
        </p:nvSpPr>
        <p:spPr>
          <a:xfrm>
            <a:off x="793801" y="531143"/>
            <a:ext cx="72480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DB Architecture</a:t>
            </a:r>
            <a:endParaRPr b="0" i="0" sz="3900" u="none" cap="none" strike="noStrike"/>
          </a:p>
        </p:txBody>
      </p:sp>
      <p:sp>
        <p:nvSpPr>
          <p:cNvPr id="353" name="Google Shape;353;p40"/>
          <p:cNvSpPr/>
          <p:nvPr/>
        </p:nvSpPr>
        <p:spPr>
          <a:xfrm>
            <a:off x="8403075" y="4176000"/>
            <a:ext cx="3805500" cy="984900"/>
          </a:xfrm>
          <a:prstGeom prst="roundRect">
            <a:avLst>
              <a:gd fmla="val 2730" name="adj"/>
            </a:avLst>
          </a:prstGeom>
          <a:solidFill>
            <a:srgbClr val="404040"/>
          </a:solidFill>
          <a:ln cap="flat" cmpd="sng" w="9525">
            <a:solidFill>
              <a:srgbClr val="434343"/>
            </a:solidFill>
            <a:prstDash val="solid"/>
            <a:round/>
            <a:headEnd len="sm" w="sm" type="none"/>
            <a:tailEnd len="sm" w="sm" type="none"/>
          </a:ln>
          <a:effectLst>
            <a:outerShdw blurRad="57150" rotWithShape="0" algn="bl" dir="214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650">
                <a:solidFill>
                  <a:schemeClr val="lt1"/>
                </a:solidFill>
                <a:latin typeface="Mona Sans SemiBold"/>
                <a:ea typeface="Mona Sans SemiBold"/>
                <a:cs typeface="Mona Sans SemiBold"/>
                <a:sym typeface="Mona Sans SemiBold"/>
              </a:rPr>
              <a:t>Before</a:t>
            </a:r>
            <a:endParaRPr sz="1650">
              <a:solidFill>
                <a:schemeClr val="lt1"/>
              </a:solidFill>
              <a:latin typeface="Mona Sans SemiBold"/>
              <a:ea typeface="Mona Sans SemiBold"/>
              <a:cs typeface="Mona Sans SemiBold"/>
              <a:sym typeface="Mona Sans SemiBold"/>
            </a:endParaRPr>
          </a:p>
          <a:p>
            <a:pPr indent="-330200" lvl="0" marL="457200" rtl="0" algn="l">
              <a:spcBef>
                <a:spcPts val="0"/>
              </a:spcBef>
              <a:spcAft>
                <a:spcPts val="0"/>
              </a:spcAft>
              <a:buClr>
                <a:schemeClr val="lt1"/>
              </a:buClr>
              <a:buSzPts val="1600"/>
              <a:buFont typeface="Funnel Sans"/>
              <a:buChar char="-"/>
            </a:pPr>
            <a:r>
              <a:rPr lang="en-US" sz="1600">
                <a:solidFill>
                  <a:schemeClr val="lt1"/>
                </a:solidFill>
                <a:latin typeface="Funnel Sans"/>
                <a:ea typeface="Funnel Sans"/>
                <a:cs typeface="Funnel Sans"/>
                <a:sym typeface="Funnel Sans"/>
              </a:rPr>
              <a:t>초기 개발 환경: SQLite(Local File)</a:t>
            </a:r>
            <a:endParaRPr sz="1600">
              <a:solidFill>
                <a:schemeClr val="lt1"/>
              </a:solidFill>
              <a:latin typeface="Funnel Sans"/>
              <a:ea typeface="Funnel Sans"/>
              <a:cs typeface="Funnel Sans"/>
              <a:sym typeface="Funnel Sans"/>
            </a:endParaRPr>
          </a:p>
          <a:p>
            <a:pPr indent="-330200" lvl="0" marL="457200" rtl="0" algn="l">
              <a:spcBef>
                <a:spcPts val="0"/>
              </a:spcBef>
              <a:spcAft>
                <a:spcPts val="0"/>
              </a:spcAft>
              <a:buClr>
                <a:schemeClr val="lt1"/>
              </a:buClr>
              <a:buSzPts val="1600"/>
              <a:buFont typeface="Funnel Sans"/>
              <a:buChar char="-"/>
            </a:pPr>
            <a:r>
              <a:rPr lang="en-US" sz="1600">
                <a:solidFill>
                  <a:schemeClr val="lt1"/>
                </a:solidFill>
                <a:latin typeface="Funnel Sans"/>
                <a:ea typeface="Funnel Sans"/>
                <a:cs typeface="Funnel Sans"/>
                <a:sym typeface="Funnel Sans"/>
              </a:rPr>
              <a:t>로컬 저장 -&gt; 서비스 확장 어려움</a:t>
            </a:r>
            <a:endParaRPr sz="1800">
              <a:solidFill>
                <a:schemeClr val="lt1"/>
              </a:solidFill>
              <a:latin typeface="Funnel Sans"/>
              <a:ea typeface="Funnel Sans"/>
              <a:cs typeface="Funnel Sans"/>
              <a:sym typeface="Funnel Sans"/>
            </a:endParaRPr>
          </a:p>
        </p:txBody>
      </p:sp>
      <p:sp>
        <p:nvSpPr>
          <p:cNvPr id="354" name="Google Shape;354;p40"/>
          <p:cNvSpPr/>
          <p:nvPr/>
        </p:nvSpPr>
        <p:spPr>
          <a:xfrm>
            <a:off x="7967650" y="3905325"/>
            <a:ext cx="5059500" cy="3859800"/>
          </a:xfrm>
          <a:prstGeom prst="roundRect">
            <a:avLst>
              <a:gd fmla="val 2730" name="adj"/>
            </a:avLst>
          </a:prstGeom>
          <a:solidFill>
            <a:srgbClr val="595959"/>
          </a:solidFill>
          <a:ln cap="flat" cmpd="sng" w="9525">
            <a:solidFill>
              <a:srgbClr val="434343"/>
            </a:solidFill>
            <a:prstDash val="solid"/>
            <a:round/>
            <a:headEnd len="sm" w="sm" type="none"/>
            <a:tailEnd len="sm" w="sm" type="none"/>
          </a:ln>
          <a:effectLst>
            <a:outerShdw blurRad="57150" rotWithShape="0" algn="bl" dir="214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Mona Sans SemiBold"/>
                <a:ea typeface="Mona Sans SemiBold"/>
                <a:cs typeface="Mona Sans SemiBold"/>
                <a:sym typeface="Mona Sans SemiBold"/>
              </a:rPr>
              <a:t>개선 목표</a:t>
            </a:r>
            <a:endParaRPr sz="1700">
              <a:solidFill>
                <a:schemeClr val="lt1"/>
              </a:solidFill>
              <a:latin typeface="Mona Sans SemiBold"/>
              <a:ea typeface="Mona Sans SemiBold"/>
              <a:cs typeface="Mona Sans SemiBold"/>
              <a:sym typeface="Mona Sans SemiBold"/>
            </a:endParaRPr>
          </a:p>
          <a:p>
            <a:pPr indent="-330200" lvl="0" marL="457200" rtl="0" algn="l">
              <a:spcBef>
                <a:spcPts val="0"/>
              </a:spcBef>
              <a:spcAft>
                <a:spcPts val="0"/>
              </a:spcAft>
              <a:buClr>
                <a:schemeClr val="lt1"/>
              </a:buClr>
              <a:buSzPts val="1600"/>
              <a:buFont typeface="Funnel Sans"/>
              <a:buChar char="-"/>
            </a:pPr>
            <a:r>
              <a:rPr lang="en-US" sz="1600">
                <a:solidFill>
                  <a:schemeClr val="lt1"/>
                </a:solidFill>
                <a:latin typeface="Funnel Sans"/>
                <a:ea typeface="Funnel Sans"/>
                <a:cs typeface="Funnel Sans"/>
                <a:sym typeface="Funnel Sans"/>
              </a:rPr>
              <a:t>안정적 데이터 저장 및 쿼리 성능 개선</a:t>
            </a:r>
            <a:endParaRPr sz="1600">
              <a:solidFill>
                <a:schemeClr val="lt1"/>
              </a:solidFill>
              <a:latin typeface="Funnel Sans"/>
              <a:ea typeface="Funnel Sans"/>
              <a:cs typeface="Funnel Sans"/>
              <a:sym typeface="Funnel Sans"/>
            </a:endParaRPr>
          </a:p>
          <a:p>
            <a:pPr indent="-330200" lvl="0" marL="457200" rtl="0" algn="l">
              <a:spcBef>
                <a:spcPts val="0"/>
              </a:spcBef>
              <a:spcAft>
                <a:spcPts val="0"/>
              </a:spcAft>
              <a:buClr>
                <a:schemeClr val="lt1"/>
              </a:buClr>
              <a:buSzPts val="1600"/>
              <a:buFont typeface="Funnel Sans"/>
              <a:buChar char="-"/>
            </a:pPr>
            <a:r>
              <a:rPr lang="en-US" sz="1600">
                <a:solidFill>
                  <a:schemeClr val="lt1"/>
                </a:solidFill>
                <a:latin typeface="Funnel Sans"/>
                <a:ea typeface="Funnel Sans"/>
                <a:cs typeface="Funnel Sans"/>
                <a:sym typeface="Funnel Sans"/>
              </a:rPr>
              <a:t>사용자 이력 기반 개선 기능 지원</a:t>
            </a:r>
            <a:endParaRPr sz="1600">
              <a:solidFill>
                <a:schemeClr val="lt1"/>
              </a:solidFill>
              <a:latin typeface="Funnel Sans"/>
              <a:ea typeface="Funnel Sans"/>
              <a:cs typeface="Funnel Sans"/>
              <a:sym typeface="Funnel Sans"/>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US" sz="1700">
                <a:solidFill>
                  <a:schemeClr val="lt1"/>
                </a:solidFill>
                <a:latin typeface="Mona Sans SemiBold"/>
                <a:ea typeface="Mona Sans SemiBold"/>
                <a:cs typeface="Mona Sans SemiBold"/>
                <a:sym typeface="Mona Sans SemiBold"/>
              </a:rPr>
              <a:t>해결 작업</a:t>
            </a:r>
            <a:endParaRPr sz="1700">
              <a:solidFill>
                <a:schemeClr val="lt1"/>
              </a:solidFill>
              <a:highlight>
                <a:srgbClr val="56565B"/>
              </a:highlight>
              <a:latin typeface="Mona Sans SemiBold"/>
              <a:ea typeface="Mona Sans SemiBold"/>
              <a:cs typeface="Mona Sans SemiBold"/>
              <a:sym typeface="Mona Sans SemiBold"/>
            </a:endParaRPr>
          </a:p>
          <a:p>
            <a:pPr indent="-330200" lvl="0" marL="457200" rtl="0" algn="l">
              <a:spcBef>
                <a:spcPts val="0"/>
              </a:spcBef>
              <a:spcAft>
                <a:spcPts val="0"/>
              </a:spcAft>
              <a:buClr>
                <a:schemeClr val="lt1"/>
              </a:buClr>
              <a:buSzPts val="1600"/>
              <a:buFont typeface="Funnel Sans"/>
              <a:buChar char="-"/>
            </a:pPr>
            <a:r>
              <a:rPr lang="en-US" sz="1600">
                <a:solidFill>
                  <a:schemeClr val="lt1"/>
                </a:solidFill>
                <a:latin typeface="Funnel Sans"/>
                <a:ea typeface="Funnel Sans"/>
                <a:cs typeface="Funnel Sans"/>
                <a:sym typeface="Funnel Sans"/>
              </a:rPr>
              <a:t>PostgreSQL 전환</a:t>
            </a:r>
            <a:endParaRPr sz="1600">
              <a:solidFill>
                <a:schemeClr val="lt1"/>
              </a:solidFill>
              <a:latin typeface="Funnel Sans"/>
              <a:ea typeface="Funnel Sans"/>
              <a:cs typeface="Funnel Sans"/>
              <a:sym typeface="Funnel Sans"/>
            </a:endParaRPr>
          </a:p>
          <a:p>
            <a:pPr indent="-330200" lvl="1" marL="914400" rtl="0" algn="l">
              <a:spcBef>
                <a:spcPts val="0"/>
              </a:spcBef>
              <a:spcAft>
                <a:spcPts val="0"/>
              </a:spcAft>
              <a:buClr>
                <a:schemeClr val="lt1"/>
              </a:buClr>
              <a:buSzPts val="1600"/>
              <a:buFont typeface="Funnel Sans"/>
              <a:buChar char="-"/>
            </a:pPr>
            <a:r>
              <a:rPr lang="en-US" sz="1600">
                <a:solidFill>
                  <a:schemeClr val="lt1"/>
                </a:solidFill>
                <a:latin typeface="Funnel Sans"/>
                <a:ea typeface="Funnel Sans"/>
                <a:cs typeface="Funnel Sans"/>
                <a:sym typeface="Funnel Sans"/>
              </a:rPr>
              <a:t>Docker 기반 배포</a:t>
            </a:r>
            <a:endParaRPr sz="1600">
              <a:solidFill>
                <a:schemeClr val="lt1"/>
              </a:solidFill>
              <a:latin typeface="Funnel Sans"/>
              <a:ea typeface="Funnel Sans"/>
              <a:cs typeface="Funnel Sans"/>
              <a:sym typeface="Funnel Sans"/>
            </a:endParaRPr>
          </a:p>
          <a:p>
            <a:pPr indent="-330200" lvl="1" marL="914400" rtl="0" algn="l">
              <a:spcBef>
                <a:spcPts val="0"/>
              </a:spcBef>
              <a:spcAft>
                <a:spcPts val="0"/>
              </a:spcAft>
              <a:buClr>
                <a:schemeClr val="lt1"/>
              </a:buClr>
              <a:buSzPts val="1600"/>
              <a:buFont typeface="Funnel Sans"/>
              <a:buChar char="-"/>
            </a:pPr>
            <a:r>
              <a:rPr lang="en-US" sz="1600">
                <a:solidFill>
                  <a:schemeClr val="lt1"/>
                </a:solidFill>
                <a:latin typeface="Funnel Sans"/>
                <a:ea typeface="Funnel Sans"/>
                <a:cs typeface="Funnel Sans"/>
                <a:sym typeface="Funnel Sans"/>
              </a:rPr>
              <a:t>Alembic migration</a:t>
            </a:r>
            <a:endParaRPr sz="1600">
              <a:solidFill>
                <a:schemeClr val="lt1"/>
              </a:solidFill>
              <a:latin typeface="Funnel Sans"/>
              <a:ea typeface="Funnel Sans"/>
              <a:cs typeface="Funnel Sans"/>
              <a:sym typeface="Funnel Sans"/>
            </a:endParaRPr>
          </a:p>
          <a:p>
            <a:pPr indent="-330200" lvl="0" marL="457200" rtl="0" algn="l">
              <a:spcBef>
                <a:spcPts val="0"/>
              </a:spcBef>
              <a:spcAft>
                <a:spcPts val="0"/>
              </a:spcAft>
              <a:buClr>
                <a:schemeClr val="lt1"/>
              </a:buClr>
              <a:buSzPts val="1600"/>
              <a:buFont typeface="Funnel Sans"/>
              <a:buChar char="-"/>
            </a:pPr>
            <a:r>
              <a:rPr lang="en-US" sz="1600">
                <a:solidFill>
                  <a:schemeClr val="lt1"/>
                </a:solidFill>
                <a:latin typeface="Funnel Sans"/>
                <a:ea typeface="Funnel Sans"/>
                <a:cs typeface="Funnel Sans"/>
                <a:sym typeface="Funnel Sans"/>
              </a:rPr>
              <a:t>Erd 설계 확장</a:t>
            </a:r>
            <a:endParaRPr sz="1600">
              <a:solidFill>
                <a:schemeClr val="lt1"/>
              </a:solidFill>
              <a:latin typeface="Funnel Sans"/>
              <a:ea typeface="Funnel Sans"/>
              <a:cs typeface="Funnel Sans"/>
              <a:sym typeface="Funnel Sans"/>
            </a:endParaRPr>
          </a:p>
          <a:p>
            <a:pPr indent="-330200" lvl="1" marL="914400" rtl="0" algn="l">
              <a:spcBef>
                <a:spcPts val="0"/>
              </a:spcBef>
              <a:spcAft>
                <a:spcPts val="0"/>
              </a:spcAft>
              <a:buClr>
                <a:schemeClr val="lt1"/>
              </a:buClr>
              <a:buSzPts val="1600"/>
              <a:buFont typeface="Funnel Sans"/>
              <a:buChar char="-"/>
            </a:pPr>
            <a:r>
              <a:rPr lang="en-US" sz="1600">
                <a:solidFill>
                  <a:schemeClr val="lt1"/>
                </a:solidFill>
                <a:latin typeface="Funnel Sans"/>
                <a:ea typeface="Funnel Sans"/>
                <a:cs typeface="Funnel Sans"/>
                <a:sym typeface="Funnel Sans"/>
              </a:rPr>
              <a:t>users/ ad_request / user_memories 구조화</a:t>
            </a:r>
            <a:endParaRPr sz="1600">
              <a:solidFill>
                <a:schemeClr val="lt1"/>
              </a:solidFill>
              <a:latin typeface="Funnel Sans"/>
              <a:ea typeface="Funnel Sans"/>
              <a:cs typeface="Funnel Sans"/>
              <a:sym typeface="Funnel Sans"/>
            </a:endParaRPr>
          </a:p>
          <a:p>
            <a:pPr indent="0" lvl="0" marL="45720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US" sz="1700">
                <a:solidFill>
                  <a:schemeClr val="lt1"/>
                </a:solidFill>
                <a:latin typeface="Mona Sans SemiBold"/>
                <a:ea typeface="Mona Sans SemiBold"/>
                <a:cs typeface="Mona Sans SemiBold"/>
                <a:sym typeface="Mona Sans SemiBold"/>
              </a:rPr>
              <a:t>결과</a:t>
            </a:r>
            <a:endParaRPr sz="1700">
              <a:solidFill>
                <a:schemeClr val="lt1"/>
              </a:solidFill>
              <a:latin typeface="Mona Sans SemiBold"/>
              <a:ea typeface="Mona Sans SemiBold"/>
              <a:cs typeface="Mona Sans SemiBold"/>
              <a:sym typeface="Mona Sans SemiBold"/>
            </a:endParaRPr>
          </a:p>
          <a:p>
            <a:pPr indent="-330200" lvl="0" marL="457200" rtl="0" algn="l">
              <a:spcBef>
                <a:spcPts val="0"/>
              </a:spcBef>
              <a:spcAft>
                <a:spcPts val="0"/>
              </a:spcAft>
              <a:buClr>
                <a:schemeClr val="lt1"/>
              </a:buClr>
              <a:buSzPts val="1600"/>
              <a:buFont typeface="Funnel Sans"/>
              <a:buChar char="-"/>
            </a:pPr>
            <a:r>
              <a:rPr lang="en-US" sz="1600">
                <a:solidFill>
                  <a:schemeClr val="lt1"/>
                </a:solidFill>
                <a:latin typeface="Funnel Sans"/>
                <a:ea typeface="Funnel Sans"/>
                <a:cs typeface="Funnel Sans"/>
                <a:sym typeface="Funnel Sans"/>
              </a:rPr>
              <a:t>사용자별 데이터 추적 및 히스토리 관리 안정화</a:t>
            </a:r>
            <a:endParaRPr sz="1600">
              <a:solidFill>
                <a:schemeClr val="lt1"/>
              </a:solidFill>
              <a:latin typeface="Funnel Sans"/>
              <a:ea typeface="Funnel Sans"/>
              <a:cs typeface="Funnel Sans"/>
              <a:sym typeface="Funne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1"/>
          <p:cNvSpPr/>
          <p:nvPr/>
        </p:nvSpPr>
        <p:spPr>
          <a:xfrm>
            <a:off x="793801" y="704325"/>
            <a:ext cx="7248000" cy="620100"/>
          </a:xfrm>
          <a:prstGeom prst="rect">
            <a:avLst/>
          </a:prstGeom>
          <a:noFill/>
          <a:ln>
            <a:noFill/>
          </a:ln>
        </p:spPr>
        <p:txBody>
          <a:bodyPr anchorCtr="0" anchor="t" bIns="0" lIns="0" spcFirstLastPara="1" rIns="0" wrap="square" tIns="0">
            <a:noAutofit/>
          </a:bodyPr>
          <a:lstStyle/>
          <a:p>
            <a:pPr indent="0" lvl="0" marL="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Storage Architecture</a:t>
            </a:r>
            <a:endParaRPr sz="3900">
              <a:solidFill>
                <a:schemeClr val="dk1"/>
              </a:solidFill>
            </a:endParaRPr>
          </a:p>
          <a:p>
            <a:pPr indent="0" lvl="0" marL="0" marR="0" rtl="0" algn="l">
              <a:lnSpc>
                <a:spcPct val="124359"/>
              </a:lnSpc>
              <a:spcBef>
                <a:spcPts val="0"/>
              </a:spcBef>
              <a:spcAft>
                <a:spcPts val="0"/>
              </a:spcAft>
              <a:buClr>
                <a:srgbClr val="F2F2F3"/>
              </a:buClr>
              <a:buSzPts val="3900"/>
              <a:buFont typeface="Poppins"/>
              <a:buNone/>
            </a:pPr>
            <a:r>
              <a:t/>
            </a:r>
            <a:endParaRPr sz="3900">
              <a:solidFill>
                <a:srgbClr val="F2F2F3"/>
              </a:solidFill>
              <a:latin typeface="Poppins"/>
              <a:ea typeface="Poppins"/>
              <a:cs typeface="Poppins"/>
              <a:sym typeface="Poppins"/>
            </a:endParaRPr>
          </a:p>
        </p:txBody>
      </p:sp>
      <p:sp>
        <p:nvSpPr>
          <p:cNvPr id="361" name="Google Shape;361;p41"/>
          <p:cNvSpPr/>
          <p:nvPr/>
        </p:nvSpPr>
        <p:spPr>
          <a:xfrm>
            <a:off x="793650" y="1930300"/>
            <a:ext cx="5478600" cy="440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a:off x="999575" y="2044600"/>
            <a:ext cx="5103000" cy="4042500"/>
          </a:xfrm>
          <a:prstGeom prst="roundRect">
            <a:avLst>
              <a:gd fmla="val 531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41"/>
          <p:cNvSpPr/>
          <p:nvPr/>
        </p:nvSpPr>
        <p:spPr>
          <a:xfrm>
            <a:off x="7951225" y="1930300"/>
            <a:ext cx="5711400" cy="58344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900">
                <a:solidFill>
                  <a:schemeClr val="lt1"/>
                </a:solidFill>
                <a:latin typeface="Mona Sans Medium"/>
                <a:ea typeface="Mona Sans Medium"/>
                <a:cs typeface="Mona Sans Medium"/>
                <a:sym typeface="Mona Sans Medium"/>
              </a:rPr>
              <a:t>Before</a:t>
            </a:r>
            <a:endParaRPr sz="1900">
              <a:solidFill>
                <a:schemeClr val="dk1"/>
              </a:solidFill>
              <a:latin typeface="Mona Sans Medium"/>
              <a:ea typeface="Mona Sans Medium"/>
              <a:cs typeface="Mona Sans Medium"/>
              <a:sym typeface="Mona Sans Medium"/>
            </a:endParaRPr>
          </a:p>
          <a:p>
            <a:pPr indent="-342900" lvl="0" marL="4572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미디어 파일 서버 내부에 저장</a:t>
            </a:r>
            <a:endParaRPr sz="1800">
              <a:solidFill>
                <a:schemeClr val="lt1"/>
              </a:solidFill>
              <a:latin typeface="Funnel Sans Light"/>
              <a:ea typeface="Funnel Sans Light"/>
              <a:cs typeface="Funnel Sans Light"/>
              <a:sym typeface="Funnel Sans Light"/>
            </a:endParaRPr>
          </a:p>
          <a:p>
            <a:pPr indent="-342900" lvl="0" marL="4572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관리 불편 + 용량 한계 + CDN 기능 미지원</a:t>
            </a:r>
            <a:endParaRPr sz="1800">
              <a:solidFill>
                <a:schemeClr val="lt1"/>
              </a:solidFill>
              <a:latin typeface="Funnel Sans Light"/>
              <a:ea typeface="Funnel Sans Light"/>
              <a:cs typeface="Funnel Sans Light"/>
              <a:sym typeface="Funnel Sans Light"/>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2100">
              <a:solidFill>
                <a:schemeClr val="lt1"/>
              </a:solidFill>
            </a:endParaRPr>
          </a:p>
          <a:p>
            <a:pPr indent="0" lvl="0" marL="0" rtl="0" algn="l">
              <a:spcBef>
                <a:spcPts val="0"/>
              </a:spcBef>
              <a:spcAft>
                <a:spcPts val="0"/>
              </a:spcAft>
              <a:buNone/>
            </a:pPr>
            <a:r>
              <a:rPr lang="en-US" sz="1900">
                <a:solidFill>
                  <a:schemeClr val="lt1"/>
                </a:solidFill>
                <a:latin typeface="Mona Sans Medium"/>
                <a:ea typeface="Mona Sans Medium"/>
                <a:cs typeface="Mona Sans Medium"/>
                <a:sym typeface="Mona Sans Medium"/>
              </a:rPr>
              <a:t>개선 목표</a:t>
            </a:r>
            <a:endParaRPr sz="1900">
              <a:solidFill>
                <a:schemeClr val="lt1"/>
              </a:solidFill>
              <a:latin typeface="Mona Sans Medium"/>
              <a:ea typeface="Mona Sans Medium"/>
              <a:cs typeface="Mona Sans Medium"/>
              <a:sym typeface="Mona Sans Medium"/>
            </a:endParaRPr>
          </a:p>
          <a:p>
            <a:pPr indent="-342900" lvl="0" marL="4572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미디어 안정적 서빙 + 대규모 확장 가능 구조</a:t>
            </a:r>
            <a:endParaRPr sz="1800">
              <a:solidFill>
                <a:schemeClr val="lt1"/>
              </a:solidFill>
              <a:latin typeface="Funnel Sans Light"/>
              <a:ea typeface="Funnel Sans Light"/>
              <a:cs typeface="Funnel Sans Light"/>
              <a:sym typeface="Funnel Sans Light"/>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2100">
              <a:solidFill>
                <a:schemeClr val="lt1"/>
              </a:solidFill>
            </a:endParaRPr>
          </a:p>
          <a:p>
            <a:pPr indent="0" lvl="0" marL="0" rtl="0" algn="l">
              <a:spcBef>
                <a:spcPts val="0"/>
              </a:spcBef>
              <a:spcAft>
                <a:spcPts val="0"/>
              </a:spcAft>
              <a:buNone/>
            </a:pPr>
            <a:r>
              <a:rPr lang="en-US" sz="1900">
                <a:solidFill>
                  <a:schemeClr val="lt1"/>
                </a:solidFill>
                <a:latin typeface="Mona Sans Medium"/>
                <a:ea typeface="Mona Sans Medium"/>
                <a:cs typeface="Mona Sans Medium"/>
                <a:sym typeface="Mona Sans Medium"/>
              </a:rPr>
              <a:t>해결 작업</a:t>
            </a:r>
            <a:endParaRPr sz="1900">
              <a:solidFill>
                <a:schemeClr val="lt1"/>
              </a:solidFill>
              <a:latin typeface="Mona Sans Medium"/>
              <a:ea typeface="Mona Sans Medium"/>
              <a:cs typeface="Mona Sans Medium"/>
              <a:sym typeface="Mona Sans Medium"/>
            </a:endParaRPr>
          </a:p>
          <a:p>
            <a:pPr indent="-342900" lvl="0" marL="4572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MinIO 도입 (Object Storage)</a:t>
            </a:r>
            <a:endParaRPr sz="1800">
              <a:solidFill>
                <a:schemeClr val="lt1"/>
              </a:solidFill>
              <a:latin typeface="Funnel Sans Light"/>
              <a:ea typeface="Funnel Sans Light"/>
              <a:cs typeface="Funnel Sans Light"/>
              <a:sym typeface="Funnel Sans Light"/>
            </a:endParaRPr>
          </a:p>
          <a:p>
            <a:pPr indent="-342900" lvl="1" marL="9144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DOCKER 기반 분리 운영</a:t>
            </a:r>
            <a:endParaRPr sz="1800">
              <a:solidFill>
                <a:schemeClr val="lt1"/>
              </a:solidFill>
              <a:latin typeface="Funnel Sans Light"/>
              <a:ea typeface="Funnel Sans Light"/>
              <a:cs typeface="Funnel Sans Light"/>
              <a:sym typeface="Funnel Sans Light"/>
            </a:endParaRPr>
          </a:p>
          <a:p>
            <a:pPr indent="-342900" lvl="1" marL="9144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Signed URL 보안 적용</a:t>
            </a:r>
            <a:endParaRPr sz="1800">
              <a:solidFill>
                <a:schemeClr val="lt1"/>
              </a:solidFill>
              <a:latin typeface="Funnel Sans Light"/>
              <a:ea typeface="Funnel Sans Light"/>
              <a:cs typeface="Funnel Sans Light"/>
              <a:sym typeface="Funnel Sans Light"/>
            </a:endParaRPr>
          </a:p>
          <a:p>
            <a:pPr indent="-342900" lvl="0" marL="4572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Nginx Reverse Proxy 적용</a:t>
            </a:r>
            <a:endParaRPr sz="1800">
              <a:solidFill>
                <a:schemeClr val="lt1"/>
              </a:solidFill>
              <a:latin typeface="Funnel Sans Light"/>
              <a:ea typeface="Funnel Sans Light"/>
              <a:cs typeface="Funnel Sans Light"/>
              <a:sym typeface="Funnel Sans Light"/>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2100">
              <a:solidFill>
                <a:schemeClr val="lt1"/>
              </a:solidFill>
            </a:endParaRPr>
          </a:p>
          <a:p>
            <a:pPr indent="0" lvl="0" marL="0" rtl="0" algn="l">
              <a:spcBef>
                <a:spcPts val="0"/>
              </a:spcBef>
              <a:spcAft>
                <a:spcPts val="0"/>
              </a:spcAft>
              <a:buNone/>
            </a:pPr>
            <a:r>
              <a:rPr lang="en-US" sz="1900">
                <a:solidFill>
                  <a:schemeClr val="lt1"/>
                </a:solidFill>
                <a:latin typeface="Mona Sans Medium"/>
                <a:ea typeface="Mona Sans Medium"/>
                <a:cs typeface="Mona Sans Medium"/>
                <a:sym typeface="Mona Sans Medium"/>
              </a:rPr>
              <a:t>결과</a:t>
            </a:r>
            <a:endParaRPr sz="1900">
              <a:solidFill>
                <a:schemeClr val="lt1"/>
              </a:solidFill>
              <a:latin typeface="Mona Sans Medium"/>
              <a:ea typeface="Mona Sans Medium"/>
              <a:cs typeface="Mona Sans Medium"/>
              <a:sym typeface="Mona Sans Medium"/>
            </a:endParaRPr>
          </a:p>
          <a:p>
            <a:pPr indent="-342900" lvl="0" marL="4572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CDN-like 성능 + 백엔드 부하 감소</a:t>
            </a:r>
            <a:endParaRPr sz="1800">
              <a:solidFill>
                <a:schemeClr val="lt1"/>
              </a:solidFill>
              <a:latin typeface="Funnel Sans Light"/>
              <a:ea typeface="Funnel Sans Light"/>
              <a:cs typeface="Funnel Sans Light"/>
              <a:sym typeface="Funnel Sans Light"/>
            </a:endParaRPr>
          </a:p>
          <a:p>
            <a:pPr indent="-342900" lvl="0" marL="4572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운영 안정성 및 사용자 경험 개선</a:t>
            </a:r>
            <a:endParaRPr sz="1800">
              <a:solidFill>
                <a:schemeClr val="lt1"/>
              </a:solidFill>
              <a:latin typeface="Funnel Sans Light"/>
              <a:ea typeface="Funnel Sans Light"/>
              <a:cs typeface="Funnel Sans Light"/>
              <a:sym typeface="Funnel Sans Light"/>
            </a:endParaRPr>
          </a:p>
        </p:txBody>
      </p:sp>
      <p:pic>
        <p:nvPicPr>
          <p:cNvPr id="365" name="Google Shape;365;p41"/>
          <p:cNvPicPr preferRelativeResize="0"/>
          <p:nvPr/>
        </p:nvPicPr>
        <p:blipFill>
          <a:blip r:embed="rId3">
            <a:alphaModFix/>
          </a:blip>
          <a:stretch>
            <a:fillRect/>
          </a:stretch>
        </p:blipFill>
        <p:spPr>
          <a:xfrm>
            <a:off x="1804622" y="2044600"/>
            <a:ext cx="3492915" cy="4042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p:nvPr/>
        </p:nvSpPr>
        <p:spPr>
          <a:xfrm>
            <a:off x="793801" y="704325"/>
            <a:ext cx="72480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Deployment &amp; Infrastructure</a:t>
            </a:r>
            <a:endParaRPr b="0" i="0" sz="3900" u="none" cap="none" strike="noStrike"/>
          </a:p>
        </p:txBody>
      </p:sp>
      <p:sp>
        <p:nvSpPr>
          <p:cNvPr id="372" name="Google Shape;372;p42"/>
          <p:cNvSpPr/>
          <p:nvPr/>
        </p:nvSpPr>
        <p:spPr>
          <a:xfrm>
            <a:off x="793650" y="1930300"/>
            <a:ext cx="5478600" cy="440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2"/>
          <p:cNvSpPr/>
          <p:nvPr/>
        </p:nvSpPr>
        <p:spPr>
          <a:xfrm>
            <a:off x="7951225" y="1930300"/>
            <a:ext cx="5711400" cy="19293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900">
                <a:solidFill>
                  <a:schemeClr val="lt1"/>
                </a:solidFill>
                <a:latin typeface="Mona Sans SemiBold"/>
                <a:ea typeface="Mona Sans SemiBold"/>
                <a:cs typeface="Mona Sans SemiBold"/>
                <a:sym typeface="Mona Sans SemiBold"/>
              </a:rPr>
              <a:t>운영 환경 구성</a:t>
            </a:r>
            <a:endParaRPr sz="1900">
              <a:solidFill>
                <a:schemeClr val="lt1"/>
              </a:solidFill>
              <a:latin typeface="Mona Sans SemiBold"/>
              <a:ea typeface="Mona Sans SemiBold"/>
              <a:cs typeface="Mona Sans SemiBold"/>
              <a:sym typeface="Mona Sans SemiBold"/>
            </a:endParaRPr>
          </a:p>
          <a:p>
            <a:pPr indent="0" lvl="0" marL="0" rtl="0" algn="l">
              <a:spcBef>
                <a:spcPts val="0"/>
              </a:spcBef>
              <a:spcAft>
                <a:spcPts val="0"/>
              </a:spcAft>
              <a:buNone/>
            </a:pPr>
            <a:r>
              <a:t/>
            </a:r>
            <a:endParaRPr sz="700">
              <a:solidFill>
                <a:schemeClr val="lt1"/>
              </a:solidFill>
              <a:latin typeface="Mona Sans SemiBold"/>
              <a:ea typeface="Mona Sans SemiBold"/>
              <a:cs typeface="Mona Sans SemiBold"/>
              <a:sym typeface="Mona Sans SemiBold"/>
            </a:endParaRPr>
          </a:p>
          <a:p>
            <a:pPr indent="0" lvl="0" marL="0" rtl="0" algn="l">
              <a:spcBef>
                <a:spcPts val="0"/>
              </a:spcBef>
              <a:spcAft>
                <a:spcPts val="0"/>
              </a:spcAft>
              <a:buNone/>
            </a:pPr>
            <a:r>
              <a:t/>
            </a:r>
            <a:endParaRPr sz="600">
              <a:solidFill>
                <a:schemeClr val="lt1"/>
              </a:solidFill>
              <a:latin typeface="Mona Sans SemiBold"/>
              <a:ea typeface="Mona Sans SemiBold"/>
              <a:cs typeface="Mona Sans SemiBold"/>
              <a:sym typeface="Mona Sans SemiBold"/>
            </a:endParaRPr>
          </a:p>
          <a:p>
            <a:pPr indent="-342900" lvl="0" marL="4572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Docker 기반 컨테이너 서비스 구성</a:t>
            </a:r>
            <a:endParaRPr sz="1800">
              <a:solidFill>
                <a:schemeClr val="lt1"/>
              </a:solidFill>
              <a:latin typeface="Funnel Sans Light"/>
              <a:ea typeface="Funnel Sans Light"/>
              <a:cs typeface="Funnel Sans Light"/>
              <a:sym typeface="Funnel Sans Light"/>
            </a:endParaRPr>
          </a:p>
          <a:p>
            <a:pPr indent="-342900" lvl="0" marL="4572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Nginx Reverse Proxy + HTTP(SSL) 적용</a:t>
            </a:r>
            <a:endParaRPr sz="1800">
              <a:solidFill>
                <a:schemeClr val="lt1"/>
              </a:solidFill>
              <a:latin typeface="Funnel Sans Light"/>
              <a:ea typeface="Funnel Sans Light"/>
              <a:cs typeface="Funnel Sans Light"/>
              <a:sym typeface="Funnel Sans Light"/>
            </a:endParaRPr>
          </a:p>
          <a:p>
            <a:pPr indent="-342900" lvl="0" marL="457200" rtl="0" algn="l">
              <a:spcBef>
                <a:spcPts val="0"/>
              </a:spcBef>
              <a:spcAft>
                <a:spcPts val="0"/>
              </a:spcAft>
              <a:buClr>
                <a:schemeClr val="lt1"/>
              </a:buClr>
              <a:buSzPts val="1800"/>
              <a:buFont typeface="Funnel Sans Light"/>
              <a:buChar char="-"/>
            </a:pPr>
            <a:r>
              <a:rPr lang="en-US" sz="1800">
                <a:solidFill>
                  <a:schemeClr val="lt1"/>
                </a:solidFill>
                <a:latin typeface="Funnel Sans Light"/>
                <a:ea typeface="Funnel Sans Light"/>
                <a:cs typeface="Funnel Sans Light"/>
                <a:sym typeface="Funnel Sans Light"/>
              </a:rPr>
              <a:t>PM2를 통한 FastAPI 무중단 운영 및 로그 관리</a:t>
            </a:r>
            <a:endParaRPr sz="1800">
              <a:solidFill>
                <a:schemeClr val="lt1"/>
              </a:solidFill>
              <a:latin typeface="Funnel Sans Light"/>
              <a:ea typeface="Funnel Sans Light"/>
              <a:cs typeface="Funnel Sans Light"/>
              <a:sym typeface="Funnel Sans Light"/>
            </a:endParaRPr>
          </a:p>
        </p:txBody>
      </p:sp>
      <p:sp>
        <p:nvSpPr>
          <p:cNvPr id="374" name="Google Shape;374;p42"/>
          <p:cNvSpPr/>
          <p:nvPr/>
        </p:nvSpPr>
        <p:spPr>
          <a:xfrm>
            <a:off x="999575" y="2044600"/>
            <a:ext cx="5103000" cy="4042500"/>
          </a:xfrm>
          <a:prstGeom prst="roundRect">
            <a:avLst>
              <a:gd fmla="val 531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2"/>
          <p:cNvSpPr/>
          <p:nvPr/>
        </p:nvSpPr>
        <p:spPr>
          <a:xfrm>
            <a:off x="7951225" y="4181325"/>
            <a:ext cx="5761500" cy="30936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2"/>
          <p:cNvSpPr/>
          <p:nvPr/>
        </p:nvSpPr>
        <p:spPr>
          <a:xfrm>
            <a:off x="8041800" y="4061888"/>
            <a:ext cx="5761500" cy="3229200"/>
          </a:xfrm>
          <a:prstGeom prst="rect">
            <a:avLst/>
          </a:prstGeom>
          <a:noFill/>
          <a:ln>
            <a:noFill/>
          </a:ln>
        </p:spPr>
        <p:txBody>
          <a:bodyPr anchorCtr="0" anchor="ctr" bIns="0" lIns="0" spcFirstLastPara="1" rIns="0" wrap="square" tIns="0">
            <a:noAutofit/>
          </a:bodyPr>
          <a:lstStyle/>
          <a:p>
            <a:pPr indent="0" lvl="0" marL="0" marR="0" rtl="0" algn="l">
              <a:lnSpc>
                <a:spcPct val="123076"/>
              </a:lnSpc>
              <a:spcBef>
                <a:spcPts val="0"/>
              </a:spcBef>
              <a:spcAft>
                <a:spcPts val="0"/>
              </a:spcAft>
              <a:buNone/>
            </a:pPr>
            <a:r>
              <a:rPr lang="en-US" sz="1900">
                <a:solidFill>
                  <a:srgbClr val="FFFFFF"/>
                </a:solidFill>
                <a:latin typeface="Mona Sans SemiBold"/>
                <a:ea typeface="Mona Sans SemiBold"/>
                <a:cs typeface="Mona Sans SemiBold"/>
                <a:sym typeface="Mona Sans SemiBold"/>
              </a:rPr>
              <a:t>안정성 &amp; 보완 처리</a:t>
            </a:r>
            <a:endParaRPr sz="1000">
              <a:solidFill>
                <a:srgbClr val="FFFFFF"/>
              </a:solidFill>
              <a:latin typeface="Mona Sans SemiBold"/>
              <a:ea typeface="Mona Sans SemiBold"/>
              <a:cs typeface="Mona Sans SemiBold"/>
              <a:sym typeface="Mona Sans SemiBold"/>
            </a:endParaRPr>
          </a:p>
          <a:p>
            <a:pPr indent="0" lvl="0" marL="0" marR="0" rtl="0" algn="l">
              <a:lnSpc>
                <a:spcPct val="123076"/>
              </a:lnSpc>
              <a:spcBef>
                <a:spcPts val="0"/>
              </a:spcBef>
              <a:spcAft>
                <a:spcPts val="0"/>
              </a:spcAft>
              <a:buNone/>
            </a:pPr>
            <a:r>
              <a:t/>
            </a:r>
            <a:endParaRPr sz="600">
              <a:solidFill>
                <a:srgbClr val="FFFFFF"/>
              </a:solidFill>
              <a:latin typeface="Mona Sans SemiBold"/>
              <a:ea typeface="Mona Sans SemiBold"/>
              <a:cs typeface="Mona Sans SemiBold"/>
              <a:sym typeface="Mona Sans SemiBold"/>
            </a:endParaRPr>
          </a:p>
          <a:p>
            <a:pPr indent="-342900" lvl="0" marL="457200" marR="0" rtl="0" algn="l">
              <a:lnSpc>
                <a:spcPct val="123076"/>
              </a:lnSpc>
              <a:spcBef>
                <a:spcPts val="0"/>
              </a:spcBef>
              <a:spcAft>
                <a:spcPts val="0"/>
              </a:spcAft>
              <a:buClr>
                <a:srgbClr val="FFFFFF"/>
              </a:buClr>
              <a:buSzPts val="1800"/>
              <a:buFont typeface="Funnel Sans Light"/>
              <a:buChar char="-"/>
            </a:pPr>
            <a:r>
              <a:rPr lang="en-US" sz="1800">
                <a:solidFill>
                  <a:srgbClr val="FFFFFF"/>
                </a:solidFill>
                <a:latin typeface="Funnel Sans Light"/>
                <a:ea typeface="Funnel Sans Light"/>
                <a:cs typeface="Funnel Sans Light"/>
                <a:sym typeface="Funnel Sans Light"/>
              </a:rPr>
              <a:t>MinIO를 통한 미디어 파일 CDN 처리</a:t>
            </a:r>
            <a:endParaRPr sz="1800">
              <a:solidFill>
                <a:srgbClr val="FFFFFF"/>
              </a:solidFill>
              <a:latin typeface="Funnel Sans Light"/>
              <a:ea typeface="Funnel Sans Light"/>
              <a:cs typeface="Funnel Sans Light"/>
              <a:sym typeface="Funnel Sans Light"/>
            </a:endParaRPr>
          </a:p>
          <a:p>
            <a:pPr indent="-342900" lvl="0" marL="457200" marR="0" rtl="0" algn="l">
              <a:lnSpc>
                <a:spcPct val="123076"/>
              </a:lnSpc>
              <a:spcBef>
                <a:spcPts val="0"/>
              </a:spcBef>
              <a:spcAft>
                <a:spcPts val="0"/>
              </a:spcAft>
              <a:buClr>
                <a:srgbClr val="FFFFFF"/>
              </a:buClr>
              <a:buSzPts val="1800"/>
              <a:buFont typeface="Funnel Sans Light"/>
              <a:buChar char="-"/>
            </a:pPr>
            <a:r>
              <a:rPr lang="en-US" sz="1800">
                <a:solidFill>
                  <a:srgbClr val="FFFFFF"/>
                </a:solidFill>
                <a:latin typeface="Funnel Sans Light"/>
                <a:ea typeface="Funnel Sans Light"/>
                <a:cs typeface="Funnel Sans Light"/>
                <a:sym typeface="Funnel Sans Light"/>
              </a:rPr>
              <a:t>HTTPS Reverse Proxy 기반 보안 강화</a:t>
            </a:r>
            <a:endParaRPr sz="1800">
              <a:solidFill>
                <a:srgbClr val="FFFFFF"/>
              </a:solidFill>
              <a:latin typeface="Funnel Sans Light"/>
              <a:ea typeface="Funnel Sans Light"/>
              <a:cs typeface="Funnel Sans Light"/>
              <a:sym typeface="Funnel Sans Light"/>
            </a:endParaRPr>
          </a:p>
          <a:p>
            <a:pPr indent="-342900" lvl="0" marL="457200" marR="0" rtl="0" algn="l">
              <a:lnSpc>
                <a:spcPct val="123076"/>
              </a:lnSpc>
              <a:spcBef>
                <a:spcPts val="0"/>
              </a:spcBef>
              <a:spcAft>
                <a:spcPts val="0"/>
              </a:spcAft>
              <a:buClr>
                <a:srgbClr val="FFFFFF"/>
              </a:buClr>
              <a:buSzPts val="1800"/>
              <a:buFont typeface="Funnel Sans Light"/>
              <a:buChar char="-"/>
            </a:pPr>
            <a:r>
              <a:rPr lang="en-US" sz="1800">
                <a:solidFill>
                  <a:srgbClr val="FFFFFF"/>
                </a:solidFill>
                <a:latin typeface="Funnel Sans Light"/>
                <a:ea typeface="Funnel Sans Light"/>
                <a:cs typeface="Funnel Sans Light"/>
                <a:sym typeface="Funnel Sans Light"/>
              </a:rPr>
              <a:t>장애 발생 시 자동 재시작 정책으로 가용성 확보</a:t>
            </a:r>
            <a:endParaRPr sz="1800">
              <a:solidFill>
                <a:srgbClr val="FFFFFF"/>
              </a:solidFill>
              <a:latin typeface="Funnel Sans Light"/>
              <a:ea typeface="Funnel Sans Light"/>
              <a:cs typeface="Funnel Sans Light"/>
              <a:sym typeface="Funnel Sans Light"/>
            </a:endParaRPr>
          </a:p>
          <a:p>
            <a:pPr indent="-342900" lvl="1" marL="914400" marR="0" rtl="0" algn="l">
              <a:lnSpc>
                <a:spcPct val="123076"/>
              </a:lnSpc>
              <a:spcBef>
                <a:spcPts val="0"/>
              </a:spcBef>
              <a:spcAft>
                <a:spcPts val="0"/>
              </a:spcAft>
              <a:buClr>
                <a:srgbClr val="FFFFFF"/>
              </a:buClr>
              <a:buSzPts val="1800"/>
              <a:buFont typeface="Funnel Sans Light"/>
              <a:buChar char="○"/>
            </a:pPr>
            <a:r>
              <a:rPr lang="en-US" sz="1800">
                <a:solidFill>
                  <a:srgbClr val="FFFFFF"/>
                </a:solidFill>
                <a:latin typeface="Funnel Sans Light"/>
                <a:ea typeface="Funnel Sans Light"/>
                <a:cs typeface="Funnel Sans Light"/>
                <a:sym typeface="Funnel Sans Light"/>
              </a:rPr>
              <a:t>PM2 Crash Recovery로 즉시 프로세스 복구</a:t>
            </a:r>
            <a:endParaRPr sz="1800">
              <a:solidFill>
                <a:srgbClr val="FFFFFF"/>
              </a:solidFill>
              <a:latin typeface="Funnel Sans Light"/>
              <a:ea typeface="Funnel Sans Light"/>
              <a:cs typeface="Funnel Sans Light"/>
              <a:sym typeface="Funnel Sans Light"/>
            </a:endParaRPr>
          </a:p>
          <a:p>
            <a:pPr indent="-342900" lvl="1" marL="914400" marR="0" rtl="0" algn="l">
              <a:lnSpc>
                <a:spcPct val="123076"/>
              </a:lnSpc>
              <a:spcBef>
                <a:spcPts val="0"/>
              </a:spcBef>
              <a:spcAft>
                <a:spcPts val="0"/>
              </a:spcAft>
              <a:buClr>
                <a:srgbClr val="FFFFFF"/>
              </a:buClr>
              <a:buSzPts val="1800"/>
              <a:buFont typeface="Funnel Sans Light"/>
              <a:buChar char="○"/>
            </a:pPr>
            <a:r>
              <a:rPr lang="en-US" sz="1800">
                <a:solidFill>
                  <a:srgbClr val="FFFFFF"/>
                </a:solidFill>
                <a:latin typeface="Funnel Sans Light"/>
                <a:ea typeface="Funnel Sans Light"/>
                <a:cs typeface="Funnel Sans Light"/>
                <a:sym typeface="Funnel Sans Light"/>
              </a:rPr>
              <a:t>Docker Restart 정책으로 Storage 안정성 유지</a:t>
            </a:r>
            <a:endParaRPr sz="1800">
              <a:solidFill>
                <a:srgbClr val="FFFFFF"/>
              </a:solidFill>
              <a:latin typeface="Funnel Sans Light"/>
              <a:ea typeface="Funnel Sans Light"/>
              <a:cs typeface="Funnel Sans Light"/>
              <a:sym typeface="Funnel Sans Light"/>
            </a:endParaRPr>
          </a:p>
          <a:p>
            <a:pPr indent="-342900" lvl="1" marL="914400" marR="0" rtl="0" algn="l">
              <a:lnSpc>
                <a:spcPct val="123076"/>
              </a:lnSpc>
              <a:spcBef>
                <a:spcPts val="0"/>
              </a:spcBef>
              <a:spcAft>
                <a:spcPts val="0"/>
              </a:spcAft>
              <a:buClr>
                <a:srgbClr val="FFFFFF"/>
              </a:buClr>
              <a:buSzPts val="1800"/>
              <a:buFont typeface="Funnel Sans Light"/>
              <a:buChar char="○"/>
            </a:pPr>
            <a:r>
              <a:rPr lang="en-US" sz="1800">
                <a:solidFill>
                  <a:srgbClr val="FFFFFF"/>
                </a:solidFill>
                <a:latin typeface="Funnel Sans Light"/>
                <a:ea typeface="Funnel Sans Light"/>
                <a:cs typeface="Funnel Sans Light"/>
                <a:sym typeface="Funnel Sans Light"/>
              </a:rPr>
              <a:t>Reverse Proxy 구조로 장애 시에도 UI 서비스 지속</a:t>
            </a:r>
            <a:endParaRPr sz="1800">
              <a:solidFill>
                <a:srgbClr val="FFFFFF"/>
              </a:solidFill>
              <a:latin typeface="Funnel Sans Light"/>
              <a:ea typeface="Funnel Sans Light"/>
              <a:cs typeface="Funnel Sans Light"/>
              <a:sym typeface="Funnel Sans Light"/>
            </a:endParaRPr>
          </a:p>
        </p:txBody>
      </p:sp>
      <p:sp>
        <p:nvSpPr>
          <p:cNvPr id="377" name="Google Shape;377;p42"/>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8" name="Google Shape;378;p42"/>
          <p:cNvPicPr preferRelativeResize="0"/>
          <p:nvPr/>
        </p:nvPicPr>
        <p:blipFill>
          <a:blip r:embed="rId3">
            <a:alphaModFix/>
          </a:blip>
          <a:stretch>
            <a:fillRect/>
          </a:stretch>
        </p:blipFill>
        <p:spPr>
          <a:xfrm>
            <a:off x="981450" y="2881863"/>
            <a:ext cx="5103000" cy="25008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5"/>
          <p:cNvPicPr preferRelativeResize="0"/>
          <p:nvPr/>
        </p:nvPicPr>
        <p:blipFill>
          <a:blip r:embed="rId3">
            <a:alphaModFix/>
          </a:blip>
          <a:stretch>
            <a:fillRect/>
          </a:stretch>
        </p:blipFill>
        <p:spPr>
          <a:xfrm>
            <a:off x="0" y="0"/>
            <a:ext cx="14630400" cy="8229601"/>
          </a:xfrm>
          <a:prstGeom prst="rect">
            <a:avLst/>
          </a:prstGeom>
          <a:noFill/>
          <a:ln>
            <a:noFill/>
          </a:ln>
        </p:spPr>
      </p:pic>
      <p:sp>
        <p:nvSpPr>
          <p:cNvPr id="113" name="Google Shape;113;p25"/>
          <p:cNvSpPr/>
          <p:nvPr/>
        </p:nvSpPr>
        <p:spPr>
          <a:xfrm>
            <a:off x="0" y="0"/>
            <a:ext cx="14630400" cy="8229600"/>
          </a:xfrm>
          <a:prstGeom prst="rect">
            <a:avLst/>
          </a:prstGeom>
          <a:solidFill>
            <a:srgbClr val="000000">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5"/>
          <p:cNvSpPr/>
          <p:nvPr/>
        </p:nvSpPr>
        <p:spPr>
          <a:xfrm>
            <a:off x="793790" y="2621518"/>
            <a:ext cx="54972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Service Introduction</a:t>
            </a:r>
            <a:endParaRPr b="0" i="0" sz="390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p:nvPr/>
        </p:nvSpPr>
        <p:spPr>
          <a:xfrm>
            <a:off x="822541" y="1137725"/>
            <a:ext cx="130428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Trouble - 미디어 접근 시 SPA 404 페이지로 이동</a:t>
            </a:r>
            <a:endParaRPr b="0" i="0" sz="3900" u="none" cap="none" strike="noStrike"/>
          </a:p>
        </p:txBody>
      </p:sp>
      <p:sp>
        <p:nvSpPr>
          <p:cNvPr id="385" name="Google Shape;385;p43"/>
          <p:cNvSpPr/>
          <p:nvPr/>
        </p:nvSpPr>
        <p:spPr>
          <a:xfrm>
            <a:off x="793790" y="2591395"/>
            <a:ext cx="6422100" cy="1932600"/>
          </a:xfrm>
          <a:prstGeom prst="roundRect">
            <a:avLst>
              <a:gd fmla="val 4313" name="adj"/>
            </a:avLst>
          </a:prstGeom>
          <a:solidFill>
            <a:srgbClr val="B28150">
              <a:alpha val="3861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FBFD"/>
              </a:solidFill>
              <a:highlight>
                <a:srgbClr val="F1D9A9"/>
              </a:highlight>
            </a:endParaRPr>
          </a:p>
        </p:txBody>
      </p:sp>
      <p:sp>
        <p:nvSpPr>
          <p:cNvPr id="386" name="Google Shape;386;p43"/>
          <p:cNvSpPr/>
          <p:nvPr/>
        </p:nvSpPr>
        <p:spPr>
          <a:xfrm>
            <a:off x="999768" y="2797373"/>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Mona Sans SemiBold"/>
                <a:ea typeface="Mona Sans SemiBold"/>
                <a:cs typeface="Mona Sans SemiBold"/>
                <a:sym typeface="Mona Sans SemiBold"/>
              </a:rPr>
              <a:t>문제 상황</a:t>
            </a:r>
            <a:endParaRPr i="0" sz="1950" u="none" cap="none" strike="noStrike">
              <a:latin typeface="Mona Sans SemiBold"/>
              <a:ea typeface="Mona Sans SemiBold"/>
              <a:cs typeface="Mona Sans SemiBold"/>
              <a:sym typeface="Mona Sans SemiBold"/>
            </a:endParaRPr>
          </a:p>
        </p:txBody>
      </p:sp>
      <p:sp>
        <p:nvSpPr>
          <p:cNvPr id="387" name="Google Shape;387;p43"/>
          <p:cNvSpPr/>
          <p:nvPr/>
        </p:nvSpPr>
        <p:spPr>
          <a:xfrm>
            <a:off x="999768" y="322659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MinIO 업로드 정상적으로 완료</a:t>
            </a:r>
            <a:endParaRPr sz="1550">
              <a:solidFill>
                <a:srgbClr val="FFFFFF"/>
              </a:solidFill>
              <a:latin typeface="Funnel Sans Light"/>
              <a:ea typeface="Funnel Sans Light"/>
              <a:cs typeface="Funnel Sans Light"/>
              <a:sym typeface="Funnel Sans Light"/>
            </a:endParaRPr>
          </a:p>
        </p:txBody>
      </p:sp>
      <p:sp>
        <p:nvSpPr>
          <p:cNvPr id="388" name="Google Shape;388;p43"/>
          <p:cNvSpPr/>
          <p:nvPr/>
        </p:nvSpPr>
        <p:spPr>
          <a:xfrm>
            <a:off x="999768" y="3613547"/>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미디어 URL 접근 시 React SPA 라우터로 리디렉션</a:t>
            </a:r>
            <a:endParaRPr i="0" sz="1550" u="none" cap="none" strike="noStrike">
              <a:latin typeface="Funnel Sans Light"/>
              <a:ea typeface="Funnel Sans Light"/>
              <a:cs typeface="Funnel Sans Light"/>
              <a:sym typeface="Funnel Sans Light"/>
            </a:endParaRPr>
          </a:p>
        </p:txBody>
      </p:sp>
      <p:sp>
        <p:nvSpPr>
          <p:cNvPr id="389" name="Google Shape;389;p43"/>
          <p:cNvSpPr/>
          <p:nvPr/>
        </p:nvSpPr>
        <p:spPr>
          <a:xfrm>
            <a:off x="999768" y="4000500"/>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생성된 미디어 / History 화면 이미지 &amp; 영상 &amp; 오디오 로딩 실패</a:t>
            </a:r>
            <a:endParaRPr i="0" sz="1550" u="none" cap="none" strike="noStrike">
              <a:latin typeface="Funnel Sans Light"/>
              <a:ea typeface="Funnel Sans Light"/>
              <a:cs typeface="Funnel Sans Light"/>
              <a:sym typeface="Funnel Sans Light"/>
            </a:endParaRPr>
          </a:p>
        </p:txBody>
      </p:sp>
      <p:sp>
        <p:nvSpPr>
          <p:cNvPr id="390" name="Google Shape;390;p43"/>
          <p:cNvSpPr/>
          <p:nvPr/>
        </p:nvSpPr>
        <p:spPr>
          <a:xfrm>
            <a:off x="7414379" y="2591395"/>
            <a:ext cx="6422100" cy="1932600"/>
          </a:xfrm>
          <a:prstGeom prst="roundRect">
            <a:avLst>
              <a:gd fmla="val 4313" name="adj"/>
            </a:avLst>
          </a:prstGeom>
          <a:solidFill>
            <a:srgbClr val="B28150">
              <a:alpha val="575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7620357" y="2797373"/>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Mona Sans SemiBold"/>
                <a:ea typeface="Mona Sans SemiBold"/>
                <a:cs typeface="Mona Sans SemiBold"/>
                <a:sym typeface="Mona Sans SemiBold"/>
              </a:rPr>
              <a:t>원인 분석</a:t>
            </a:r>
            <a:endParaRPr i="0" sz="1950" u="none" cap="none" strike="noStrike">
              <a:latin typeface="Mona Sans SemiBold"/>
              <a:ea typeface="Mona Sans SemiBold"/>
              <a:cs typeface="Mona Sans SemiBold"/>
              <a:sym typeface="Mona Sans SemiBold"/>
            </a:endParaRPr>
          </a:p>
        </p:txBody>
      </p:sp>
      <p:sp>
        <p:nvSpPr>
          <p:cNvPr id="392" name="Google Shape;392;p43"/>
          <p:cNvSpPr/>
          <p:nvPr/>
        </p:nvSpPr>
        <p:spPr>
          <a:xfrm>
            <a:off x="7620357" y="322659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/media/**  요청 전달 시 Host Header 정보가 MiniIO와 불일치</a:t>
            </a:r>
            <a:endParaRPr i="0" sz="1550" u="none" cap="none" strike="noStrike">
              <a:latin typeface="Funnel Sans Light"/>
              <a:ea typeface="Funnel Sans Light"/>
              <a:cs typeface="Funnel Sans Light"/>
              <a:sym typeface="Funnel Sans Light"/>
            </a:endParaRPr>
          </a:p>
        </p:txBody>
      </p:sp>
      <p:sp>
        <p:nvSpPr>
          <p:cNvPr id="393" name="Google Shape;393;p43"/>
          <p:cNvSpPr/>
          <p:nvPr/>
        </p:nvSpPr>
        <p:spPr>
          <a:xfrm>
            <a:off x="7620357" y="3613547"/>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요청이 MinIO에서 거부되면 SPA Router로 fallback</a:t>
            </a:r>
            <a:endParaRPr i="0" sz="1550" u="none" cap="none" strike="noStrike">
              <a:latin typeface="Funnel Sans Light"/>
              <a:ea typeface="Funnel Sans Light"/>
              <a:cs typeface="Funnel Sans Light"/>
              <a:sym typeface="Funnel Sans Light"/>
            </a:endParaRPr>
          </a:p>
        </p:txBody>
      </p:sp>
      <p:sp>
        <p:nvSpPr>
          <p:cNvPr id="394" name="Google Shape;394;p43"/>
          <p:cNvSpPr/>
          <p:nvPr/>
        </p:nvSpPr>
        <p:spPr>
          <a:xfrm>
            <a:off x="7620357" y="4000500"/>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MinIO 응답 실패 -&gt; React 404 렌더링</a:t>
            </a:r>
            <a:endParaRPr i="0" sz="1550" u="none" cap="none" strike="noStrike">
              <a:latin typeface="Funnel Sans Light"/>
              <a:ea typeface="Funnel Sans Light"/>
              <a:cs typeface="Funnel Sans Light"/>
              <a:sym typeface="Funnel Sans Light"/>
            </a:endParaRPr>
          </a:p>
        </p:txBody>
      </p:sp>
      <p:sp>
        <p:nvSpPr>
          <p:cNvPr id="395" name="Google Shape;395;p43"/>
          <p:cNvSpPr/>
          <p:nvPr/>
        </p:nvSpPr>
        <p:spPr>
          <a:xfrm>
            <a:off x="793790" y="4722376"/>
            <a:ext cx="6422100" cy="1932600"/>
          </a:xfrm>
          <a:prstGeom prst="roundRect">
            <a:avLst>
              <a:gd fmla="val 4313" name="adj"/>
            </a:avLst>
          </a:prstGeom>
          <a:solidFill>
            <a:srgbClr val="B28150">
              <a:alpha val="613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999768" y="4928354"/>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Mona Sans SemiBold"/>
                <a:ea typeface="Mona Sans SemiBold"/>
                <a:cs typeface="Mona Sans SemiBold"/>
                <a:sym typeface="Mona Sans SemiBold"/>
              </a:rPr>
              <a:t>해결 방법</a:t>
            </a:r>
            <a:endParaRPr i="0" sz="1950" u="none" cap="none" strike="noStrike">
              <a:latin typeface="Mona Sans SemiBold"/>
              <a:ea typeface="Mona Sans SemiBold"/>
              <a:cs typeface="Mona Sans SemiBold"/>
              <a:sym typeface="Mona Sans SemiBold"/>
            </a:endParaRPr>
          </a:p>
        </p:txBody>
      </p:sp>
      <p:sp>
        <p:nvSpPr>
          <p:cNvPr id="397" name="Google Shape;397;p43"/>
          <p:cNvSpPr/>
          <p:nvPr/>
        </p:nvSpPr>
        <p:spPr>
          <a:xfrm>
            <a:off x="999768" y="535757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Nginx에서 /media/**를 MinIO 최우선 Proxy 처리</a:t>
            </a:r>
            <a:endParaRPr i="0" sz="1550" u="none" cap="none" strike="noStrike">
              <a:latin typeface="Funnel Sans Light"/>
              <a:ea typeface="Funnel Sans Light"/>
              <a:cs typeface="Funnel Sans Light"/>
              <a:sym typeface="Funnel Sans Light"/>
            </a:endParaRPr>
          </a:p>
        </p:txBody>
      </p:sp>
      <p:sp>
        <p:nvSpPr>
          <p:cNvPr id="398" name="Google Shape;398;p43"/>
          <p:cNvSpPr/>
          <p:nvPr/>
        </p:nvSpPr>
        <p:spPr>
          <a:xfrm>
            <a:off x="999768" y="5744528"/>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Host Header를 MinIO 서비스(localhost:9000)으로 고정</a:t>
            </a:r>
            <a:endParaRPr i="0" sz="1550" u="none" cap="none" strike="noStrike">
              <a:latin typeface="Funnel Sans Light"/>
              <a:ea typeface="Funnel Sans Light"/>
              <a:cs typeface="Funnel Sans Light"/>
              <a:sym typeface="Funnel Sans Light"/>
            </a:endParaRPr>
          </a:p>
        </p:txBody>
      </p:sp>
      <p:sp>
        <p:nvSpPr>
          <p:cNvPr id="399" name="Google Shape;399;p43"/>
          <p:cNvSpPr/>
          <p:nvPr/>
        </p:nvSpPr>
        <p:spPr>
          <a:xfrm>
            <a:off x="999768" y="6131481"/>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SPA fallback을 방지하기 위해 try_files 적용</a:t>
            </a:r>
            <a:endParaRPr i="0" sz="1550" u="none" cap="none" strike="noStrike">
              <a:latin typeface="Funnel Sans Light"/>
              <a:ea typeface="Funnel Sans Light"/>
              <a:cs typeface="Funnel Sans Light"/>
              <a:sym typeface="Funnel Sans Light"/>
            </a:endParaRPr>
          </a:p>
        </p:txBody>
      </p:sp>
      <p:sp>
        <p:nvSpPr>
          <p:cNvPr id="400" name="Google Shape;400;p43"/>
          <p:cNvSpPr/>
          <p:nvPr/>
        </p:nvSpPr>
        <p:spPr>
          <a:xfrm>
            <a:off x="7414379" y="4722376"/>
            <a:ext cx="6422100" cy="1932600"/>
          </a:xfrm>
          <a:prstGeom prst="roundRect">
            <a:avLst>
              <a:gd fmla="val 4313" name="adj"/>
            </a:avLst>
          </a:prstGeom>
          <a:solidFill>
            <a:srgbClr val="B28150">
              <a:alpha val="8797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7620357" y="4928354"/>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Mona Sans SemiBold"/>
                <a:ea typeface="Mona Sans SemiBold"/>
                <a:cs typeface="Mona Sans SemiBold"/>
                <a:sym typeface="Mona Sans SemiBold"/>
              </a:rPr>
              <a:t>결과</a:t>
            </a:r>
            <a:endParaRPr i="0" sz="1950" u="none" cap="none" strike="noStrike">
              <a:latin typeface="Mona Sans SemiBold"/>
              <a:ea typeface="Mona Sans SemiBold"/>
              <a:cs typeface="Mona Sans SemiBold"/>
              <a:sym typeface="Mona Sans SemiBold"/>
            </a:endParaRPr>
          </a:p>
        </p:txBody>
      </p:sp>
      <p:sp>
        <p:nvSpPr>
          <p:cNvPr id="402" name="Google Shape;402;p43"/>
          <p:cNvSpPr/>
          <p:nvPr/>
        </p:nvSpPr>
        <p:spPr>
          <a:xfrm>
            <a:off x="7620357" y="535757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생성된 미디어 / History 화면 미디어 로딩 100% 정상화</a:t>
            </a:r>
            <a:endParaRPr i="0" sz="1550" u="none" cap="none" strike="noStrike">
              <a:latin typeface="Funnel Sans Light"/>
              <a:ea typeface="Funnel Sans Light"/>
              <a:cs typeface="Funnel Sans Light"/>
              <a:sym typeface="Funnel Sans Light"/>
            </a:endParaRPr>
          </a:p>
        </p:txBody>
      </p:sp>
      <p:sp>
        <p:nvSpPr>
          <p:cNvPr id="403" name="Google Shape;403;p43"/>
          <p:cNvSpPr/>
          <p:nvPr/>
        </p:nvSpPr>
        <p:spPr>
          <a:xfrm>
            <a:off x="7620357" y="5744528"/>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MinIO 응답 안정성 확보 &amp; 라우팅 충돌 해결</a:t>
            </a:r>
            <a:endParaRPr i="0" sz="1550" u="none" cap="none" strike="noStrike">
              <a:latin typeface="Funnel Sans Light"/>
              <a:ea typeface="Funnel Sans Light"/>
              <a:cs typeface="Funnel Sans Light"/>
              <a:sym typeface="Funnel Sans Light"/>
            </a:endParaRPr>
          </a:p>
        </p:txBody>
      </p:sp>
      <p:sp>
        <p:nvSpPr>
          <p:cNvPr id="404" name="Google Shape;404;p43"/>
          <p:cNvSpPr/>
          <p:nvPr/>
        </p:nvSpPr>
        <p:spPr>
          <a:xfrm>
            <a:off x="7620357" y="6131481"/>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실 사용자 시나리오 전체 정상화</a:t>
            </a:r>
            <a:endParaRPr i="0" sz="1550" u="none" cap="none" strike="noStrike">
              <a:latin typeface="Funnel Sans Light"/>
              <a:ea typeface="Funnel Sans Light"/>
              <a:cs typeface="Funnel Sans Light"/>
              <a:sym typeface="Funnel Sans Light"/>
            </a:endParaRPr>
          </a:p>
        </p:txBody>
      </p:sp>
      <p:sp>
        <p:nvSpPr>
          <p:cNvPr id="405" name="Google Shape;405;p43"/>
          <p:cNvSpPr/>
          <p:nvPr/>
        </p:nvSpPr>
        <p:spPr>
          <a:xfrm>
            <a:off x="12729725" y="7596550"/>
            <a:ext cx="1830300" cy="564300"/>
          </a:xfrm>
          <a:prstGeom prst="rect">
            <a:avLst/>
          </a:prstGeom>
          <a:solidFill>
            <a:srgbClr val="1A1A1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4"/>
          <p:cNvSpPr/>
          <p:nvPr/>
        </p:nvSpPr>
        <p:spPr>
          <a:xfrm>
            <a:off x="793790" y="2591395"/>
            <a:ext cx="6422100" cy="1932600"/>
          </a:xfrm>
          <a:prstGeom prst="roundRect">
            <a:avLst>
              <a:gd fmla="val 4313" name="adj"/>
            </a:avLst>
          </a:prstGeom>
          <a:solidFill>
            <a:srgbClr val="B28150">
              <a:alpha val="3861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FBFD"/>
              </a:solidFill>
              <a:highlight>
                <a:srgbClr val="F1D9A9"/>
              </a:highlight>
            </a:endParaRPr>
          </a:p>
        </p:txBody>
      </p:sp>
      <p:sp>
        <p:nvSpPr>
          <p:cNvPr id="412" name="Google Shape;412;p44"/>
          <p:cNvSpPr/>
          <p:nvPr/>
        </p:nvSpPr>
        <p:spPr>
          <a:xfrm>
            <a:off x="7414379" y="2591395"/>
            <a:ext cx="6422100" cy="1932600"/>
          </a:xfrm>
          <a:prstGeom prst="roundRect">
            <a:avLst>
              <a:gd fmla="val 4313" name="adj"/>
            </a:avLst>
          </a:prstGeom>
          <a:solidFill>
            <a:srgbClr val="B28150">
              <a:alpha val="575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4"/>
          <p:cNvSpPr/>
          <p:nvPr/>
        </p:nvSpPr>
        <p:spPr>
          <a:xfrm>
            <a:off x="793790" y="4722376"/>
            <a:ext cx="6422100" cy="1932600"/>
          </a:xfrm>
          <a:prstGeom prst="roundRect">
            <a:avLst>
              <a:gd fmla="val 4313" name="adj"/>
            </a:avLst>
          </a:prstGeom>
          <a:solidFill>
            <a:srgbClr val="B28150">
              <a:alpha val="613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4"/>
          <p:cNvSpPr/>
          <p:nvPr/>
        </p:nvSpPr>
        <p:spPr>
          <a:xfrm>
            <a:off x="7414379" y="4722376"/>
            <a:ext cx="6422100" cy="1932600"/>
          </a:xfrm>
          <a:prstGeom prst="roundRect">
            <a:avLst>
              <a:gd fmla="val 4313" name="adj"/>
            </a:avLst>
          </a:prstGeom>
          <a:solidFill>
            <a:srgbClr val="B28150">
              <a:alpha val="8797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793825" y="1137725"/>
            <a:ext cx="13503600" cy="620100"/>
          </a:xfrm>
          <a:prstGeom prst="rect">
            <a:avLst/>
          </a:prstGeom>
          <a:noFill/>
          <a:ln>
            <a:noFill/>
          </a:ln>
        </p:spPr>
        <p:txBody>
          <a:bodyPr anchorCtr="0" anchor="t" bIns="0" lIns="0" spcFirstLastPara="1" rIns="0" wrap="square" tIns="0">
            <a:noAutofit/>
          </a:bodyPr>
          <a:lstStyle/>
          <a:p>
            <a:pPr indent="0" lvl="0" marL="0" rtl="0" algn="ctr">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Trouble</a:t>
            </a:r>
            <a:r>
              <a:rPr lang="en-US" sz="3900">
                <a:solidFill>
                  <a:srgbClr val="F2F2F3"/>
                </a:solidFill>
                <a:latin typeface="Poppins"/>
                <a:ea typeface="Poppins"/>
                <a:cs typeface="Poppins"/>
                <a:sym typeface="Poppins"/>
              </a:rPr>
              <a:t> - 모바일 이미지 업로드 시 GPU 자원 초과 (OOM 위기)</a:t>
            </a:r>
            <a:endParaRPr sz="3900">
              <a:solidFill>
                <a:schemeClr val="dk1"/>
              </a:solidFill>
            </a:endParaRPr>
          </a:p>
          <a:p>
            <a:pPr indent="0" lvl="0" marL="0" marR="0" rtl="0" algn="ctr">
              <a:lnSpc>
                <a:spcPct val="124359"/>
              </a:lnSpc>
              <a:spcBef>
                <a:spcPts val="0"/>
              </a:spcBef>
              <a:spcAft>
                <a:spcPts val="0"/>
              </a:spcAft>
              <a:buClr>
                <a:srgbClr val="F2F2F3"/>
              </a:buClr>
              <a:buSzPts val="3900"/>
              <a:buFont typeface="Poppins"/>
              <a:buNone/>
            </a:pPr>
            <a:r>
              <a:t/>
            </a:r>
            <a:endParaRPr sz="3900">
              <a:solidFill>
                <a:srgbClr val="F2F2F3"/>
              </a:solidFill>
              <a:latin typeface="Poppins"/>
              <a:ea typeface="Poppins"/>
              <a:cs typeface="Poppins"/>
              <a:sym typeface="Poppins"/>
            </a:endParaRPr>
          </a:p>
        </p:txBody>
      </p:sp>
      <p:sp>
        <p:nvSpPr>
          <p:cNvPr id="416" name="Google Shape;416;p44"/>
          <p:cNvSpPr/>
          <p:nvPr/>
        </p:nvSpPr>
        <p:spPr>
          <a:xfrm>
            <a:off x="999768" y="2797373"/>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b="1" lang="en-US" sz="1950">
                <a:solidFill>
                  <a:srgbClr val="FFFFFF"/>
                </a:solidFill>
                <a:latin typeface="Mona Sans"/>
                <a:ea typeface="Mona Sans"/>
                <a:cs typeface="Mona Sans"/>
                <a:sym typeface="Mona Sans"/>
              </a:rPr>
              <a:t>문제 상황</a:t>
            </a:r>
            <a:endParaRPr b="1" i="0" sz="1950" u="none" cap="none" strike="noStrike">
              <a:latin typeface="Mona Sans"/>
              <a:ea typeface="Mona Sans"/>
              <a:cs typeface="Mona Sans"/>
              <a:sym typeface="Mona Sans"/>
            </a:endParaRPr>
          </a:p>
        </p:txBody>
      </p:sp>
      <p:sp>
        <p:nvSpPr>
          <p:cNvPr id="417" name="Google Shape;417;p44"/>
          <p:cNvSpPr/>
          <p:nvPr/>
        </p:nvSpPr>
        <p:spPr>
          <a:xfrm>
            <a:off x="999768" y="322659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모바일 고해상도 이미지 업로드</a:t>
            </a:r>
            <a:endParaRPr sz="1550">
              <a:solidFill>
                <a:srgbClr val="FFFFFF"/>
              </a:solidFill>
              <a:latin typeface="Funnel Sans Light"/>
              <a:ea typeface="Funnel Sans Light"/>
              <a:cs typeface="Funnel Sans Light"/>
              <a:sym typeface="Funnel Sans Light"/>
            </a:endParaRPr>
          </a:p>
        </p:txBody>
      </p:sp>
      <p:sp>
        <p:nvSpPr>
          <p:cNvPr id="418" name="Google Shape;418;p44"/>
          <p:cNvSpPr/>
          <p:nvPr/>
        </p:nvSpPr>
        <p:spPr>
          <a:xfrm>
            <a:off x="999768" y="3613547"/>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이미지 처리 파이프라인(SAM + SD)에서 GPU 메모리 급증</a:t>
            </a:r>
            <a:endParaRPr i="0" sz="1550" u="none" cap="none" strike="noStrike">
              <a:latin typeface="Funnel Sans Light"/>
              <a:ea typeface="Funnel Sans Light"/>
              <a:cs typeface="Funnel Sans Light"/>
              <a:sym typeface="Funnel Sans Light"/>
            </a:endParaRPr>
          </a:p>
        </p:txBody>
      </p:sp>
      <p:sp>
        <p:nvSpPr>
          <p:cNvPr id="419" name="Google Shape;419;p44"/>
          <p:cNvSpPr/>
          <p:nvPr/>
        </p:nvSpPr>
        <p:spPr>
          <a:xfrm>
            <a:off x="999768" y="4000500"/>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처리 실패 위험 + 전체 사용자 영향</a:t>
            </a:r>
            <a:endParaRPr i="0" sz="1550" u="none" cap="none" strike="noStrike">
              <a:latin typeface="Funnel Sans Light"/>
              <a:ea typeface="Funnel Sans Light"/>
              <a:cs typeface="Funnel Sans Light"/>
              <a:sym typeface="Funnel Sans Light"/>
            </a:endParaRPr>
          </a:p>
        </p:txBody>
      </p:sp>
      <p:sp>
        <p:nvSpPr>
          <p:cNvPr id="420" name="Google Shape;420;p44"/>
          <p:cNvSpPr/>
          <p:nvPr/>
        </p:nvSpPr>
        <p:spPr>
          <a:xfrm>
            <a:off x="7620357" y="2797373"/>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Mona Sans SemiBold"/>
                <a:ea typeface="Mona Sans SemiBold"/>
                <a:cs typeface="Mona Sans SemiBold"/>
                <a:sym typeface="Mona Sans SemiBold"/>
              </a:rPr>
              <a:t>원인 분석</a:t>
            </a:r>
            <a:endParaRPr i="0" sz="1950" u="none" cap="none" strike="noStrike">
              <a:latin typeface="Mona Sans SemiBold"/>
              <a:ea typeface="Mona Sans SemiBold"/>
              <a:cs typeface="Mona Sans SemiBold"/>
              <a:sym typeface="Mona Sans SemiBold"/>
            </a:endParaRPr>
          </a:p>
        </p:txBody>
      </p:sp>
      <p:sp>
        <p:nvSpPr>
          <p:cNvPr id="421" name="Google Shape;421;p44"/>
          <p:cNvSpPr/>
          <p:nvPr/>
        </p:nvSpPr>
        <p:spPr>
          <a:xfrm>
            <a:off x="7620357" y="322659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원본 이미지 해상도(≈4000px)가 그대로 서버로 전달</a:t>
            </a:r>
            <a:endParaRPr i="0" sz="1550" u="none" cap="none" strike="noStrike">
              <a:latin typeface="Funnel Sans Light"/>
              <a:ea typeface="Funnel Sans Light"/>
              <a:cs typeface="Funnel Sans Light"/>
              <a:sym typeface="Funnel Sans Light"/>
            </a:endParaRPr>
          </a:p>
        </p:txBody>
      </p:sp>
      <p:sp>
        <p:nvSpPr>
          <p:cNvPr id="422" name="Google Shape;422;p44"/>
          <p:cNvSpPr/>
          <p:nvPr/>
        </p:nvSpPr>
        <p:spPr>
          <a:xfrm>
            <a:off x="7620357" y="3613547"/>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GPU 연산량 증가로 Diffusion 처리 중 메모리 피크</a:t>
            </a:r>
            <a:endParaRPr i="0" sz="1550" u="none" cap="none" strike="noStrike">
              <a:latin typeface="Funnel Sans Light"/>
              <a:ea typeface="Funnel Sans Light"/>
              <a:cs typeface="Funnel Sans Light"/>
              <a:sym typeface="Funnel Sans Light"/>
            </a:endParaRPr>
          </a:p>
        </p:txBody>
      </p:sp>
      <p:sp>
        <p:nvSpPr>
          <p:cNvPr id="423" name="Google Shape;423;p44"/>
          <p:cNvSpPr/>
          <p:nvPr/>
        </p:nvSpPr>
        <p:spPr>
          <a:xfrm>
            <a:off x="7620357" y="4000500"/>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모바일 기기 리소스 제한 고려 미흡</a:t>
            </a:r>
            <a:endParaRPr i="0" sz="1550" u="none" cap="none" strike="noStrike">
              <a:latin typeface="Funnel Sans Light"/>
              <a:ea typeface="Funnel Sans Light"/>
              <a:cs typeface="Funnel Sans Light"/>
              <a:sym typeface="Funnel Sans Light"/>
            </a:endParaRPr>
          </a:p>
        </p:txBody>
      </p:sp>
      <p:sp>
        <p:nvSpPr>
          <p:cNvPr id="424" name="Google Shape;424;p44"/>
          <p:cNvSpPr/>
          <p:nvPr/>
        </p:nvSpPr>
        <p:spPr>
          <a:xfrm>
            <a:off x="999768" y="4928354"/>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Mona Sans SemiBold"/>
                <a:ea typeface="Mona Sans SemiBold"/>
                <a:cs typeface="Mona Sans SemiBold"/>
                <a:sym typeface="Mona Sans SemiBold"/>
              </a:rPr>
              <a:t>해결 방법</a:t>
            </a:r>
            <a:endParaRPr i="0" sz="1950" u="none" cap="none" strike="noStrike">
              <a:latin typeface="Mona Sans SemiBold"/>
              <a:ea typeface="Mona Sans SemiBold"/>
              <a:cs typeface="Mona Sans SemiBold"/>
              <a:sym typeface="Mona Sans SemiBold"/>
            </a:endParaRPr>
          </a:p>
        </p:txBody>
      </p:sp>
      <p:sp>
        <p:nvSpPr>
          <p:cNvPr id="425" name="Google Shape;425;p44"/>
          <p:cNvSpPr/>
          <p:nvPr/>
        </p:nvSpPr>
        <p:spPr>
          <a:xfrm>
            <a:off x="999768" y="535757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프론트(React)에서 이미지 업로드 시 자동 리사이징(해상도 제한) 적용</a:t>
            </a:r>
            <a:endParaRPr i="0" sz="1550" u="none" cap="none" strike="noStrike">
              <a:latin typeface="Funnel Sans Light"/>
              <a:ea typeface="Funnel Sans Light"/>
              <a:cs typeface="Funnel Sans Light"/>
              <a:sym typeface="Funnel Sans Light"/>
            </a:endParaRPr>
          </a:p>
        </p:txBody>
      </p:sp>
      <p:sp>
        <p:nvSpPr>
          <p:cNvPr id="426" name="Google Shape;426;p44"/>
          <p:cNvSpPr/>
          <p:nvPr/>
        </p:nvSpPr>
        <p:spPr>
          <a:xfrm>
            <a:off x="999768" y="5744528"/>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서버 입력 사이즈 표준화</a:t>
            </a:r>
            <a:endParaRPr i="0" sz="1550" u="none" cap="none" strike="noStrike">
              <a:latin typeface="Funnel Sans Light"/>
              <a:ea typeface="Funnel Sans Light"/>
              <a:cs typeface="Funnel Sans Light"/>
              <a:sym typeface="Funnel Sans Light"/>
            </a:endParaRPr>
          </a:p>
        </p:txBody>
      </p:sp>
      <p:sp>
        <p:nvSpPr>
          <p:cNvPr id="427" name="Google Shape;427;p44"/>
          <p:cNvSpPr/>
          <p:nvPr/>
        </p:nvSpPr>
        <p:spPr>
          <a:xfrm>
            <a:off x="999768" y="6131481"/>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백엔드 메모리 사용량 안정화</a:t>
            </a:r>
            <a:endParaRPr i="0" sz="1550" u="none" cap="none" strike="noStrike">
              <a:latin typeface="Funnel Sans Light"/>
              <a:ea typeface="Funnel Sans Light"/>
              <a:cs typeface="Funnel Sans Light"/>
              <a:sym typeface="Funnel Sans Light"/>
            </a:endParaRPr>
          </a:p>
        </p:txBody>
      </p:sp>
      <p:sp>
        <p:nvSpPr>
          <p:cNvPr id="428" name="Google Shape;428;p44"/>
          <p:cNvSpPr/>
          <p:nvPr/>
        </p:nvSpPr>
        <p:spPr>
          <a:xfrm>
            <a:off x="7620357" y="4928354"/>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Mona Sans SemiBold"/>
                <a:ea typeface="Mona Sans SemiBold"/>
                <a:cs typeface="Mona Sans SemiBold"/>
                <a:sym typeface="Mona Sans SemiBold"/>
              </a:rPr>
              <a:t>결과</a:t>
            </a:r>
            <a:endParaRPr i="0" sz="1950" u="none" cap="none" strike="noStrike">
              <a:latin typeface="Mona Sans SemiBold"/>
              <a:ea typeface="Mona Sans SemiBold"/>
              <a:cs typeface="Mona Sans SemiBold"/>
              <a:sym typeface="Mona Sans SemiBold"/>
            </a:endParaRPr>
          </a:p>
        </p:txBody>
      </p:sp>
      <p:sp>
        <p:nvSpPr>
          <p:cNvPr id="429" name="Google Shape;429;p44"/>
          <p:cNvSpPr/>
          <p:nvPr/>
        </p:nvSpPr>
        <p:spPr>
          <a:xfrm>
            <a:off x="7620357" y="535757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GPU 메모리 안정화</a:t>
            </a:r>
            <a:endParaRPr i="0" sz="1550" u="none" cap="none" strike="noStrike">
              <a:latin typeface="Funnel Sans Light"/>
              <a:ea typeface="Funnel Sans Light"/>
              <a:cs typeface="Funnel Sans Light"/>
              <a:sym typeface="Funnel Sans Light"/>
            </a:endParaRPr>
          </a:p>
        </p:txBody>
      </p:sp>
      <p:sp>
        <p:nvSpPr>
          <p:cNvPr id="430" name="Google Shape;430;p44"/>
          <p:cNvSpPr/>
          <p:nvPr/>
        </p:nvSpPr>
        <p:spPr>
          <a:xfrm>
            <a:off x="7620357" y="5744528"/>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모바일 사용자 이미지 업로드 성공률 증가</a:t>
            </a:r>
            <a:endParaRPr i="0" sz="1550" u="none" cap="none" strike="noStrike">
              <a:latin typeface="Funnel Sans Light"/>
              <a:ea typeface="Funnel Sans Light"/>
              <a:cs typeface="Funnel Sans Light"/>
              <a:sym typeface="Funnel Sans Light"/>
            </a:endParaRPr>
          </a:p>
        </p:txBody>
      </p:sp>
      <p:sp>
        <p:nvSpPr>
          <p:cNvPr id="431" name="Google Shape;431;p44"/>
          <p:cNvSpPr/>
          <p:nvPr/>
        </p:nvSpPr>
        <p:spPr>
          <a:xfrm>
            <a:off x="7620357" y="6131481"/>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백엔드 안정성 + 전체 사용자 경험 개선</a:t>
            </a:r>
            <a:endParaRPr i="0" sz="1550" u="none" cap="none" strike="noStrike">
              <a:latin typeface="Funnel Sans Light"/>
              <a:ea typeface="Funnel Sans Light"/>
              <a:cs typeface="Funnel Sans Light"/>
              <a:sym typeface="Funnel Sans Light"/>
            </a:endParaRPr>
          </a:p>
        </p:txBody>
      </p:sp>
      <p:sp>
        <p:nvSpPr>
          <p:cNvPr id="432" name="Google Shape;432;p44"/>
          <p:cNvSpPr/>
          <p:nvPr/>
        </p:nvSpPr>
        <p:spPr>
          <a:xfrm>
            <a:off x="12729725" y="7596550"/>
            <a:ext cx="1830300" cy="564300"/>
          </a:xfrm>
          <a:prstGeom prst="rect">
            <a:avLst/>
          </a:prstGeom>
          <a:solidFill>
            <a:srgbClr val="1A1A1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5"/>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45"/>
          <p:cNvSpPr/>
          <p:nvPr/>
        </p:nvSpPr>
        <p:spPr>
          <a:xfrm>
            <a:off x="793805" y="783425"/>
            <a:ext cx="92319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DDDDD"/>
              </a:buClr>
              <a:buSzPts val="4450"/>
              <a:buFont typeface="Mona Sans"/>
              <a:buNone/>
            </a:pPr>
            <a:r>
              <a:rPr i="0" lang="en-US" sz="4800" u="none" cap="none" strike="noStrike">
                <a:solidFill>
                  <a:srgbClr val="DDDDDD"/>
                </a:solidFill>
                <a:latin typeface="Poppins SemiBold"/>
                <a:ea typeface="Poppins SemiBold"/>
                <a:cs typeface="Poppins SemiBold"/>
                <a:sym typeface="Poppins SemiBold"/>
              </a:rPr>
              <a:t>Backend Service Flow</a:t>
            </a:r>
            <a:endParaRPr i="0" sz="4800" u="none" cap="none" strike="noStrike">
              <a:latin typeface="Poppins SemiBold"/>
              <a:ea typeface="Poppins SemiBold"/>
              <a:cs typeface="Poppins SemiBold"/>
              <a:sym typeface="Poppins SemiBold"/>
            </a:endParaRPr>
          </a:p>
        </p:txBody>
      </p:sp>
      <p:pic>
        <p:nvPicPr>
          <p:cNvPr descr="preencoded.png" id="440" name="Google Shape;440;p45"/>
          <p:cNvPicPr preferRelativeResize="0"/>
          <p:nvPr/>
        </p:nvPicPr>
        <p:blipFill rotWithShape="1">
          <a:blip r:embed="rId3">
            <a:alphaModFix/>
          </a:blip>
          <a:srcRect b="0" l="0" r="0" t="0"/>
          <a:stretch/>
        </p:blipFill>
        <p:spPr>
          <a:xfrm>
            <a:off x="793790" y="1945838"/>
            <a:ext cx="13042824" cy="55003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6"/>
          <p:cNvSpPr/>
          <p:nvPr/>
        </p:nvSpPr>
        <p:spPr>
          <a:xfrm>
            <a:off x="793790" y="704333"/>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Whisper</a:t>
            </a:r>
            <a:endParaRPr b="0" i="0" sz="3900" u="none" cap="none" strike="noStrike"/>
          </a:p>
        </p:txBody>
      </p:sp>
      <p:sp>
        <p:nvSpPr>
          <p:cNvPr id="447" name="Google Shape;447;p46"/>
          <p:cNvSpPr/>
          <p:nvPr/>
        </p:nvSpPr>
        <p:spPr>
          <a:xfrm>
            <a:off x="376850" y="2420707"/>
            <a:ext cx="4215300" cy="3388200"/>
          </a:xfrm>
          <a:prstGeom prst="roundRect">
            <a:avLst>
              <a:gd fmla="val 2730" name="adj"/>
            </a:avLst>
          </a:prstGeom>
          <a:solidFill>
            <a:srgbClr val="2A2A2A"/>
          </a:solidFill>
          <a:ln cap="flat" cmpd="sng" w="7325">
            <a:solidFill>
              <a:srgbClr val="434343"/>
            </a:solidFill>
            <a:prstDash val="solid"/>
            <a:round/>
            <a:headEnd len="sm" w="sm" type="none"/>
            <a:tailEnd len="sm" w="sm" type="none"/>
          </a:ln>
        </p:spPr>
        <p:txBody>
          <a:bodyPr anchorCtr="0" anchor="ctr" bIns="70350" lIns="70350" spcFirstLastPara="1" rIns="70350" wrap="square" tIns="70350">
            <a:noAutofit/>
          </a:bodyPr>
          <a:lstStyle/>
          <a:p>
            <a:pPr indent="0" lvl="0" marL="0" rtl="0" algn="l">
              <a:spcBef>
                <a:spcPts val="0"/>
              </a:spcBef>
              <a:spcAft>
                <a:spcPts val="0"/>
              </a:spcAft>
              <a:buNone/>
            </a:pPr>
            <a:r>
              <a:t/>
            </a:r>
            <a:endParaRPr/>
          </a:p>
        </p:txBody>
      </p:sp>
      <p:sp>
        <p:nvSpPr>
          <p:cNvPr id="448" name="Google Shape;448;p46"/>
          <p:cNvSpPr/>
          <p:nvPr/>
        </p:nvSpPr>
        <p:spPr>
          <a:xfrm>
            <a:off x="5704190" y="2866174"/>
            <a:ext cx="3183900" cy="2306700"/>
          </a:xfrm>
          <a:prstGeom prst="roundRect">
            <a:avLst>
              <a:gd fmla="val 273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700">
                <a:solidFill>
                  <a:schemeClr val="lt1"/>
                </a:solidFill>
                <a:latin typeface="Funnel Sans Light"/>
                <a:ea typeface="Funnel Sans Light"/>
                <a:cs typeface="Funnel Sans Light"/>
                <a:sym typeface="Funnel Sans Light"/>
              </a:rPr>
              <a:t>Whisper API</a:t>
            </a:r>
            <a:endParaRPr sz="2700">
              <a:solidFill>
                <a:schemeClr val="lt1"/>
              </a:solidFill>
              <a:latin typeface="Funnel Sans Light"/>
              <a:ea typeface="Funnel Sans Light"/>
              <a:cs typeface="Funnel Sans Light"/>
              <a:sym typeface="Funnel Sans Light"/>
            </a:endParaRPr>
          </a:p>
        </p:txBody>
      </p:sp>
      <p:sp>
        <p:nvSpPr>
          <p:cNvPr id="449" name="Google Shape;449;p46"/>
          <p:cNvSpPr/>
          <p:nvPr/>
        </p:nvSpPr>
        <p:spPr>
          <a:xfrm>
            <a:off x="521389" y="2559796"/>
            <a:ext cx="3926100" cy="3110100"/>
          </a:xfrm>
          <a:prstGeom prst="roundRect">
            <a:avLst>
              <a:gd fmla="val 5317" name="adj"/>
            </a:avLst>
          </a:prstGeom>
          <a:solidFill>
            <a:srgbClr val="121212"/>
          </a:solidFill>
          <a:ln>
            <a:noFill/>
          </a:ln>
        </p:spPr>
        <p:txBody>
          <a:bodyPr anchorCtr="0" anchor="ctr" bIns="70350" lIns="70350" spcFirstLastPara="1" rIns="70350" wrap="square" tIns="70350">
            <a:noAutofit/>
          </a:bodyPr>
          <a:lstStyle/>
          <a:p>
            <a:pPr indent="0" lvl="0" marL="0" rtl="0" algn="l">
              <a:spcBef>
                <a:spcPts val="0"/>
              </a:spcBef>
              <a:spcAft>
                <a:spcPts val="0"/>
              </a:spcAft>
              <a:buNone/>
            </a:pPr>
            <a:r>
              <a:t/>
            </a:r>
            <a:endParaRPr sz="1077"/>
          </a:p>
        </p:txBody>
      </p:sp>
      <p:sp>
        <p:nvSpPr>
          <p:cNvPr id="450" name="Google Shape;450;p46"/>
          <p:cNvSpPr/>
          <p:nvPr/>
        </p:nvSpPr>
        <p:spPr>
          <a:xfrm>
            <a:off x="413849" y="6041200"/>
            <a:ext cx="41412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사용자 입력 음성</a:t>
            </a:r>
            <a:endParaRPr b="0" i="0" sz="1950" u="none" cap="none" strike="noStrike"/>
          </a:p>
        </p:txBody>
      </p:sp>
      <p:sp>
        <p:nvSpPr>
          <p:cNvPr id="451" name="Google Shape;451;p46"/>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46"/>
          <p:cNvSpPr/>
          <p:nvPr/>
        </p:nvSpPr>
        <p:spPr>
          <a:xfrm>
            <a:off x="10000150" y="2420757"/>
            <a:ext cx="4215300" cy="3388200"/>
          </a:xfrm>
          <a:prstGeom prst="roundRect">
            <a:avLst>
              <a:gd fmla="val 2730" name="adj"/>
            </a:avLst>
          </a:prstGeom>
          <a:solidFill>
            <a:srgbClr val="2A2A2A"/>
          </a:solidFill>
          <a:ln cap="flat" cmpd="sng" w="7325">
            <a:solidFill>
              <a:srgbClr val="434343"/>
            </a:solidFill>
            <a:prstDash val="solid"/>
            <a:round/>
            <a:headEnd len="sm" w="sm" type="none"/>
            <a:tailEnd len="sm" w="sm" type="none"/>
          </a:ln>
        </p:spPr>
        <p:txBody>
          <a:bodyPr anchorCtr="0" anchor="ctr" bIns="70350" lIns="70350" spcFirstLastPara="1" rIns="70350" wrap="square" tIns="70350">
            <a:noAutofit/>
          </a:bodyPr>
          <a:lstStyle/>
          <a:p>
            <a:pPr indent="0" lvl="0" marL="0" rtl="0" algn="l">
              <a:spcBef>
                <a:spcPts val="0"/>
              </a:spcBef>
              <a:spcAft>
                <a:spcPts val="0"/>
              </a:spcAft>
              <a:buNone/>
            </a:pPr>
            <a:r>
              <a:t/>
            </a:r>
            <a:endParaRPr/>
          </a:p>
        </p:txBody>
      </p:sp>
      <p:sp>
        <p:nvSpPr>
          <p:cNvPr id="453" name="Google Shape;453;p46"/>
          <p:cNvSpPr/>
          <p:nvPr/>
        </p:nvSpPr>
        <p:spPr>
          <a:xfrm>
            <a:off x="10144689" y="2559846"/>
            <a:ext cx="3926100" cy="3110100"/>
          </a:xfrm>
          <a:prstGeom prst="roundRect">
            <a:avLst>
              <a:gd fmla="val 5317" name="adj"/>
            </a:avLst>
          </a:prstGeom>
          <a:solidFill>
            <a:srgbClr val="121212"/>
          </a:solidFill>
          <a:ln>
            <a:noFill/>
          </a:ln>
        </p:spPr>
        <p:txBody>
          <a:bodyPr anchorCtr="0" anchor="ctr" bIns="70350" lIns="70350" spcFirstLastPara="1" rIns="70350" wrap="square" tIns="70350">
            <a:noAutofit/>
          </a:bodyPr>
          <a:lstStyle/>
          <a:p>
            <a:pPr indent="0" lvl="0" marL="0" rtl="0" algn="l">
              <a:spcBef>
                <a:spcPts val="0"/>
              </a:spcBef>
              <a:spcAft>
                <a:spcPts val="0"/>
              </a:spcAft>
              <a:buNone/>
            </a:pPr>
            <a:r>
              <a:t/>
            </a:r>
            <a:endParaRPr sz="1077"/>
          </a:p>
        </p:txBody>
      </p:sp>
      <p:sp>
        <p:nvSpPr>
          <p:cNvPr id="454" name="Google Shape;454;p46"/>
          <p:cNvSpPr/>
          <p:nvPr/>
        </p:nvSpPr>
        <p:spPr>
          <a:xfrm>
            <a:off x="10037149" y="5995475"/>
            <a:ext cx="41412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텍스트</a:t>
            </a:r>
            <a:endParaRPr b="0" i="0" sz="1950" u="none" cap="none" strike="noStrike"/>
          </a:p>
        </p:txBody>
      </p:sp>
      <p:sp>
        <p:nvSpPr>
          <p:cNvPr id="455" name="Google Shape;455;p46"/>
          <p:cNvSpPr/>
          <p:nvPr/>
        </p:nvSpPr>
        <p:spPr>
          <a:xfrm>
            <a:off x="4878900" y="3799900"/>
            <a:ext cx="393900" cy="63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 name="Google Shape;456;p46"/>
          <p:cNvSpPr/>
          <p:nvPr/>
        </p:nvSpPr>
        <p:spPr>
          <a:xfrm>
            <a:off x="9247175" y="3799800"/>
            <a:ext cx="393900" cy="63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7" name="Google Shape;457;p46"/>
          <p:cNvPicPr preferRelativeResize="0"/>
          <p:nvPr/>
        </p:nvPicPr>
        <p:blipFill>
          <a:blip r:embed="rId3">
            <a:alphaModFix/>
          </a:blip>
          <a:stretch>
            <a:fillRect/>
          </a:stretch>
        </p:blipFill>
        <p:spPr>
          <a:xfrm>
            <a:off x="1426515" y="3056925"/>
            <a:ext cx="2115957" cy="2115957"/>
          </a:xfrm>
          <a:prstGeom prst="rect">
            <a:avLst/>
          </a:prstGeom>
          <a:noFill/>
          <a:ln>
            <a:noFill/>
          </a:ln>
        </p:spPr>
      </p:pic>
      <p:pic>
        <p:nvPicPr>
          <p:cNvPr id="458" name="Google Shape;458;p46"/>
          <p:cNvPicPr preferRelativeResize="0"/>
          <p:nvPr/>
        </p:nvPicPr>
        <p:blipFill>
          <a:blip r:embed="rId4">
            <a:alphaModFix/>
          </a:blip>
          <a:stretch>
            <a:fillRect/>
          </a:stretch>
        </p:blipFill>
        <p:spPr>
          <a:xfrm>
            <a:off x="10288837" y="3277312"/>
            <a:ext cx="3637825" cy="1674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pic>
        <p:nvPicPr>
          <p:cNvPr id="464" name="Google Shape;464;p47"/>
          <p:cNvPicPr preferRelativeResize="0"/>
          <p:nvPr/>
        </p:nvPicPr>
        <p:blipFill>
          <a:blip r:embed="rId3">
            <a:alphaModFix/>
          </a:blip>
          <a:stretch>
            <a:fillRect/>
          </a:stretch>
        </p:blipFill>
        <p:spPr>
          <a:xfrm>
            <a:off x="0" y="-5150"/>
            <a:ext cx="14630400" cy="8229601"/>
          </a:xfrm>
          <a:prstGeom prst="rect">
            <a:avLst/>
          </a:prstGeom>
          <a:noFill/>
          <a:ln>
            <a:noFill/>
          </a:ln>
        </p:spPr>
      </p:pic>
      <p:sp>
        <p:nvSpPr>
          <p:cNvPr id="465" name="Google Shape;465;p47"/>
          <p:cNvSpPr/>
          <p:nvPr/>
        </p:nvSpPr>
        <p:spPr>
          <a:xfrm>
            <a:off x="0" y="0"/>
            <a:ext cx="14630400" cy="8229600"/>
          </a:xfrm>
          <a:prstGeom prst="rect">
            <a:avLst/>
          </a:prstGeom>
          <a:solidFill>
            <a:srgbClr val="000000">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a:off x="793804" y="2621525"/>
            <a:ext cx="75450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Chatbot</a:t>
            </a:r>
            <a:endParaRPr b="0" i="0" sz="3900" u="none" cap="none" strike="no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8"/>
          <p:cNvSpPr/>
          <p:nvPr/>
        </p:nvSpPr>
        <p:spPr>
          <a:xfrm>
            <a:off x="8951025" y="3533988"/>
            <a:ext cx="5376000" cy="385800"/>
          </a:xfrm>
          <a:prstGeom prst="roundRect">
            <a:avLst>
              <a:gd fmla="val 2730" name="adj"/>
            </a:avLst>
          </a:prstGeom>
          <a:noFill/>
          <a:ln>
            <a:noFill/>
          </a:ln>
        </p:spPr>
        <p:txBody>
          <a:bodyPr anchorCtr="0" anchor="ctr" bIns="68275" lIns="68275" spcFirstLastPara="1" rIns="68275" wrap="square" tIns="68275">
            <a:noAutofit/>
          </a:bodyPr>
          <a:lstStyle/>
          <a:p>
            <a:pPr indent="0" lvl="0" marL="0" rtl="0" algn="l">
              <a:spcBef>
                <a:spcPts val="0"/>
              </a:spcBef>
              <a:spcAft>
                <a:spcPts val="0"/>
              </a:spcAft>
              <a:buNone/>
            </a:pPr>
            <a:r>
              <a:rPr lang="en-US" sz="1716">
                <a:solidFill>
                  <a:schemeClr val="lt1"/>
                </a:solidFill>
                <a:latin typeface="Mona Sans ExtraLight"/>
                <a:ea typeface="Mona Sans ExtraLight"/>
                <a:cs typeface="Mona Sans ExtraLight"/>
                <a:sym typeface="Mona Sans ExtraLight"/>
              </a:rPr>
              <a:t>사용자 정보(마케팅 전략) 및 광고 생성 이력을 DB로 관리  </a:t>
            </a:r>
            <a:endParaRPr sz="1716">
              <a:solidFill>
                <a:schemeClr val="lt1"/>
              </a:solidFill>
              <a:latin typeface="Mona Sans ExtraLight"/>
              <a:ea typeface="Mona Sans ExtraLight"/>
              <a:cs typeface="Mona Sans ExtraLight"/>
              <a:sym typeface="Mona Sans ExtraLight"/>
            </a:endParaRPr>
          </a:p>
        </p:txBody>
      </p:sp>
      <p:sp>
        <p:nvSpPr>
          <p:cNvPr id="473" name="Google Shape;473;p48"/>
          <p:cNvSpPr/>
          <p:nvPr/>
        </p:nvSpPr>
        <p:spPr>
          <a:xfrm>
            <a:off x="793811" y="704325"/>
            <a:ext cx="102579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Chatbot: </a:t>
            </a:r>
            <a:r>
              <a:rPr lang="en-US" sz="3900">
                <a:solidFill>
                  <a:srgbClr val="F2F2F3"/>
                </a:solidFill>
                <a:latin typeface="Poppins"/>
                <a:ea typeface="Poppins"/>
                <a:cs typeface="Poppins"/>
                <a:sym typeface="Poppins"/>
              </a:rPr>
              <a:t>사용자 정보(마케팅 전략) DB 관리 </a:t>
            </a:r>
            <a:endParaRPr b="0" i="0" sz="3900" u="none" cap="none" strike="noStrike"/>
          </a:p>
        </p:txBody>
      </p:sp>
      <p:sp>
        <p:nvSpPr>
          <p:cNvPr id="474" name="Google Shape;474;p48"/>
          <p:cNvSpPr/>
          <p:nvPr/>
        </p:nvSpPr>
        <p:spPr>
          <a:xfrm>
            <a:off x="994450" y="1532400"/>
            <a:ext cx="6539400" cy="58464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8"/>
          <p:cNvSpPr/>
          <p:nvPr/>
        </p:nvSpPr>
        <p:spPr>
          <a:xfrm>
            <a:off x="8951025" y="5037488"/>
            <a:ext cx="5103000" cy="482100"/>
          </a:xfrm>
          <a:prstGeom prst="roundRect">
            <a:avLst>
              <a:gd fmla="val 2730" name="adj"/>
            </a:avLst>
          </a:prstGeom>
          <a:noFill/>
          <a:ln>
            <a:noFill/>
          </a:ln>
        </p:spPr>
        <p:txBody>
          <a:bodyPr anchorCtr="0" anchor="ctr" bIns="68275" lIns="68275" spcFirstLastPara="1" rIns="68275" wrap="square" tIns="68275">
            <a:noAutofit/>
          </a:bodyPr>
          <a:lstStyle/>
          <a:p>
            <a:pPr indent="0" lvl="0" marL="0" rtl="0" algn="l">
              <a:spcBef>
                <a:spcPts val="0"/>
              </a:spcBef>
              <a:spcAft>
                <a:spcPts val="0"/>
              </a:spcAft>
              <a:buNone/>
            </a:pPr>
            <a:r>
              <a:rPr lang="en-US" sz="1716">
                <a:solidFill>
                  <a:schemeClr val="lt1"/>
                </a:solidFill>
                <a:latin typeface="Mona Sans ExtraLight"/>
                <a:ea typeface="Mona Sans ExtraLight"/>
                <a:cs typeface="Mona Sans ExtraLight"/>
                <a:sym typeface="Mona Sans ExtraLight"/>
              </a:rPr>
              <a:t>최종 json 형태로  사용자 정보(마케팅 전략) 관리 </a:t>
            </a:r>
            <a:endParaRPr sz="1716">
              <a:solidFill>
                <a:schemeClr val="lt1"/>
              </a:solidFill>
              <a:latin typeface="Mona Sans ExtraLight"/>
              <a:ea typeface="Mona Sans ExtraLight"/>
              <a:cs typeface="Mona Sans ExtraLight"/>
              <a:sym typeface="Mona Sans ExtraLight"/>
            </a:endParaRPr>
          </a:p>
        </p:txBody>
      </p:sp>
      <p:sp>
        <p:nvSpPr>
          <p:cNvPr id="476" name="Google Shape;476;p48"/>
          <p:cNvSpPr/>
          <p:nvPr/>
        </p:nvSpPr>
        <p:spPr>
          <a:xfrm>
            <a:off x="1200375" y="1646700"/>
            <a:ext cx="6124500" cy="5552100"/>
          </a:xfrm>
          <a:prstGeom prst="roundRect">
            <a:avLst>
              <a:gd fmla="val 5317" name="adj"/>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 { "target_audience": </a:t>
            </a:r>
            <a:endParaRPr sz="1650">
              <a:solidFill>
                <a:schemeClr val="lt1"/>
              </a:solidFill>
              <a:latin typeface="Poppins Thin"/>
              <a:ea typeface="Poppins Thin"/>
              <a:cs typeface="Poppins Thin"/>
              <a:sym typeface="Poppins Thin"/>
            </a:endParaRPr>
          </a:p>
          <a:p>
            <a:pPr indent="457200" lvl="0" marL="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 "age_group": [ "20대" ], </a:t>
            </a:r>
            <a:endParaRPr sz="1650">
              <a:solidFill>
                <a:schemeClr val="lt1"/>
              </a:solidFill>
              <a:latin typeface="Poppins Thin"/>
              <a:ea typeface="Poppins Thin"/>
              <a:cs typeface="Poppins Thin"/>
              <a:sym typeface="Poppins Thin"/>
            </a:endParaRPr>
          </a:p>
          <a:p>
            <a:pPr indent="457200" lvl="0" marL="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"occupation": [ "직장인" ], </a:t>
            </a:r>
            <a:endParaRPr sz="1650">
              <a:solidFill>
                <a:schemeClr val="lt1"/>
              </a:solidFill>
              <a:latin typeface="Poppins Thin"/>
              <a:ea typeface="Poppins Thin"/>
              <a:cs typeface="Poppins Thin"/>
              <a:sym typeface="Poppins Thin"/>
            </a:endParaRPr>
          </a:p>
          <a:p>
            <a:pPr indent="457200" lvl="0" marL="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"gender": "여성", "characteristics": null }, "competitive_advantage": [ "화려한 분위기" ], </a:t>
            </a:r>
            <a:endParaRPr sz="1650">
              <a:solidFill>
                <a:schemeClr val="lt1"/>
              </a:solidFill>
              <a:latin typeface="Poppins Thin"/>
              <a:ea typeface="Poppins Thin"/>
              <a:cs typeface="Poppins Thin"/>
              <a:sym typeface="Poppins Thin"/>
            </a:endParaRPr>
          </a:p>
          <a:p>
            <a:pPr indent="0" lvl="0" marL="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"brand_concept": </a:t>
            </a:r>
            <a:endParaRPr sz="1650">
              <a:solidFill>
                <a:schemeClr val="lt1"/>
              </a:solidFill>
              <a:latin typeface="Poppins Thin"/>
              <a:ea typeface="Poppins Thin"/>
              <a:cs typeface="Poppins Thin"/>
              <a:sym typeface="Poppins Thin"/>
            </a:endParaRPr>
          </a:p>
          <a:p>
            <a:pPr indent="0" lvl="0" marL="45720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 "keywords": [ "상큼한", "여름", "크리스마스" ], "tone": "활기찬" }, </a:t>
            </a:r>
            <a:endParaRPr sz="1650">
              <a:solidFill>
                <a:schemeClr val="lt1"/>
              </a:solidFill>
              <a:latin typeface="Poppins Thin"/>
              <a:ea typeface="Poppins Thin"/>
              <a:cs typeface="Poppins Thin"/>
              <a:sym typeface="Poppins Thin"/>
            </a:endParaRPr>
          </a:p>
          <a:p>
            <a:pPr indent="0" lvl="0" marL="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"marketing_goals": [ "재방문증대" a],</a:t>
            </a:r>
            <a:endParaRPr sz="1650">
              <a:solidFill>
                <a:schemeClr val="lt1"/>
              </a:solidFill>
              <a:latin typeface="Poppins Thin"/>
              <a:ea typeface="Poppins Thin"/>
              <a:cs typeface="Poppins Thin"/>
              <a:sym typeface="Poppins Thin"/>
            </a:endParaRPr>
          </a:p>
          <a:p>
            <a:pPr indent="0" lvl="0" marL="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 "preferences": </a:t>
            </a:r>
            <a:endParaRPr sz="1650">
              <a:solidFill>
                <a:schemeClr val="lt1"/>
              </a:solidFill>
              <a:latin typeface="Poppins Thin"/>
              <a:ea typeface="Poppins Thin"/>
              <a:cs typeface="Poppins Thin"/>
              <a:sym typeface="Poppins Thin"/>
            </a:endParaRPr>
          </a:p>
          <a:p>
            <a:pPr indent="457200" lvl="0" marL="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 "channels": null, "content_style": null }, </a:t>
            </a:r>
            <a:endParaRPr sz="1650">
              <a:solidFill>
                <a:schemeClr val="lt1"/>
              </a:solidFill>
              <a:latin typeface="Poppins Thin"/>
              <a:ea typeface="Poppins Thin"/>
              <a:cs typeface="Poppins Thin"/>
              <a:sym typeface="Poppins Thin"/>
            </a:endParaRPr>
          </a:p>
          <a:p>
            <a:pPr indent="0" lvl="0" marL="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"final_content": {</a:t>
            </a:r>
            <a:endParaRPr sz="1650">
              <a:solidFill>
                <a:schemeClr val="lt1"/>
              </a:solidFill>
              <a:latin typeface="Poppins Thin"/>
              <a:ea typeface="Poppins Thin"/>
              <a:cs typeface="Poppins Thin"/>
              <a:sym typeface="Poppins Thin"/>
            </a:endParaRPr>
          </a:p>
          <a:p>
            <a:pPr indent="457200" lvl="0" marL="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 "idea": "MBC 뉴스와의 콜라보 이벤트",</a:t>
            </a:r>
            <a:endParaRPr sz="1650">
              <a:solidFill>
                <a:schemeClr val="lt1"/>
              </a:solidFill>
              <a:latin typeface="Poppins Thin"/>
              <a:ea typeface="Poppins Thin"/>
              <a:cs typeface="Poppins Thin"/>
              <a:sym typeface="Poppins Thin"/>
            </a:endParaRPr>
          </a:p>
          <a:p>
            <a:pPr indent="0" lvl="0" marL="45720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 "caption": "MBC 뉴스와 함께하는 잠실의 상큼한 에이드! 여름의 활기를 담아 시원한 에이드를 즐겨보세요!",</a:t>
            </a:r>
            <a:endParaRPr sz="1650">
              <a:solidFill>
                <a:schemeClr val="lt1"/>
              </a:solidFill>
              <a:latin typeface="Poppins Thin"/>
              <a:ea typeface="Poppins Thin"/>
              <a:cs typeface="Poppins Thin"/>
              <a:sym typeface="Poppins Thin"/>
            </a:endParaRPr>
          </a:p>
          <a:p>
            <a:pPr indent="0" lvl="0" marL="45720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 "hashtags": [ "#잠실카페", "#MBC뉴스", "#상큼한에이드", "#여름음료", "#할인이벤트" ],</a:t>
            </a:r>
            <a:endParaRPr sz="1650">
              <a:solidFill>
                <a:schemeClr val="lt1"/>
              </a:solidFill>
              <a:latin typeface="Poppins Thin"/>
              <a:ea typeface="Poppins Thin"/>
              <a:cs typeface="Poppins Thin"/>
              <a:sym typeface="Poppins Thin"/>
            </a:endParaRPr>
          </a:p>
          <a:p>
            <a:pPr indent="0" lvl="0" marL="457200" rtl="0" algn="l">
              <a:spcBef>
                <a:spcPts val="0"/>
              </a:spcBef>
              <a:spcAft>
                <a:spcPts val="0"/>
              </a:spcAft>
              <a:buClr>
                <a:schemeClr val="dk1"/>
              </a:buClr>
              <a:buSzPts val="1100"/>
              <a:buFont typeface="Arial"/>
              <a:buNone/>
            </a:pPr>
            <a:r>
              <a:rPr lang="en-US" sz="1650">
                <a:solidFill>
                  <a:schemeClr val="lt1"/>
                </a:solidFill>
                <a:latin typeface="Poppins Thin"/>
                <a:ea typeface="Poppins Thin"/>
                <a:cs typeface="Poppins Thin"/>
                <a:sym typeface="Poppins Thin"/>
              </a:rPr>
              <a:t> "image_prompt": "화려하고 상큼한 여름 분위기의 카페에서 MBC 뉴스 마이크와 함께 있는 에이드 컵, 밝고 쨍한 색감" } }</a:t>
            </a:r>
            <a:endParaRPr sz="1650">
              <a:solidFill>
                <a:schemeClr val="lt1"/>
              </a:solidFill>
              <a:latin typeface="Poppins Thin"/>
              <a:ea typeface="Poppins Thin"/>
              <a:cs typeface="Poppins Thin"/>
              <a:sym typeface="Poppins Thin"/>
            </a:endParaRPr>
          </a:p>
          <a:p>
            <a:pPr indent="0" lvl="0" marL="0" rtl="0" algn="l">
              <a:spcBef>
                <a:spcPts val="0"/>
              </a:spcBef>
              <a:spcAft>
                <a:spcPts val="0"/>
              </a:spcAft>
              <a:buNone/>
            </a:pPr>
            <a:r>
              <a:rPr lang="en-US" sz="1650">
                <a:solidFill>
                  <a:schemeClr val="lt1"/>
                </a:solidFill>
                <a:latin typeface="Poppins Thin"/>
                <a:ea typeface="Poppins Thin"/>
                <a:cs typeface="Poppins Thin"/>
                <a:sym typeface="Poppins Thin"/>
              </a:rPr>
              <a:t> (중요도: 1.0, 생성일: 2025-11-27 01:40:23.670836)</a:t>
            </a:r>
            <a:endParaRPr sz="1650">
              <a:latin typeface="Poppins Thin"/>
              <a:ea typeface="Poppins Thin"/>
              <a:cs typeface="Poppins Thin"/>
              <a:sym typeface="Poppins Thin"/>
            </a:endParaRPr>
          </a:p>
        </p:txBody>
      </p:sp>
      <p:sp>
        <p:nvSpPr>
          <p:cNvPr id="477" name="Google Shape;477;p48"/>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478" name="Google Shape;478;p48"/>
          <p:cNvPicPr preferRelativeResize="0"/>
          <p:nvPr/>
        </p:nvPicPr>
        <p:blipFill rotWithShape="1">
          <a:blip r:embed="rId3">
            <a:alphaModFix/>
          </a:blip>
          <a:srcRect b="0" l="0" r="0" t="0"/>
          <a:stretch/>
        </p:blipFill>
        <p:spPr>
          <a:xfrm>
            <a:off x="8136600" y="2563137"/>
            <a:ext cx="659100" cy="775829"/>
          </a:xfrm>
          <a:prstGeom prst="rect">
            <a:avLst/>
          </a:prstGeom>
          <a:noFill/>
          <a:ln>
            <a:noFill/>
          </a:ln>
        </p:spPr>
      </p:pic>
      <p:pic>
        <p:nvPicPr>
          <p:cNvPr descr="preencoded.png" id="479" name="Google Shape;479;p48"/>
          <p:cNvPicPr preferRelativeResize="0"/>
          <p:nvPr/>
        </p:nvPicPr>
        <p:blipFill rotWithShape="1">
          <a:blip r:embed="rId4">
            <a:alphaModFix/>
          </a:blip>
          <a:srcRect b="0" l="0" r="0" t="0"/>
          <a:stretch/>
        </p:blipFill>
        <p:spPr>
          <a:xfrm>
            <a:off x="8136600" y="3338966"/>
            <a:ext cx="659100" cy="775829"/>
          </a:xfrm>
          <a:prstGeom prst="rect">
            <a:avLst/>
          </a:prstGeom>
          <a:noFill/>
          <a:ln>
            <a:noFill/>
          </a:ln>
        </p:spPr>
      </p:pic>
      <p:pic>
        <p:nvPicPr>
          <p:cNvPr descr="preencoded.png" id="480" name="Google Shape;480;p48"/>
          <p:cNvPicPr preferRelativeResize="0"/>
          <p:nvPr/>
        </p:nvPicPr>
        <p:blipFill rotWithShape="1">
          <a:blip r:embed="rId5">
            <a:alphaModFix/>
          </a:blip>
          <a:srcRect b="0" l="0" r="0" t="0"/>
          <a:stretch/>
        </p:blipFill>
        <p:spPr>
          <a:xfrm>
            <a:off x="8136600" y="4114794"/>
            <a:ext cx="659100" cy="775828"/>
          </a:xfrm>
          <a:prstGeom prst="rect">
            <a:avLst/>
          </a:prstGeom>
          <a:noFill/>
          <a:ln>
            <a:noFill/>
          </a:ln>
        </p:spPr>
      </p:pic>
      <p:pic>
        <p:nvPicPr>
          <p:cNvPr descr="preencoded.png" id="481" name="Google Shape;481;p48"/>
          <p:cNvPicPr preferRelativeResize="0"/>
          <p:nvPr/>
        </p:nvPicPr>
        <p:blipFill rotWithShape="1">
          <a:blip r:embed="rId6">
            <a:alphaModFix/>
          </a:blip>
          <a:srcRect b="0" l="0" r="0" t="0"/>
          <a:stretch/>
        </p:blipFill>
        <p:spPr>
          <a:xfrm>
            <a:off x="8136600" y="4890622"/>
            <a:ext cx="659100" cy="775828"/>
          </a:xfrm>
          <a:prstGeom prst="rect">
            <a:avLst/>
          </a:prstGeom>
          <a:noFill/>
          <a:ln>
            <a:noFill/>
          </a:ln>
        </p:spPr>
      </p:pic>
      <p:sp>
        <p:nvSpPr>
          <p:cNvPr id="482" name="Google Shape;482;p48"/>
          <p:cNvSpPr/>
          <p:nvPr/>
        </p:nvSpPr>
        <p:spPr>
          <a:xfrm>
            <a:off x="8951025" y="4319503"/>
            <a:ext cx="5310300" cy="385800"/>
          </a:xfrm>
          <a:prstGeom prst="roundRect">
            <a:avLst>
              <a:gd fmla="val 2730" name="adj"/>
            </a:avLst>
          </a:prstGeom>
          <a:noFill/>
          <a:ln>
            <a:noFill/>
          </a:ln>
        </p:spPr>
        <p:txBody>
          <a:bodyPr anchorCtr="0" anchor="ctr" bIns="68275" lIns="68275" spcFirstLastPara="1" rIns="68275" wrap="square" tIns="68275">
            <a:noAutofit/>
          </a:bodyPr>
          <a:lstStyle/>
          <a:p>
            <a:pPr indent="0" lvl="0" marL="0" rtl="0" algn="l">
              <a:spcBef>
                <a:spcPts val="0"/>
              </a:spcBef>
              <a:spcAft>
                <a:spcPts val="0"/>
              </a:spcAft>
              <a:buNone/>
            </a:pPr>
            <a:r>
              <a:t/>
            </a:r>
            <a:endParaRPr sz="1716">
              <a:solidFill>
                <a:schemeClr val="lt1"/>
              </a:solidFill>
              <a:latin typeface="Mona Sans ExtraLight"/>
              <a:ea typeface="Mona Sans ExtraLight"/>
              <a:cs typeface="Mona Sans ExtraLight"/>
              <a:sym typeface="Mona Sans ExtraLight"/>
            </a:endParaRPr>
          </a:p>
          <a:p>
            <a:pPr indent="0" lvl="0" marL="0" rtl="0" algn="l">
              <a:spcBef>
                <a:spcPts val="0"/>
              </a:spcBef>
              <a:spcAft>
                <a:spcPts val="0"/>
              </a:spcAft>
              <a:buNone/>
            </a:pPr>
            <a:r>
              <a:rPr lang="en-US" sz="1716">
                <a:solidFill>
                  <a:schemeClr val="lt1"/>
                </a:solidFill>
                <a:latin typeface="Mona Sans ExtraLight"/>
                <a:ea typeface="Mona Sans ExtraLight"/>
                <a:cs typeface="Mona Sans ExtraLight"/>
                <a:sym typeface="Mona Sans ExtraLight"/>
              </a:rPr>
              <a:t>처음에는 줄 글로 관리 (RAG로 조회) X</a:t>
            </a:r>
            <a:endParaRPr sz="1716">
              <a:solidFill>
                <a:schemeClr val="lt1"/>
              </a:solidFill>
              <a:latin typeface="Mona Sans ExtraLight"/>
              <a:ea typeface="Mona Sans ExtraLight"/>
              <a:cs typeface="Mona Sans ExtraLight"/>
              <a:sym typeface="Mona Sans ExtraLight"/>
            </a:endParaRPr>
          </a:p>
          <a:p>
            <a:pPr indent="0" lvl="0" marL="0" rtl="0" algn="l">
              <a:spcBef>
                <a:spcPts val="0"/>
              </a:spcBef>
              <a:spcAft>
                <a:spcPts val="0"/>
              </a:spcAft>
              <a:buClr>
                <a:schemeClr val="dk1"/>
              </a:buClr>
              <a:buSzPts val="822"/>
              <a:buFont typeface="Arial"/>
              <a:buNone/>
            </a:pPr>
            <a:r>
              <a:t/>
            </a:r>
            <a:endParaRPr sz="1716">
              <a:solidFill>
                <a:schemeClr val="lt1"/>
              </a:solidFill>
              <a:latin typeface="Mona Sans ExtraLight"/>
              <a:ea typeface="Mona Sans ExtraLight"/>
              <a:cs typeface="Mona Sans ExtraLight"/>
              <a:sym typeface="Mona Sans ExtraLight"/>
            </a:endParaRPr>
          </a:p>
        </p:txBody>
      </p:sp>
      <p:sp>
        <p:nvSpPr>
          <p:cNvPr id="483" name="Google Shape;483;p48"/>
          <p:cNvSpPr/>
          <p:nvPr/>
        </p:nvSpPr>
        <p:spPr>
          <a:xfrm>
            <a:off x="8951025" y="2748462"/>
            <a:ext cx="3384300" cy="385800"/>
          </a:xfrm>
          <a:prstGeom prst="roundRect">
            <a:avLst>
              <a:gd fmla="val 2730" name="adj"/>
            </a:avLst>
          </a:prstGeom>
          <a:noFill/>
          <a:ln>
            <a:noFill/>
          </a:ln>
        </p:spPr>
        <p:txBody>
          <a:bodyPr anchorCtr="0" anchor="ctr" bIns="68275" lIns="68275" spcFirstLastPara="1" rIns="68275" wrap="square" tIns="68275">
            <a:noAutofit/>
          </a:bodyPr>
          <a:lstStyle/>
          <a:p>
            <a:pPr indent="0" lvl="0" marL="0" rtl="0" algn="l">
              <a:spcBef>
                <a:spcPts val="0"/>
              </a:spcBef>
              <a:spcAft>
                <a:spcPts val="0"/>
              </a:spcAft>
              <a:buNone/>
            </a:pPr>
            <a:r>
              <a:rPr lang="en-US" sz="1716">
                <a:solidFill>
                  <a:schemeClr val="lt1"/>
                </a:solidFill>
                <a:latin typeface="Mona Sans ExtraLight"/>
                <a:ea typeface="Mona Sans ExtraLight"/>
                <a:cs typeface="Mona Sans ExtraLight"/>
                <a:sym typeface="Mona Sans ExtraLight"/>
              </a:rPr>
              <a:t>사용자 맞춤형 광고전략 제안 </a:t>
            </a:r>
            <a:endParaRPr sz="1716">
              <a:solidFill>
                <a:schemeClr val="lt1"/>
              </a:solidFill>
              <a:latin typeface="Mona Sans ExtraLight"/>
              <a:ea typeface="Mona Sans ExtraLight"/>
              <a:cs typeface="Mona Sans ExtraLight"/>
              <a:sym typeface="Mona Sans ExtraLight"/>
            </a:endParaRPr>
          </a:p>
        </p:txBody>
      </p:sp>
      <p:sp>
        <p:nvSpPr>
          <p:cNvPr id="484" name="Google Shape;484;p48"/>
          <p:cNvSpPr/>
          <p:nvPr/>
        </p:nvSpPr>
        <p:spPr>
          <a:xfrm>
            <a:off x="8317354" y="2821799"/>
            <a:ext cx="297600" cy="372000"/>
          </a:xfrm>
          <a:prstGeom prst="rect">
            <a:avLst/>
          </a:prstGeom>
          <a:solidFill>
            <a:srgbClr val="3D3D4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Poppins"/>
              <a:buNone/>
            </a:pPr>
            <a:r>
              <a:rPr b="0" i="0" lang="en-US" sz="2300" u="none" cap="none" strike="noStrike">
                <a:solidFill>
                  <a:srgbClr val="000000"/>
                </a:solidFill>
                <a:latin typeface="Poppins"/>
                <a:ea typeface="Poppins"/>
                <a:cs typeface="Poppins"/>
                <a:sym typeface="Poppins"/>
              </a:rPr>
              <a:t>1</a:t>
            </a:r>
            <a:endParaRPr b="0" i="0" sz="2300" u="none" cap="none" strike="noStrike"/>
          </a:p>
        </p:txBody>
      </p:sp>
      <p:sp>
        <p:nvSpPr>
          <p:cNvPr id="485" name="Google Shape;485;p48"/>
          <p:cNvSpPr/>
          <p:nvPr/>
        </p:nvSpPr>
        <p:spPr>
          <a:xfrm>
            <a:off x="8317354" y="3540879"/>
            <a:ext cx="297600" cy="372000"/>
          </a:xfrm>
          <a:prstGeom prst="rect">
            <a:avLst/>
          </a:prstGeom>
          <a:solidFill>
            <a:srgbClr val="3D3D4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300"/>
              <a:buFont typeface="Poppins"/>
              <a:buNone/>
            </a:pPr>
            <a:r>
              <a:rPr b="0" i="0" lang="en-US" sz="2300" u="none" cap="none" strike="noStrike">
                <a:solidFill>
                  <a:srgbClr val="FFFFFF"/>
                </a:solidFill>
                <a:latin typeface="Poppins"/>
                <a:ea typeface="Poppins"/>
                <a:cs typeface="Poppins"/>
                <a:sym typeface="Poppins"/>
              </a:rPr>
              <a:t>2</a:t>
            </a:r>
            <a:endParaRPr b="0" i="0" sz="2300" u="none" cap="none" strike="noStrike"/>
          </a:p>
        </p:txBody>
      </p:sp>
      <p:sp>
        <p:nvSpPr>
          <p:cNvPr id="486" name="Google Shape;486;p48"/>
          <p:cNvSpPr/>
          <p:nvPr/>
        </p:nvSpPr>
        <p:spPr>
          <a:xfrm>
            <a:off x="8317354" y="4367785"/>
            <a:ext cx="297600" cy="372000"/>
          </a:xfrm>
          <a:prstGeom prst="rect">
            <a:avLst/>
          </a:prstGeom>
          <a:solidFill>
            <a:srgbClr val="3D3D4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Poppins"/>
              <a:buNone/>
            </a:pPr>
            <a:r>
              <a:rPr b="0" i="0" lang="en-US" sz="2300" u="none" cap="none" strike="noStrike">
                <a:solidFill>
                  <a:srgbClr val="000000"/>
                </a:solidFill>
                <a:latin typeface="Poppins"/>
                <a:ea typeface="Poppins"/>
                <a:cs typeface="Poppins"/>
                <a:sym typeface="Poppins"/>
              </a:rPr>
              <a:t>3</a:t>
            </a:r>
            <a:endParaRPr b="0" i="0" sz="2300" u="none" cap="none" strike="noStrike"/>
          </a:p>
        </p:txBody>
      </p:sp>
      <p:sp>
        <p:nvSpPr>
          <p:cNvPr id="487" name="Google Shape;487;p48"/>
          <p:cNvSpPr/>
          <p:nvPr/>
        </p:nvSpPr>
        <p:spPr>
          <a:xfrm>
            <a:off x="8317354" y="5147578"/>
            <a:ext cx="297600" cy="372000"/>
          </a:xfrm>
          <a:prstGeom prst="rect">
            <a:avLst/>
          </a:prstGeom>
          <a:solidFill>
            <a:srgbClr val="3D3D4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300"/>
              <a:buFont typeface="Poppins"/>
              <a:buNone/>
            </a:pPr>
            <a:r>
              <a:rPr b="0" i="0" lang="en-US" sz="2300" u="none" cap="none" strike="noStrike">
                <a:solidFill>
                  <a:srgbClr val="FFFFFF"/>
                </a:solidFill>
                <a:latin typeface="Poppins"/>
                <a:ea typeface="Poppins"/>
                <a:cs typeface="Poppins"/>
                <a:sym typeface="Poppins"/>
              </a:rPr>
              <a:t>4</a:t>
            </a:r>
            <a:endParaRPr b="0" i="0" sz="2300"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9"/>
          <p:cNvSpPr/>
          <p:nvPr/>
        </p:nvSpPr>
        <p:spPr>
          <a:xfrm>
            <a:off x="793790" y="704333"/>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Chatbot Flow Chart</a:t>
            </a:r>
            <a:endParaRPr b="0" i="0" sz="3900" u="none" cap="none" strike="noStrike"/>
          </a:p>
        </p:txBody>
      </p:sp>
      <p:sp>
        <p:nvSpPr>
          <p:cNvPr id="494" name="Google Shape;494;p49"/>
          <p:cNvSpPr/>
          <p:nvPr/>
        </p:nvSpPr>
        <p:spPr>
          <a:xfrm>
            <a:off x="2702432" y="2340647"/>
            <a:ext cx="4956000" cy="1215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2020"/>
              <a:buFont typeface="Roboto"/>
              <a:buNone/>
            </a:pPr>
            <a:r>
              <a:rPr lang="en-US" sz="3844">
                <a:solidFill>
                  <a:srgbClr val="FFFFFF"/>
                </a:solidFill>
                <a:latin typeface="Roboto"/>
                <a:ea typeface="Roboto"/>
                <a:cs typeface="Roboto"/>
                <a:sym typeface="Roboto"/>
              </a:rPr>
              <a:t>이미지</a:t>
            </a:r>
            <a:endParaRPr b="0" i="0" sz="3844" u="none" cap="none" strike="noStrike"/>
          </a:p>
        </p:txBody>
      </p:sp>
      <p:sp>
        <p:nvSpPr>
          <p:cNvPr id="495" name="Google Shape;495;p49"/>
          <p:cNvSpPr/>
          <p:nvPr/>
        </p:nvSpPr>
        <p:spPr>
          <a:xfrm>
            <a:off x="8179231" y="6186625"/>
            <a:ext cx="41412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내용 or 부연 내용</a:t>
            </a:r>
            <a:endParaRPr b="0" i="0" sz="1950" u="none" cap="none" strike="noStrike"/>
          </a:p>
        </p:txBody>
      </p:sp>
      <p:sp>
        <p:nvSpPr>
          <p:cNvPr id="496" name="Google Shape;496;p49"/>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97" name="Google Shape;497;p49"/>
          <p:cNvPicPr preferRelativeResize="0"/>
          <p:nvPr/>
        </p:nvPicPr>
        <p:blipFill>
          <a:blip r:embed="rId3">
            <a:alphaModFix/>
          </a:blip>
          <a:stretch>
            <a:fillRect/>
          </a:stretch>
        </p:blipFill>
        <p:spPr>
          <a:xfrm>
            <a:off x="1129012" y="1633850"/>
            <a:ext cx="12372372" cy="5962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0"/>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50"/>
          <p:cNvSpPr/>
          <p:nvPr/>
        </p:nvSpPr>
        <p:spPr>
          <a:xfrm>
            <a:off x="719400" y="4884381"/>
            <a:ext cx="13206300" cy="3061200"/>
          </a:xfrm>
          <a:prstGeom prst="roundRect">
            <a:avLst>
              <a:gd fmla="val 2730" name="adj"/>
            </a:avLst>
          </a:prstGeom>
          <a:solidFill>
            <a:srgbClr val="2A2A2A">
              <a:alpha val="5000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0"/>
          <p:cNvSpPr/>
          <p:nvPr/>
        </p:nvSpPr>
        <p:spPr>
          <a:xfrm>
            <a:off x="793800" y="5037975"/>
            <a:ext cx="2823300" cy="27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0"/>
          <p:cNvSpPr/>
          <p:nvPr/>
        </p:nvSpPr>
        <p:spPr>
          <a:xfrm>
            <a:off x="719400" y="1465300"/>
            <a:ext cx="13206300" cy="3061200"/>
          </a:xfrm>
          <a:prstGeom prst="roundRect">
            <a:avLst>
              <a:gd fmla="val 2730" name="adj"/>
            </a:avLst>
          </a:prstGeom>
          <a:solidFill>
            <a:srgbClr val="2A2A2A">
              <a:alpha val="5000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0"/>
          <p:cNvSpPr/>
          <p:nvPr/>
        </p:nvSpPr>
        <p:spPr>
          <a:xfrm>
            <a:off x="793811" y="704325"/>
            <a:ext cx="102579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Chatbot</a:t>
            </a:r>
            <a:r>
              <a:rPr lang="en-US" sz="3900">
                <a:solidFill>
                  <a:srgbClr val="F2F2F3"/>
                </a:solidFill>
                <a:latin typeface="Poppins"/>
                <a:ea typeface="Poppins"/>
                <a:cs typeface="Poppins"/>
                <a:sym typeface="Poppins"/>
              </a:rPr>
              <a:t>: 이미지 프롬프트 생성 </a:t>
            </a:r>
            <a:endParaRPr b="0" i="0" sz="3900" u="none" cap="none" strike="noStrike"/>
          </a:p>
        </p:txBody>
      </p:sp>
      <p:sp>
        <p:nvSpPr>
          <p:cNvPr id="508" name="Google Shape;508;p50"/>
          <p:cNvSpPr/>
          <p:nvPr/>
        </p:nvSpPr>
        <p:spPr>
          <a:xfrm>
            <a:off x="1090950" y="1603800"/>
            <a:ext cx="2229000" cy="27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0"/>
          <p:cNvSpPr/>
          <p:nvPr/>
        </p:nvSpPr>
        <p:spPr>
          <a:xfrm>
            <a:off x="3950200" y="1769200"/>
            <a:ext cx="9662400" cy="22971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chemeClr val="lt1"/>
                </a:solidFill>
                <a:latin typeface="Mona Sans ExtraLight"/>
                <a:ea typeface="Mona Sans ExtraLight"/>
                <a:cs typeface="Mona Sans ExtraLight"/>
                <a:sym typeface="Mona Sans ExtraLight"/>
              </a:rPr>
              <a:t>"A modern urban office lounge with sleek, contemporary design and natural lighting, creating a trendy and sophisticated atmosphere, young professionals conversing in the background, slightly out of focus, cinematic photography, shallow depth of field, professional product advertising, the stylish pink and cream drinks in clear cups in the foreground, sharp and detailed, product hero shot on the table."</a:t>
            </a:r>
            <a:endParaRPr sz="3300">
              <a:solidFill>
                <a:schemeClr val="lt1"/>
              </a:solidFill>
              <a:latin typeface="Mona Sans ExtraLight"/>
              <a:ea typeface="Mona Sans ExtraLight"/>
              <a:cs typeface="Mona Sans ExtraLight"/>
              <a:sym typeface="Mona Sans ExtraLight"/>
            </a:endParaRPr>
          </a:p>
        </p:txBody>
      </p:sp>
      <p:sp>
        <p:nvSpPr>
          <p:cNvPr id="510" name="Google Shape;510;p50"/>
          <p:cNvSpPr txBox="1"/>
          <p:nvPr/>
        </p:nvSpPr>
        <p:spPr>
          <a:xfrm>
            <a:off x="981600" y="1834900"/>
            <a:ext cx="51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pic>
        <p:nvPicPr>
          <p:cNvPr id="511" name="Google Shape;511;p50"/>
          <p:cNvPicPr preferRelativeResize="0"/>
          <p:nvPr/>
        </p:nvPicPr>
        <p:blipFill>
          <a:blip r:embed="rId3">
            <a:alphaModFix/>
          </a:blip>
          <a:stretch>
            <a:fillRect/>
          </a:stretch>
        </p:blipFill>
        <p:spPr>
          <a:xfrm>
            <a:off x="1296875" y="1769200"/>
            <a:ext cx="1839450" cy="2453366"/>
          </a:xfrm>
          <a:prstGeom prst="rect">
            <a:avLst/>
          </a:prstGeom>
          <a:noFill/>
          <a:ln>
            <a:noFill/>
          </a:ln>
        </p:spPr>
      </p:pic>
      <p:sp>
        <p:nvSpPr>
          <p:cNvPr id="512" name="Google Shape;512;p50"/>
          <p:cNvSpPr/>
          <p:nvPr/>
        </p:nvSpPr>
        <p:spPr>
          <a:xfrm>
            <a:off x="3950200" y="5378950"/>
            <a:ext cx="9662400" cy="22971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chemeClr val="lt1"/>
                </a:solidFill>
                <a:latin typeface="Mona Sans ExtraLight"/>
                <a:ea typeface="Mona Sans ExtraLight"/>
                <a:cs typeface="Mona Sans ExtraLight"/>
                <a:sym typeface="Mona Sans ExtraLight"/>
              </a:rPr>
              <a:t>"A warm, inviting Korean home kitchen with soft, golden lighting and rustic wooden shelves, family photos and traditional pottery in the background, slightly out of focus, cinematic photography, shallow depth of field, professional product advertising, a steaming bowl of kimchi jjigae in the foreground on the table, sharp and detailed, product hero shot"</a:t>
            </a:r>
            <a:endParaRPr sz="3900">
              <a:solidFill>
                <a:schemeClr val="lt1"/>
              </a:solidFill>
              <a:latin typeface="Mona Sans ExtraLight"/>
              <a:ea typeface="Mona Sans ExtraLight"/>
              <a:cs typeface="Mona Sans ExtraLight"/>
              <a:sym typeface="Mona Sans ExtraLight"/>
            </a:endParaRPr>
          </a:p>
        </p:txBody>
      </p:sp>
      <p:sp>
        <p:nvSpPr>
          <p:cNvPr id="513" name="Google Shape;513;p50"/>
          <p:cNvSpPr txBox="1"/>
          <p:nvPr/>
        </p:nvSpPr>
        <p:spPr>
          <a:xfrm>
            <a:off x="907200" y="5290675"/>
            <a:ext cx="51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pic>
        <p:nvPicPr>
          <p:cNvPr id="514" name="Google Shape;514;p50"/>
          <p:cNvPicPr preferRelativeResize="0"/>
          <p:nvPr/>
        </p:nvPicPr>
        <p:blipFill>
          <a:blip r:embed="rId4">
            <a:alphaModFix/>
          </a:blip>
          <a:stretch>
            <a:fillRect/>
          </a:stretch>
        </p:blipFill>
        <p:spPr>
          <a:xfrm>
            <a:off x="907200" y="5163213"/>
            <a:ext cx="2492400" cy="2503525"/>
          </a:xfrm>
          <a:prstGeom prst="rect">
            <a:avLst/>
          </a:prstGeom>
          <a:noFill/>
          <a:ln cap="flat" cmpd="sng" w="9525">
            <a:solidFill>
              <a:srgbClr val="DBDFE4"/>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1"/>
          <p:cNvSpPr/>
          <p:nvPr/>
        </p:nvSpPr>
        <p:spPr>
          <a:xfrm>
            <a:off x="793811" y="704325"/>
            <a:ext cx="102579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Trouble &amp; Solution</a:t>
            </a:r>
            <a:endParaRPr b="0" i="0" sz="3900" u="none" cap="none" strike="noStrike"/>
          </a:p>
        </p:txBody>
      </p:sp>
      <p:sp>
        <p:nvSpPr>
          <p:cNvPr id="521" name="Google Shape;521;p51"/>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22" name="Google Shape;522;p51"/>
          <p:cNvGrpSpPr/>
          <p:nvPr/>
        </p:nvGrpSpPr>
        <p:grpSpPr>
          <a:xfrm>
            <a:off x="957065" y="1811800"/>
            <a:ext cx="6408000" cy="2648700"/>
            <a:chOff x="793790" y="3371612"/>
            <a:chExt cx="6408000" cy="2648700"/>
          </a:xfrm>
        </p:grpSpPr>
        <p:sp>
          <p:nvSpPr>
            <p:cNvPr id="523" name="Google Shape;523;p51"/>
            <p:cNvSpPr/>
            <p:nvPr/>
          </p:nvSpPr>
          <p:spPr>
            <a:xfrm>
              <a:off x="793790" y="3371612"/>
              <a:ext cx="6408000" cy="2648700"/>
            </a:xfrm>
            <a:prstGeom prst="roundRect">
              <a:avLst>
                <a:gd fmla="val 3597" name="adj"/>
              </a:avLst>
            </a:prstGeom>
            <a:solidFill>
              <a:srgbClr val="51525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1"/>
            <p:cNvSpPr/>
            <p:nvPr/>
          </p:nvSpPr>
          <p:spPr>
            <a:xfrm>
              <a:off x="1173522" y="4106516"/>
              <a:ext cx="5526300" cy="240300"/>
            </a:xfrm>
            <a:prstGeom prst="rect">
              <a:avLst/>
            </a:prstGeom>
            <a:solidFill>
              <a:srgbClr val="515254"/>
            </a:solid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첫 질문에서 사용자의 의도를 잘못 파악할 경우</a:t>
              </a:r>
              <a:endParaRPr b="1" i="0" sz="2200" u="none" cap="none" strike="noStrike"/>
            </a:p>
          </p:txBody>
        </p:sp>
        <p:sp>
          <p:nvSpPr>
            <p:cNvPr id="525" name="Google Shape;525;p51"/>
            <p:cNvSpPr/>
            <p:nvPr/>
          </p:nvSpPr>
          <p:spPr>
            <a:xfrm>
              <a:off x="1173522" y="4660938"/>
              <a:ext cx="5939100" cy="1071000"/>
            </a:xfrm>
            <a:prstGeom prst="rect">
              <a:avLst/>
            </a:prstGeom>
            <a:solidFill>
              <a:srgbClr val="515254"/>
            </a:solid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Light"/>
                <a:buChar char="•"/>
              </a:pPr>
              <a:r>
                <a:rPr lang="en-US" sz="1750">
                  <a:solidFill>
                    <a:srgbClr val="FFFFFF"/>
                  </a:solidFill>
                  <a:latin typeface="Funnel Sans Light"/>
                  <a:ea typeface="Funnel Sans Light"/>
                  <a:cs typeface="Funnel Sans Light"/>
                  <a:sym typeface="Funnel Sans Light"/>
                </a:rPr>
                <a:t>키워드 아닌 GPT로 사용자의 의도 파악</a:t>
              </a:r>
              <a:endParaRPr sz="1750">
                <a:solidFill>
                  <a:srgbClr val="FFFFFF"/>
                </a:solidFill>
                <a:latin typeface="Funnel Sans Light"/>
                <a:ea typeface="Funnel Sans Light"/>
                <a:cs typeface="Funnel Sans Light"/>
                <a:sym typeface="Funnel Sans Light"/>
              </a:endParaRPr>
            </a:p>
            <a:p>
              <a:pPr indent="-342900" lvl="0" marL="342900" marR="0" rtl="0" algn="l">
                <a:lnSpc>
                  <a:spcPct val="162857"/>
                </a:lnSpc>
                <a:spcBef>
                  <a:spcPts val="0"/>
                </a:spcBef>
                <a:spcAft>
                  <a:spcPts val="0"/>
                </a:spcAft>
                <a:buClr>
                  <a:srgbClr val="FFFFFF"/>
                </a:buClr>
                <a:buSzPts val="1750"/>
                <a:buFont typeface="Funnel Sans Light"/>
                <a:buChar char="•"/>
              </a:pPr>
              <a:r>
                <a:rPr lang="en-US" sz="1750">
                  <a:solidFill>
                    <a:srgbClr val="FFFFFF"/>
                  </a:solidFill>
                  <a:latin typeface="Funnel Sans Light"/>
                  <a:ea typeface="Funnel Sans Light"/>
                  <a:cs typeface="Funnel Sans Light"/>
                  <a:sym typeface="Funnel Sans Light"/>
                </a:rPr>
                <a:t>사용자가 대화 변경 원할 시 조기종료</a:t>
              </a:r>
              <a:endParaRPr sz="1750">
                <a:solidFill>
                  <a:srgbClr val="FFFFFF"/>
                </a:solidFill>
                <a:latin typeface="Funnel Sans Light"/>
                <a:ea typeface="Funnel Sans Light"/>
                <a:cs typeface="Funnel Sans Light"/>
                <a:sym typeface="Funnel Sans Light"/>
              </a:endParaRPr>
            </a:p>
          </p:txBody>
        </p:sp>
      </p:grpSp>
      <p:grpSp>
        <p:nvGrpSpPr>
          <p:cNvPr id="526" name="Google Shape;526;p51"/>
          <p:cNvGrpSpPr/>
          <p:nvPr/>
        </p:nvGrpSpPr>
        <p:grpSpPr>
          <a:xfrm>
            <a:off x="7365073" y="4460500"/>
            <a:ext cx="6408000" cy="2648700"/>
            <a:chOff x="7428548" y="3371612"/>
            <a:chExt cx="6408000" cy="2648700"/>
          </a:xfrm>
        </p:grpSpPr>
        <p:sp>
          <p:nvSpPr>
            <p:cNvPr id="527" name="Google Shape;527;p51"/>
            <p:cNvSpPr/>
            <p:nvPr/>
          </p:nvSpPr>
          <p:spPr>
            <a:xfrm>
              <a:off x="7428548" y="3371612"/>
              <a:ext cx="6408000" cy="2648700"/>
            </a:xfrm>
            <a:prstGeom prst="roundRect">
              <a:avLst>
                <a:gd fmla="val 3597" name="adj"/>
              </a:avLst>
            </a:prstGeom>
            <a:solidFill>
              <a:srgbClr val="8F8F8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1"/>
            <p:cNvSpPr/>
            <p:nvPr/>
          </p:nvSpPr>
          <p:spPr>
            <a:xfrm>
              <a:off x="7662973" y="3702914"/>
              <a:ext cx="4944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광고 이미지가 생성된 이후 수정하는 기능X</a:t>
              </a:r>
              <a:endParaRPr b="1" i="0" sz="2200" u="none" cap="none" strike="noStrike"/>
            </a:p>
          </p:txBody>
        </p:sp>
        <p:sp>
          <p:nvSpPr>
            <p:cNvPr id="529" name="Google Shape;529;p51"/>
            <p:cNvSpPr/>
            <p:nvPr/>
          </p:nvSpPr>
          <p:spPr>
            <a:xfrm>
              <a:off x="7662975" y="4259963"/>
              <a:ext cx="5939100" cy="13623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chemeClr val="lt1"/>
                </a:buClr>
                <a:buSzPts val="1750"/>
                <a:buFont typeface="Funnel Sans Light"/>
                <a:buChar char="•"/>
              </a:pPr>
              <a:r>
                <a:rPr lang="en-US" sz="1750">
                  <a:solidFill>
                    <a:schemeClr val="lt1"/>
                  </a:solidFill>
                  <a:latin typeface="Funnel Sans Light"/>
                  <a:ea typeface="Funnel Sans Light"/>
                  <a:cs typeface="Funnel Sans Light"/>
                  <a:sym typeface="Funnel Sans Light"/>
                </a:rPr>
                <a:t>사용자의 이어지는 질문(‘이미지가 너무 화려해’)의 의도를 판단</a:t>
              </a:r>
              <a:endParaRPr sz="1750">
                <a:solidFill>
                  <a:schemeClr val="lt1"/>
                </a:solidFill>
                <a:latin typeface="Funnel Sans Light"/>
                <a:ea typeface="Funnel Sans Light"/>
                <a:cs typeface="Funnel Sans Light"/>
                <a:sym typeface="Funnel Sans Light"/>
              </a:endParaRPr>
            </a:p>
            <a:p>
              <a:pPr indent="-342900" lvl="0" marL="342900" marR="0" rtl="0" algn="l">
                <a:lnSpc>
                  <a:spcPct val="162857"/>
                </a:lnSpc>
                <a:spcBef>
                  <a:spcPts val="0"/>
                </a:spcBef>
                <a:spcAft>
                  <a:spcPts val="0"/>
                </a:spcAft>
                <a:buClr>
                  <a:schemeClr val="lt1"/>
                </a:buClr>
                <a:buSzPts val="1750"/>
                <a:buFont typeface="Funnel Sans Light"/>
                <a:buChar char="•"/>
              </a:pPr>
              <a:r>
                <a:rPr lang="en-US" sz="1750">
                  <a:solidFill>
                    <a:schemeClr val="lt1"/>
                  </a:solidFill>
                  <a:latin typeface="Funnel Sans Light"/>
                  <a:ea typeface="Funnel Sans Light"/>
                  <a:cs typeface="Funnel Sans Light"/>
                  <a:sym typeface="Funnel Sans Light"/>
                </a:rPr>
                <a:t>광고 수정 모드(프롬프트 탬플릿) 추가</a:t>
              </a:r>
              <a:endParaRPr sz="1750">
                <a:solidFill>
                  <a:schemeClr val="lt1"/>
                </a:solidFill>
                <a:latin typeface="Funnel Sans Light"/>
                <a:ea typeface="Funnel Sans Light"/>
                <a:cs typeface="Funnel Sans Light"/>
                <a:sym typeface="Funnel Sans Light"/>
              </a:endParaRPr>
            </a:p>
          </p:txBody>
        </p:sp>
      </p:grpSp>
      <p:sp>
        <p:nvSpPr>
          <p:cNvPr id="530" name="Google Shape;530;p51"/>
          <p:cNvSpPr/>
          <p:nvPr/>
        </p:nvSpPr>
        <p:spPr>
          <a:xfrm>
            <a:off x="957075" y="4460500"/>
            <a:ext cx="6408000" cy="2648700"/>
          </a:xfrm>
          <a:prstGeom prst="rect">
            <a:avLst/>
          </a:prstGeom>
          <a:solidFill>
            <a:srgbClr val="000000">
              <a:alpha val="53800"/>
            </a:srgbClr>
          </a:solidFill>
          <a:ln cap="flat" cmpd="sng" w="9525">
            <a:solidFill>
              <a:srgbClr val="DDDDDD"/>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7365075" y="1811650"/>
            <a:ext cx="6408000" cy="2648700"/>
          </a:xfrm>
          <a:prstGeom prst="rect">
            <a:avLst/>
          </a:prstGeom>
          <a:solidFill>
            <a:srgbClr val="000000">
              <a:alpha val="29800"/>
            </a:srgbClr>
          </a:solidFill>
          <a:ln cap="flat" cmpd="sng" w="9525">
            <a:solidFill>
              <a:srgbClr val="DDDDDD"/>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2"/>
          <p:cNvSpPr/>
          <p:nvPr/>
        </p:nvSpPr>
        <p:spPr>
          <a:xfrm>
            <a:off x="793790" y="704333"/>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400">
                <a:solidFill>
                  <a:srgbClr val="F2F2F3"/>
                </a:solidFill>
                <a:latin typeface="Poppins"/>
                <a:ea typeface="Poppins"/>
                <a:cs typeface="Poppins"/>
                <a:sym typeface="Poppins"/>
              </a:rPr>
              <a:t>Segmentation</a:t>
            </a:r>
            <a:endParaRPr b="0" i="0" sz="3400" u="none" cap="none" strike="noStrike"/>
          </a:p>
        </p:txBody>
      </p:sp>
      <p:sp>
        <p:nvSpPr>
          <p:cNvPr id="538" name="Google Shape;538;p52"/>
          <p:cNvSpPr/>
          <p:nvPr/>
        </p:nvSpPr>
        <p:spPr>
          <a:xfrm>
            <a:off x="5512478" y="2922699"/>
            <a:ext cx="3291000" cy="2384400"/>
          </a:xfrm>
          <a:prstGeom prst="roundRect">
            <a:avLst>
              <a:gd fmla="val 273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lt1"/>
                </a:solidFill>
                <a:latin typeface="Funnel Sans Light"/>
                <a:ea typeface="Funnel Sans Light"/>
                <a:cs typeface="Funnel Sans Light"/>
                <a:sym typeface="Funnel Sans Light"/>
              </a:rPr>
              <a:t>Ultralytics</a:t>
            </a:r>
            <a:endParaRPr sz="2400">
              <a:solidFill>
                <a:schemeClr val="lt1"/>
              </a:solidFill>
              <a:latin typeface="Funnel Sans Light"/>
              <a:ea typeface="Funnel Sans Light"/>
              <a:cs typeface="Funnel Sans Light"/>
              <a:sym typeface="Funnel Sans Light"/>
            </a:endParaRPr>
          </a:p>
          <a:p>
            <a:pPr indent="0" lvl="0" marL="0" rtl="0" algn="ctr">
              <a:spcBef>
                <a:spcPts val="0"/>
              </a:spcBef>
              <a:spcAft>
                <a:spcPts val="0"/>
              </a:spcAft>
              <a:buNone/>
            </a:pPr>
            <a:r>
              <a:rPr lang="en-US" sz="2400">
                <a:solidFill>
                  <a:schemeClr val="lt1"/>
                </a:solidFill>
                <a:latin typeface="Funnel Sans Light"/>
                <a:ea typeface="Funnel Sans Light"/>
                <a:cs typeface="Funnel Sans Light"/>
                <a:sym typeface="Funnel Sans Light"/>
              </a:rPr>
              <a:t>Segment Anything</a:t>
            </a:r>
            <a:endParaRPr sz="2400">
              <a:solidFill>
                <a:schemeClr val="lt1"/>
              </a:solidFill>
              <a:latin typeface="Funnel Sans Light"/>
              <a:ea typeface="Funnel Sans Light"/>
              <a:cs typeface="Funnel Sans Light"/>
              <a:sym typeface="Funnel Sans Light"/>
            </a:endParaRPr>
          </a:p>
          <a:p>
            <a:pPr indent="0" lvl="0" marL="0" rtl="0" algn="ctr">
              <a:spcBef>
                <a:spcPts val="0"/>
              </a:spcBef>
              <a:spcAft>
                <a:spcPts val="0"/>
              </a:spcAft>
              <a:buNone/>
            </a:pPr>
            <a:r>
              <a:rPr lang="en-US" sz="2400">
                <a:solidFill>
                  <a:schemeClr val="lt1"/>
                </a:solidFill>
                <a:latin typeface="Funnel Sans Light"/>
                <a:ea typeface="Funnel Sans Light"/>
                <a:cs typeface="Funnel Sans Light"/>
                <a:sym typeface="Funnel Sans Light"/>
              </a:rPr>
              <a:t>Model(SAM)</a:t>
            </a:r>
            <a:endParaRPr sz="2400">
              <a:solidFill>
                <a:schemeClr val="lt1"/>
              </a:solidFill>
              <a:latin typeface="Funnel Sans Light"/>
              <a:ea typeface="Funnel Sans Light"/>
              <a:cs typeface="Funnel Sans Light"/>
              <a:sym typeface="Funnel Sans Light"/>
            </a:endParaRPr>
          </a:p>
        </p:txBody>
      </p:sp>
      <p:sp>
        <p:nvSpPr>
          <p:cNvPr id="539" name="Google Shape;539;p52"/>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40" name="Google Shape;540;p52"/>
          <p:cNvGrpSpPr/>
          <p:nvPr/>
        </p:nvGrpSpPr>
        <p:grpSpPr>
          <a:xfrm>
            <a:off x="473886" y="2239450"/>
            <a:ext cx="3939372" cy="3750869"/>
            <a:chOff x="983595" y="2420700"/>
            <a:chExt cx="3692700" cy="3516000"/>
          </a:xfrm>
        </p:grpSpPr>
        <p:sp>
          <p:nvSpPr>
            <p:cNvPr id="541" name="Google Shape;541;p52"/>
            <p:cNvSpPr/>
            <p:nvPr/>
          </p:nvSpPr>
          <p:spPr>
            <a:xfrm>
              <a:off x="983595" y="2420700"/>
              <a:ext cx="3692700" cy="3516000"/>
            </a:xfrm>
            <a:prstGeom prst="roundRect">
              <a:avLst>
                <a:gd fmla="val 2730" name="adj"/>
              </a:avLst>
            </a:prstGeom>
            <a:solidFill>
              <a:srgbClr val="2A2A2A"/>
            </a:solidFill>
            <a:ln cap="flat" cmpd="sng" w="7800">
              <a:solidFill>
                <a:srgbClr val="434343"/>
              </a:solidFill>
              <a:prstDash val="solid"/>
              <a:round/>
              <a:headEnd len="sm" w="sm" type="none"/>
              <a:tailEnd len="sm" w="sm" type="none"/>
            </a:ln>
          </p:spPr>
          <p:txBody>
            <a:bodyPr anchorCtr="0" anchor="ctr" bIns="75050" lIns="75050" spcFirstLastPara="1" rIns="75050" wrap="square" tIns="75050">
              <a:noAutofit/>
            </a:bodyPr>
            <a:lstStyle/>
            <a:p>
              <a:pPr indent="0" lvl="0" marL="0" rtl="0" algn="l">
                <a:spcBef>
                  <a:spcPts val="0"/>
                </a:spcBef>
                <a:spcAft>
                  <a:spcPts val="0"/>
                </a:spcAft>
                <a:buNone/>
              </a:pPr>
              <a:r>
                <a:t/>
              </a:r>
              <a:endParaRPr sz="1493"/>
            </a:p>
          </p:txBody>
        </p:sp>
        <p:pic>
          <p:nvPicPr>
            <p:cNvPr id="542" name="Google Shape;542;p52"/>
            <p:cNvPicPr preferRelativeResize="0"/>
            <p:nvPr/>
          </p:nvPicPr>
          <p:blipFill>
            <a:blip r:embed="rId3">
              <a:alphaModFix/>
            </a:blip>
            <a:stretch>
              <a:fillRect/>
            </a:stretch>
          </p:blipFill>
          <p:spPr>
            <a:xfrm>
              <a:off x="1283471" y="2623125"/>
              <a:ext cx="3139300" cy="3120675"/>
            </a:xfrm>
            <a:prstGeom prst="rect">
              <a:avLst/>
            </a:prstGeom>
            <a:noFill/>
            <a:ln>
              <a:noFill/>
            </a:ln>
          </p:spPr>
        </p:pic>
      </p:grpSp>
      <p:grpSp>
        <p:nvGrpSpPr>
          <p:cNvPr id="543" name="Google Shape;543;p52"/>
          <p:cNvGrpSpPr/>
          <p:nvPr/>
        </p:nvGrpSpPr>
        <p:grpSpPr>
          <a:xfrm>
            <a:off x="9902716" y="2239503"/>
            <a:ext cx="4120195" cy="3750869"/>
            <a:chOff x="9822017" y="2420750"/>
            <a:chExt cx="3862200" cy="3516000"/>
          </a:xfrm>
        </p:grpSpPr>
        <p:sp>
          <p:nvSpPr>
            <p:cNvPr id="544" name="Google Shape;544;p52"/>
            <p:cNvSpPr/>
            <p:nvPr/>
          </p:nvSpPr>
          <p:spPr>
            <a:xfrm>
              <a:off x="9822017" y="2420750"/>
              <a:ext cx="3862200" cy="3516000"/>
            </a:xfrm>
            <a:prstGeom prst="roundRect">
              <a:avLst>
                <a:gd fmla="val 2730" name="adj"/>
              </a:avLst>
            </a:prstGeom>
            <a:solidFill>
              <a:srgbClr val="2A2A2A"/>
            </a:solidFill>
            <a:ln cap="flat" cmpd="sng" w="7800">
              <a:solidFill>
                <a:srgbClr val="434343"/>
              </a:solidFill>
              <a:prstDash val="solid"/>
              <a:round/>
              <a:headEnd len="sm" w="sm" type="none"/>
              <a:tailEnd len="sm" w="sm" type="none"/>
            </a:ln>
          </p:spPr>
          <p:txBody>
            <a:bodyPr anchorCtr="0" anchor="ctr" bIns="75050" lIns="75050" spcFirstLastPara="1" rIns="75050" wrap="square" tIns="75050">
              <a:noAutofit/>
            </a:bodyPr>
            <a:lstStyle/>
            <a:p>
              <a:pPr indent="0" lvl="0" marL="0" rtl="0" algn="l">
                <a:spcBef>
                  <a:spcPts val="0"/>
                </a:spcBef>
                <a:spcAft>
                  <a:spcPts val="0"/>
                </a:spcAft>
                <a:buNone/>
              </a:pPr>
              <a:r>
                <a:t/>
              </a:r>
              <a:endParaRPr sz="1493"/>
            </a:p>
          </p:txBody>
        </p:sp>
        <p:pic>
          <p:nvPicPr>
            <p:cNvPr id="545" name="Google Shape;545;p52"/>
            <p:cNvPicPr preferRelativeResize="0"/>
            <p:nvPr/>
          </p:nvPicPr>
          <p:blipFill>
            <a:blip r:embed="rId4">
              <a:alphaModFix/>
            </a:blip>
            <a:stretch>
              <a:fillRect/>
            </a:stretch>
          </p:blipFill>
          <p:spPr>
            <a:xfrm>
              <a:off x="10107616" y="2623127"/>
              <a:ext cx="3291000" cy="3107615"/>
            </a:xfrm>
            <a:prstGeom prst="rect">
              <a:avLst/>
            </a:prstGeom>
            <a:noFill/>
            <a:ln>
              <a:noFill/>
            </a:ln>
          </p:spPr>
        </p:pic>
      </p:grpSp>
      <p:grpSp>
        <p:nvGrpSpPr>
          <p:cNvPr id="546" name="Google Shape;546;p52"/>
          <p:cNvGrpSpPr/>
          <p:nvPr/>
        </p:nvGrpSpPr>
        <p:grpSpPr>
          <a:xfrm>
            <a:off x="413849" y="6223871"/>
            <a:ext cx="13764500" cy="310202"/>
            <a:chOff x="413849" y="6054248"/>
            <a:chExt cx="13764500" cy="310202"/>
          </a:xfrm>
        </p:grpSpPr>
        <p:sp>
          <p:nvSpPr>
            <p:cNvPr id="547" name="Google Shape;547;p52"/>
            <p:cNvSpPr/>
            <p:nvPr/>
          </p:nvSpPr>
          <p:spPr>
            <a:xfrm>
              <a:off x="413849" y="6054248"/>
              <a:ext cx="41412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원본 제품 사진</a:t>
              </a:r>
              <a:endParaRPr b="0" i="0" sz="1950" u="none" cap="none" strike="noStrike"/>
            </a:p>
          </p:txBody>
        </p:sp>
        <p:sp>
          <p:nvSpPr>
            <p:cNvPr id="548" name="Google Shape;548;p52"/>
            <p:cNvSpPr/>
            <p:nvPr/>
          </p:nvSpPr>
          <p:spPr>
            <a:xfrm>
              <a:off x="10037149" y="6054250"/>
              <a:ext cx="41412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배경 제거한 제품 사진</a:t>
              </a:r>
              <a:endParaRPr b="0" i="0" sz="1950" u="none" cap="none" strike="noStrike"/>
            </a:p>
          </p:txBody>
        </p:sp>
      </p:grpSp>
      <p:cxnSp>
        <p:nvCxnSpPr>
          <p:cNvPr id="549" name="Google Shape;549;p52"/>
          <p:cNvCxnSpPr/>
          <p:nvPr/>
        </p:nvCxnSpPr>
        <p:spPr>
          <a:xfrm>
            <a:off x="4681613" y="4114938"/>
            <a:ext cx="562500" cy="0"/>
          </a:xfrm>
          <a:prstGeom prst="straightConnector1">
            <a:avLst/>
          </a:prstGeom>
          <a:noFill/>
          <a:ln cap="flat" cmpd="sng" w="28575">
            <a:solidFill>
              <a:srgbClr val="AA9B86"/>
            </a:solidFill>
            <a:prstDash val="solid"/>
            <a:round/>
            <a:headEnd len="med" w="med" type="none"/>
            <a:tailEnd len="med" w="med" type="stealth"/>
          </a:ln>
        </p:spPr>
      </p:cxnSp>
      <p:cxnSp>
        <p:nvCxnSpPr>
          <p:cNvPr id="550" name="Google Shape;550;p52"/>
          <p:cNvCxnSpPr/>
          <p:nvPr/>
        </p:nvCxnSpPr>
        <p:spPr>
          <a:xfrm>
            <a:off x="9117919" y="4114938"/>
            <a:ext cx="562500" cy="0"/>
          </a:xfrm>
          <a:prstGeom prst="straightConnector1">
            <a:avLst/>
          </a:prstGeom>
          <a:noFill/>
          <a:ln cap="flat" cmpd="sng" w="28575">
            <a:solidFill>
              <a:srgbClr val="AA9B86"/>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6"/>
          <p:cNvSpPr/>
          <p:nvPr/>
        </p:nvSpPr>
        <p:spPr>
          <a:xfrm>
            <a:off x="0" y="150"/>
            <a:ext cx="14630400" cy="8229600"/>
          </a:xfrm>
          <a:prstGeom prst="rect">
            <a:avLst/>
          </a:prstGeom>
          <a:solidFill>
            <a:srgbClr val="1A1A1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26"/>
          <p:cNvSpPr/>
          <p:nvPr/>
        </p:nvSpPr>
        <p:spPr>
          <a:xfrm>
            <a:off x="3891558" y="1829352"/>
            <a:ext cx="6847200" cy="855900"/>
          </a:xfrm>
          <a:prstGeom prst="rect">
            <a:avLst/>
          </a:prstGeom>
          <a:noFill/>
          <a:ln>
            <a:noFill/>
          </a:ln>
        </p:spPr>
        <p:txBody>
          <a:bodyPr anchorCtr="0" anchor="t" bIns="0" lIns="0" spcFirstLastPara="1" rIns="0" wrap="square" tIns="0">
            <a:noAutofit/>
          </a:bodyPr>
          <a:lstStyle/>
          <a:p>
            <a:pPr indent="0" lvl="0" marL="0" marR="0" rtl="0" algn="ctr">
              <a:lnSpc>
                <a:spcPct val="125233"/>
              </a:lnSpc>
              <a:spcBef>
                <a:spcPts val="0"/>
              </a:spcBef>
              <a:spcAft>
                <a:spcPts val="0"/>
              </a:spcAft>
              <a:buClr>
                <a:srgbClr val="F2F2F3"/>
              </a:buClr>
              <a:buSzPts val="5350"/>
              <a:buFont typeface="Poppins"/>
              <a:buNone/>
            </a:pPr>
            <a:r>
              <a:rPr b="0" i="0" lang="en-US" sz="5350" u="none" cap="none" strike="noStrike">
                <a:solidFill>
                  <a:srgbClr val="F2F2F3"/>
                </a:solidFill>
                <a:latin typeface="Poppins"/>
                <a:ea typeface="Poppins"/>
                <a:cs typeface="Poppins"/>
                <a:sym typeface="Poppins"/>
              </a:rPr>
              <a:t>서비스 개요</a:t>
            </a:r>
            <a:endParaRPr b="0" i="0" sz="5350" u="none" cap="none" strike="noStrike"/>
          </a:p>
        </p:txBody>
      </p:sp>
      <p:sp>
        <p:nvSpPr>
          <p:cNvPr id="122" name="Google Shape;122;p26"/>
          <p:cNvSpPr/>
          <p:nvPr/>
        </p:nvSpPr>
        <p:spPr>
          <a:xfrm>
            <a:off x="793790" y="4938338"/>
            <a:ext cx="4215300" cy="1476300"/>
          </a:xfrm>
          <a:prstGeom prst="roundRect">
            <a:avLst>
              <a:gd fmla="val 32267"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6"/>
          <p:cNvSpPr/>
          <p:nvPr/>
        </p:nvSpPr>
        <p:spPr>
          <a:xfrm>
            <a:off x="1660822" y="5134554"/>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FFFFFF"/>
              </a:buClr>
              <a:buSzPts val="1950"/>
              <a:buFont typeface="Poppins"/>
              <a:buNone/>
            </a:pPr>
            <a:r>
              <a:rPr lang="en-US" sz="1550">
                <a:solidFill>
                  <a:srgbClr val="FFFFFF"/>
                </a:solidFill>
                <a:latin typeface="Poppins"/>
                <a:ea typeface="Poppins"/>
                <a:cs typeface="Poppins"/>
                <a:sym typeface="Poppins"/>
              </a:rPr>
              <a:t>대화형 AI 마케팅 어시스턴트</a:t>
            </a:r>
            <a:endParaRPr b="0" i="0" sz="1550" u="none" cap="none" strike="noStrike"/>
          </a:p>
        </p:txBody>
      </p:sp>
      <p:sp>
        <p:nvSpPr>
          <p:cNvPr id="124" name="Google Shape;124;p26"/>
          <p:cNvSpPr/>
          <p:nvPr/>
        </p:nvSpPr>
        <p:spPr>
          <a:xfrm>
            <a:off x="999568" y="5573537"/>
            <a:ext cx="3803400" cy="6351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FFFFFF"/>
              </a:buClr>
              <a:buSzPts val="1550"/>
              <a:buFont typeface="Roboto"/>
              <a:buNone/>
            </a:pPr>
            <a:r>
              <a:rPr lang="en-US" sz="1550">
                <a:solidFill>
                  <a:srgbClr val="FFFFFF"/>
                </a:solidFill>
                <a:latin typeface="Roboto"/>
                <a:ea typeface="Roboto"/>
                <a:cs typeface="Roboto"/>
                <a:sym typeface="Roboto"/>
              </a:rPr>
              <a:t>음성과 클릭만으로 챗봇과 대화하며 사용자에게 딱 맞춘 콘텐츠 생성</a:t>
            </a:r>
            <a:endParaRPr b="0" i="0" sz="1550" u="none" cap="none" strike="noStrike"/>
          </a:p>
        </p:txBody>
      </p:sp>
      <p:sp>
        <p:nvSpPr>
          <p:cNvPr id="125" name="Google Shape;125;p26"/>
          <p:cNvSpPr/>
          <p:nvPr/>
        </p:nvSpPr>
        <p:spPr>
          <a:xfrm>
            <a:off x="5207437" y="4938338"/>
            <a:ext cx="4215300" cy="1476300"/>
          </a:xfrm>
          <a:prstGeom prst="roundRect">
            <a:avLst>
              <a:gd fmla="val 32267"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6"/>
          <p:cNvSpPr/>
          <p:nvPr/>
        </p:nvSpPr>
        <p:spPr>
          <a:xfrm>
            <a:off x="6074688" y="5144316"/>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FFFFFF"/>
              </a:buClr>
              <a:buSzPts val="1950"/>
              <a:buFont typeface="Poppins"/>
              <a:buNone/>
            </a:pPr>
            <a:r>
              <a:rPr lang="en-US" sz="1750">
                <a:solidFill>
                  <a:srgbClr val="FFFFFF"/>
                </a:solidFill>
                <a:latin typeface="Poppins"/>
                <a:ea typeface="Poppins"/>
                <a:cs typeface="Poppins"/>
                <a:sym typeface="Poppins"/>
              </a:rPr>
              <a:t>제품 기반 광고 생성</a:t>
            </a:r>
            <a:endParaRPr b="0" i="0" sz="1750" u="none" cap="none" strike="noStrike"/>
          </a:p>
        </p:txBody>
      </p:sp>
      <p:sp>
        <p:nvSpPr>
          <p:cNvPr id="127" name="Google Shape;127;p26"/>
          <p:cNvSpPr/>
          <p:nvPr/>
        </p:nvSpPr>
        <p:spPr>
          <a:xfrm>
            <a:off x="5413415" y="5573537"/>
            <a:ext cx="3803400" cy="6351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FFFFFF"/>
              </a:buClr>
              <a:buSzPts val="1550"/>
              <a:buFont typeface="Roboto"/>
              <a:buNone/>
            </a:pPr>
            <a:r>
              <a:rPr lang="en-US" sz="1550">
                <a:solidFill>
                  <a:srgbClr val="FFFFFF"/>
                </a:solidFill>
                <a:latin typeface="Roboto"/>
                <a:ea typeface="Roboto"/>
                <a:cs typeface="Roboto"/>
                <a:sym typeface="Roboto"/>
              </a:rPr>
              <a:t>사용자가 제품 이미지를 입력하면 자연스러운 브랜드 중심 광고 이미지 제작</a:t>
            </a:r>
            <a:endParaRPr b="0" i="0" sz="1550" u="none" cap="none" strike="noStrike"/>
          </a:p>
        </p:txBody>
      </p:sp>
      <p:sp>
        <p:nvSpPr>
          <p:cNvPr id="128" name="Google Shape;128;p26"/>
          <p:cNvSpPr/>
          <p:nvPr/>
        </p:nvSpPr>
        <p:spPr>
          <a:xfrm>
            <a:off x="9621203" y="4938338"/>
            <a:ext cx="4215300" cy="1476300"/>
          </a:xfrm>
          <a:prstGeom prst="roundRect">
            <a:avLst>
              <a:gd fmla="val 32267"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6"/>
          <p:cNvSpPr/>
          <p:nvPr/>
        </p:nvSpPr>
        <p:spPr>
          <a:xfrm>
            <a:off x="10488335" y="5144316"/>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FFFFFF"/>
              </a:buClr>
              <a:buSzPts val="1950"/>
              <a:buFont typeface="Poppins"/>
              <a:buNone/>
            </a:pPr>
            <a:r>
              <a:rPr lang="en-US" sz="1750">
                <a:solidFill>
                  <a:srgbClr val="FFFFFF"/>
                </a:solidFill>
                <a:latin typeface="Poppins"/>
                <a:ea typeface="Poppins"/>
                <a:cs typeface="Poppins"/>
                <a:sym typeface="Poppins"/>
              </a:rPr>
              <a:t>콘텐츠의 다각화</a:t>
            </a:r>
            <a:endParaRPr b="0" i="0" sz="1750" u="none" cap="none" strike="noStrike"/>
          </a:p>
        </p:txBody>
      </p:sp>
      <p:sp>
        <p:nvSpPr>
          <p:cNvPr id="130" name="Google Shape;130;p26"/>
          <p:cNvSpPr/>
          <p:nvPr/>
        </p:nvSpPr>
        <p:spPr>
          <a:xfrm>
            <a:off x="9827181" y="5573537"/>
            <a:ext cx="3803400" cy="6351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FFFFFF"/>
              </a:buClr>
              <a:buSzPts val="1550"/>
              <a:buFont typeface="Roboto"/>
              <a:buNone/>
            </a:pPr>
            <a:r>
              <a:rPr lang="en-US" sz="1550">
                <a:solidFill>
                  <a:srgbClr val="FFFFFF"/>
                </a:solidFill>
                <a:latin typeface="Roboto"/>
                <a:ea typeface="Roboto"/>
                <a:cs typeface="Roboto"/>
                <a:sym typeface="Roboto"/>
              </a:rPr>
              <a:t>이미지 뿐 아니라 음원, 영상까지 생성해 </a:t>
            </a:r>
            <a:endParaRPr sz="1550">
              <a:solidFill>
                <a:srgbClr val="FFFFFF"/>
              </a:solidFill>
              <a:latin typeface="Roboto"/>
              <a:ea typeface="Roboto"/>
              <a:cs typeface="Roboto"/>
              <a:sym typeface="Roboto"/>
            </a:endParaRPr>
          </a:p>
          <a:p>
            <a:pPr indent="0" lvl="0" marL="0" marR="0" rtl="0" algn="ctr">
              <a:lnSpc>
                <a:spcPct val="161290"/>
              </a:lnSpc>
              <a:spcBef>
                <a:spcPts val="0"/>
              </a:spcBef>
              <a:spcAft>
                <a:spcPts val="0"/>
              </a:spcAft>
              <a:buClr>
                <a:srgbClr val="FFFFFF"/>
              </a:buClr>
              <a:buSzPts val="1550"/>
              <a:buFont typeface="Roboto"/>
              <a:buNone/>
            </a:pPr>
            <a:r>
              <a:rPr lang="en-US" sz="1550">
                <a:solidFill>
                  <a:srgbClr val="FFFFFF"/>
                </a:solidFill>
                <a:latin typeface="Roboto"/>
                <a:ea typeface="Roboto"/>
                <a:cs typeface="Roboto"/>
                <a:sym typeface="Roboto"/>
              </a:rPr>
              <a:t>상황에 맞는 콘텐츠 생성 가능</a:t>
            </a:r>
            <a:endParaRPr b="0" i="0" sz="1550" u="none" cap="none" strike="noStrike"/>
          </a:p>
        </p:txBody>
      </p:sp>
      <p:sp>
        <p:nvSpPr>
          <p:cNvPr id="131" name="Google Shape;131;p26"/>
          <p:cNvSpPr/>
          <p:nvPr/>
        </p:nvSpPr>
        <p:spPr>
          <a:xfrm>
            <a:off x="793790" y="3571939"/>
            <a:ext cx="13042800" cy="1158600"/>
          </a:xfrm>
          <a:prstGeom prst="roundRect">
            <a:avLst>
              <a:gd fmla="val 41109"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6"/>
          <p:cNvSpPr/>
          <p:nvPr/>
        </p:nvSpPr>
        <p:spPr>
          <a:xfrm>
            <a:off x="6074688" y="3777918"/>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FFFFFF"/>
              </a:buClr>
              <a:buSzPts val="1950"/>
              <a:buFont typeface="Poppins"/>
              <a:buNone/>
            </a:pPr>
            <a:r>
              <a:rPr lang="en-US" sz="2150">
                <a:solidFill>
                  <a:srgbClr val="FFFFFF"/>
                </a:solidFill>
                <a:latin typeface="Poppins"/>
                <a:ea typeface="Poppins"/>
                <a:cs typeface="Poppins"/>
                <a:sym typeface="Poppins"/>
              </a:rPr>
              <a:t>핵심 가치</a:t>
            </a:r>
            <a:endParaRPr b="0" i="0" sz="2150" u="none" cap="none" strike="noStrike"/>
          </a:p>
        </p:txBody>
      </p:sp>
      <p:sp>
        <p:nvSpPr>
          <p:cNvPr id="133" name="Google Shape;133;p26"/>
          <p:cNvSpPr/>
          <p:nvPr/>
        </p:nvSpPr>
        <p:spPr>
          <a:xfrm>
            <a:off x="999768" y="4207139"/>
            <a:ext cx="12630600" cy="3174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FFFFFF"/>
              </a:buClr>
              <a:buSzPts val="1550"/>
              <a:buFont typeface="Roboto"/>
              <a:buNone/>
            </a:pPr>
            <a:r>
              <a:rPr lang="en-US" sz="1550">
                <a:solidFill>
                  <a:srgbClr val="FFFFFF"/>
                </a:solidFill>
                <a:latin typeface="Roboto"/>
                <a:ea typeface="Roboto"/>
                <a:cs typeface="Roboto"/>
                <a:sym typeface="Roboto"/>
              </a:rPr>
              <a:t>누구나 쉽게, 대화만으로 완성하는 AI 마케팅 콘텐츠 제작</a:t>
            </a:r>
            <a:endParaRPr b="0" i="0" sz="1550" u="none" cap="none" strike="noStrike"/>
          </a:p>
        </p:txBody>
      </p:sp>
      <p:cxnSp>
        <p:nvCxnSpPr>
          <p:cNvPr id="134" name="Google Shape;134;p26"/>
          <p:cNvCxnSpPr/>
          <p:nvPr/>
        </p:nvCxnSpPr>
        <p:spPr>
          <a:xfrm>
            <a:off x="4054550" y="2820995"/>
            <a:ext cx="6114000" cy="0"/>
          </a:xfrm>
          <a:prstGeom prst="straightConnector1">
            <a:avLst/>
          </a:prstGeom>
          <a:noFill/>
          <a:ln cap="flat" cmpd="sng" w="9525">
            <a:solidFill>
              <a:srgbClr val="DDDDDD"/>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3"/>
          <p:cNvSpPr/>
          <p:nvPr/>
        </p:nvSpPr>
        <p:spPr>
          <a:xfrm>
            <a:off x="1765021" y="1713017"/>
            <a:ext cx="22062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C4B5A0"/>
              </a:buClr>
              <a:buSzPts val="1700"/>
              <a:buFont typeface="Poppins"/>
              <a:buNone/>
            </a:pPr>
            <a:r>
              <a:rPr lang="en-US" sz="1700">
                <a:solidFill>
                  <a:srgbClr val="C4B5A0"/>
                </a:solidFill>
                <a:latin typeface="Poppins"/>
                <a:ea typeface="Poppins"/>
                <a:cs typeface="Poppins"/>
                <a:sym typeface="Poppins"/>
              </a:rPr>
              <a:t>입력 이미지 전처리</a:t>
            </a:r>
            <a:endParaRPr b="0" i="0" sz="1700" u="none" cap="none" strike="noStrike"/>
          </a:p>
        </p:txBody>
      </p:sp>
      <p:sp>
        <p:nvSpPr>
          <p:cNvPr id="557" name="Google Shape;557;p53"/>
          <p:cNvSpPr/>
          <p:nvPr/>
        </p:nvSpPr>
        <p:spPr>
          <a:xfrm>
            <a:off x="1765020" y="2094612"/>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사용자가 업로드한 제품 사진을 SAM에 맞게 해상도 조절, RGB로 변환</a:t>
            </a:r>
            <a:endParaRPr b="0" i="0" sz="1350" u="none" cap="none" strike="noStrike">
              <a:solidFill>
                <a:schemeClr val="lt1"/>
              </a:solidFill>
            </a:endParaRPr>
          </a:p>
        </p:txBody>
      </p:sp>
      <p:sp>
        <p:nvSpPr>
          <p:cNvPr id="558" name="Google Shape;558;p53"/>
          <p:cNvSpPr/>
          <p:nvPr/>
        </p:nvSpPr>
        <p:spPr>
          <a:xfrm>
            <a:off x="1765028" y="2722975"/>
            <a:ext cx="3794100" cy="275700"/>
          </a:xfrm>
          <a:prstGeom prst="rect">
            <a:avLst/>
          </a:prstGeom>
          <a:noFill/>
          <a:ln>
            <a:noFill/>
          </a:ln>
        </p:spPr>
        <p:txBody>
          <a:bodyPr anchorCtr="0" anchor="t" bIns="0" lIns="0" spcFirstLastPara="1" rIns="0" wrap="square" tIns="0">
            <a:noAutofit/>
          </a:bodyPr>
          <a:lstStyle/>
          <a:p>
            <a:pPr indent="0" lvl="0" marL="0" rtl="0" algn="l">
              <a:lnSpc>
                <a:spcPct val="126470"/>
              </a:lnSpc>
              <a:spcBef>
                <a:spcPts val="0"/>
              </a:spcBef>
              <a:spcAft>
                <a:spcPts val="0"/>
              </a:spcAft>
              <a:buClr>
                <a:srgbClr val="C4B5A0"/>
              </a:buClr>
              <a:buSzPts val="1700"/>
              <a:buFont typeface="Poppins"/>
              <a:buNone/>
            </a:pPr>
            <a:r>
              <a:rPr lang="en-US" sz="1700">
                <a:solidFill>
                  <a:srgbClr val="C4B5A0"/>
                </a:solidFill>
                <a:latin typeface="Poppins"/>
                <a:ea typeface="Poppins"/>
                <a:cs typeface="Poppins"/>
                <a:sym typeface="Poppins"/>
              </a:rPr>
              <a:t>SAM을 이용한 자동 마스크 후보군 생성</a:t>
            </a:r>
            <a:endParaRPr b="0" i="0" sz="1700" u="none" cap="none" strike="noStrike"/>
          </a:p>
        </p:txBody>
      </p:sp>
      <p:sp>
        <p:nvSpPr>
          <p:cNvPr id="559" name="Google Shape;559;p53"/>
          <p:cNvSpPr/>
          <p:nvPr/>
        </p:nvSpPr>
        <p:spPr>
          <a:xfrm>
            <a:off x="1765021" y="3643164"/>
            <a:ext cx="22062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C4B5A0"/>
              </a:buClr>
              <a:buSzPts val="1700"/>
              <a:buFont typeface="Poppins"/>
              <a:buNone/>
            </a:pPr>
            <a:r>
              <a:rPr lang="en-US" sz="1700">
                <a:solidFill>
                  <a:srgbClr val="C4B5A0"/>
                </a:solidFill>
                <a:latin typeface="Poppins"/>
                <a:ea typeface="Poppins"/>
                <a:cs typeface="Poppins"/>
                <a:sym typeface="Poppins"/>
              </a:rPr>
              <a:t>제품 마스크 선택</a:t>
            </a:r>
            <a:endParaRPr b="0" i="0" sz="1700" u="none" cap="none" strike="noStrike"/>
          </a:p>
        </p:txBody>
      </p:sp>
      <p:sp>
        <p:nvSpPr>
          <p:cNvPr id="560" name="Google Shape;560;p53"/>
          <p:cNvSpPr/>
          <p:nvPr/>
        </p:nvSpPr>
        <p:spPr>
          <a:xfrm>
            <a:off x="1765027" y="5911863"/>
            <a:ext cx="33579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Poppins"/>
              <a:buNone/>
            </a:pPr>
            <a:r>
              <a:rPr lang="en-US" sz="1700">
                <a:solidFill>
                  <a:srgbClr val="C4B5A0"/>
                </a:solidFill>
                <a:latin typeface="Poppins"/>
                <a:ea typeface="Poppins"/>
                <a:cs typeface="Poppins"/>
                <a:sym typeface="Poppins"/>
              </a:rPr>
              <a:t>최종 cutout 이미지 생성</a:t>
            </a:r>
            <a:endParaRPr b="0" i="0" sz="1700" u="none" cap="none" strike="noStrike"/>
          </a:p>
        </p:txBody>
      </p:sp>
      <p:sp>
        <p:nvSpPr>
          <p:cNvPr id="561" name="Google Shape;561;p53"/>
          <p:cNvSpPr/>
          <p:nvPr/>
        </p:nvSpPr>
        <p:spPr>
          <a:xfrm>
            <a:off x="1765021" y="6728886"/>
            <a:ext cx="22062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C4B5A0"/>
              </a:buClr>
              <a:buSzPts val="1700"/>
              <a:buFont typeface="Poppins"/>
              <a:buNone/>
            </a:pPr>
            <a:r>
              <a:rPr lang="en-US" sz="1700">
                <a:solidFill>
                  <a:srgbClr val="C4B5A0"/>
                </a:solidFill>
                <a:latin typeface="Poppins"/>
                <a:ea typeface="Poppins"/>
                <a:cs typeface="Poppins"/>
                <a:sym typeface="Poppins"/>
              </a:rPr>
              <a:t>메모리 및 속도 최적화</a:t>
            </a:r>
            <a:endParaRPr b="0" i="0" sz="1700" u="none" cap="none" strike="noStrike"/>
          </a:p>
        </p:txBody>
      </p:sp>
      <p:sp>
        <p:nvSpPr>
          <p:cNvPr id="562" name="Google Shape;562;p53"/>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p53"/>
          <p:cNvSpPr/>
          <p:nvPr/>
        </p:nvSpPr>
        <p:spPr>
          <a:xfrm>
            <a:off x="706065" y="562508"/>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400">
                <a:solidFill>
                  <a:srgbClr val="F2F2F3"/>
                </a:solidFill>
                <a:latin typeface="Poppins"/>
                <a:ea typeface="Poppins"/>
                <a:cs typeface="Poppins"/>
                <a:sym typeface="Poppins"/>
              </a:rPr>
              <a:t>Segmentation</a:t>
            </a:r>
            <a:endParaRPr b="0" i="0" sz="3400" u="none" cap="none" strike="noStrike"/>
          </a:p>
        </p:txBody>
      </p:sp>
      <p:sp>
        <p:nvSpPr>
          <p:cNvPr id="564" name="Google Shape;564;p53"/>
          <p:cNvSpPr/>
          <p:nvPr/>
        </p:nvSpPr>
        <p:spPr>
          <a:xfrm>
            <a:off x="1765020" y="3135175"/>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rPr>
              <a:t>SAM AutomaticMaskGenerator를 이용해 다수의 후보 마스크 생성</a:t>
            </a:r>
            <a:endParaRPr b="0" i="0" sz="1350" u="none" cap="none" strike="noStrike">
              <a:solidFill>
                <a:schemeClr val="lt1"/>
              </a:solidFill>
            </a:endParaRPr>
          </a:p>
        </p:txBody>
      </p:sp>
      <p:sp>
        <p:nvSpPr>
          <p:cNvPr id="565" name="Google Shape;565;p53"/>
          <p:cNvSpPr/>
          <p:nvPr/>
        </p:nvSpPr>
        <p:spPr>
          <a:xfrm>
            <a:off x="1765020" y="4088287"/>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경계 복잡도, 색상 분포, 면적 비율 등을 복합적으로 고려해 최종 마스크 선정</a:t>
            </a:r>
            <a:endParaRPr b="0" i="0" sz="1350" u="none" cap="none" strike="noStrike">
              <a:solidFill>
                <a:schemeClr val="lt1"/>
              </a:solidFill>
            </a:endParaRPr>
          </a:p>
        </p:txBody>
      </p:sp>
      <p:sp>
        <p:nvSpPr>
          <p:cNvPr id="566" name="Google Shape;566;p53"/>
          <p:cNvSpPr/>
          <p:nvPr/>
        </p:nvSpPr>
        <p:spPr>
          <a:xfrm>
            <a:off x="1765020" y="6285625"/>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마스크 기반으로 RGBA 이미지 생성 후  배경 투명 처리</a:t>
            </a:r>
            <a:endParaRPr b="0" i="0" sz="1350" u="none" cap="none" strike="noStrike">
              <a:solidFill>
                <a:schemeClr val="lt1"/>
              </a:solidFill>
            </a:endParaRPr>
          </a:p>
        </p:txBody>
      </p:sp>
      <p:sp>
        <p:nvSpPr>
          <p:cNvPr id="567" name="Google Shape;567;p53"/>
          <p:cNvSpPr/>
          <p:nvPr/>
        </p:nvSpPr>
        <p:spPr>
          <a:xfrm>
            <a:off x="1765020" y="7083424"/>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매 추론 이후 GPU 캐시 메모리 정리</a:t>
            </a:r>
            <a:endParaRPr b="0" i="0" sz="1350" u="none" cap="none" strike="noStrike">
              <a:solidFill>
                <a:schemeClr val="lt1"/>
              </a:solidFill>
            </a:endParaRPr>
          </a:p>
        </p:txBody>
      </p:sp>
      <p:sp>
        <p:nvSpPr>
          <p:cNvPr id="568" name="Google Shape;568;p53"/>
          <p:cNvSpPr/>
          <p:nvPr/>
        </p:nvSpPr>
        <p:spPr>
          <a:xfrm>
            <a:off x="1765020" y="4400987"/>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일부 마스크에서 제품/배경이 반대로 인식되는 문제를 반전 방지 로직을 통해 해결</a:t>
            </a:r>
            <a:endParaRPr b="0" i="0" sz="1350" u="none" cap="none" strike="noStrike">
              <a:solidFill>
                <a:schemeClr val="lt1"/>
              </a:solidFill>
            </a:endParaRPr>
          </a:p>
        </p:txBody>
      </p:sp>
      <p:sp>
        <p:nvSpPr>
          <p:cNvPr id="569" name="Google Shape;569;p53"/>
          <p:cNvSpPr/>
          <p:nvPr/>
        </p:nvSpPr>
        <p:spPr>
          <a:xfrm>
            <a:off x="1765020" y="7422762"/>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SAM-ViT-B로 모델 대체해 품질 상승, 메모리 부담 낮춤</a:t>
            </a:r>
            <a:endParaRPr b="0" i="0" sz="1350" u="none" cap="none" strike="noStrike">
              <a:solidFill>
                <a:schemeClr val="lt1"/>
              </a:solidFill>
            </a:endParaRPr>
          </a:p>
        </p:txBody>
      </p:sp>
      <p:sp>
        <p:nvSpPr>
          <p:cNvPr id="570" name="Google Shape;570;p53"/>
          <p:cNvSpPr/>
          <p:nvPr/>
        </p:nvSpPr>
        <p:spPr>
          <a:xfrm>
            <a:off x="1765021" y="4829136"/>
            <a:ext cx="22062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C4B5A0"/>
              </a:buClr>
              <a:buSzPts val="1700"/>
              <a:buFont typeface="Poppins"/>
              <a:buNone/>
            </a:pPr>
            <a:r>
              <a:rPr lang="en-US" sz="1700">
                <a:solidFill>
                  <a:srgbClr val="C4B5A0"/>
                </a:solidFill>
                <a:latin typeface="Poppins"/>
                <a:ea typeface="Poppins"/>
                <a:cs typeface="Poppins"/>
                <a:sym typeface="Poppins"/>
              </a:rPr>
              <a:t>마스크 후처리</a:t>
            </a:r>
            <a:endParaRPr b="0" i="0" sz="1700" u="none" cap="none" strike="noStrike"/>
          </a:p>
        </p:txBody>
      </p:sp>
      <p:sp>
        <p:nvSpPr>
          <p:cNvPr id="571" name="Google Shape;571;p53"/>
          <p:cNvSpPr/>
          <p:nvPr/>
        </p:nvSpPr>
        <p:spPr>
          <a:xfrm>
            <a:off x="1765020" y="5183675"/>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추출한 제품 cutout 경계 주변의 halo 제거</a:t>
            </a:r>
            <a:endParaRPr b="0" i="0" sz="1350" u="none" cap="none" strike="noStrike">
              <a:solidFill>
                <a:schemeClr val="lt1"/>
              </a:solidFill>
            </a:endParaRPr>
          </a:p>
        </p:txBody>
      </p:sp>
      <p:sp>
        <p:nvSpPr>
          <p:cNvPr id="572" name="Google Shape;572;p53"/>
          <p:cNvSpPr/>
          <p:nvPr/>
        </p:nvSpPr>
        <p:spPr>
          <a:xfrm>
            <a:off x="1765020" y="5523012"/>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Guided Filter 적용해 제품 이미지 명암을 가이드 삼아 경계를 강화하며 내부를 부드럽게 보정</a:t>
            </a:r>
            <a:endParaRPr b="0" i="0" sz="1350" u="none" cap="none" strike="noStrike">
              <a:solidFill>
                <a:schemeClr val="lt1"/>
              </a:solidFill>
            </a:endParaRPr>
          </a:p>
        </p:txBody>
      </p:sp>
      <p:pic>
        <p:nvPicPr>
          <p:cNvPr descr="preencoded.png" id="573" name="Google Shape;573;p53"/>
          <p:cNvPicPr preferRelativeResize="0"/>
          <p:nvPr/>
        </p:nvPicPr>
        <p:blipFill rotWithShape="1">
          <a:blip r:embed="rId3">
            <a:alphaModFix/>
          </a:blip>
          <a:srcRect b="0" l="0" r="0" t="0"/>
          <a:stretch/>
        </p:blipFill>
        <p:spPr>
          <a:xfrm>
            <a:off x="811000" y="1713037"/>
            <a:ext cx="659100" cy="775829"/>
          </a:xfrm>
          <a:prstGeom prst="rect">
            <a:avLst/>
          </a:prstGeom>
          <a:noFill/>
          <a:ln>
            <a:noFill/>
          </a:ln>
        </p:spPr>
      </p:pic>
      <p:pic>
        <p:nvPicPr>
          <p:cNvPr descr="preencoded.png" id="574" name="Google Shape;574;p53"/>
          <p:cNvPicPr preferRelativeResize="0"/>
          <p:nvPr/>
        </p:nvPicPr>
        <p:blipFill rotWithShape="1">
          <a:blip r:embed="rId4">
            <a:alphaModFix/>
          </a:blip>
          <a:srcRect b="0" l="0" r="0" t="0"/>
          <a:stretch/>
        </p:blipFill>
        <p:spPr>
          <a:xfrm>
            <a:off x="811000" y="2692691"/>
            <a:ext cx="659100" cy="775829"/>
          </a:xfrm>
          <a:prstGeom prst="rect">
            <a:avLst/>
          </a:prstGeom>
          <a:noFill/>
          <a:ln>
            <a:noFill/>
          </a:ln>
        </p:spPr>
      </p:pic>
      <p:pic>
        <p:nvPicPr>
          <p:cNvPr descr="preencoded.png" id="575" name="Google Shape;575;p53"/>
          <p:cNvPicPr preferRelativeResize="0"/>
          <p:nvPr/>
        </p:nvPicPr>
        <p:blipFill rotWithShape="1">
          <a:blip r:embed="rId5">
            <a:alphaModFix/>
          </a:blip>
          <a:srcRect b="0" l="0" r="0" t="0"/>
          <a:stretch/>
        </p:blipFill>
        <p:spPr>
          <a:xfrm>
            <a:off x="811000" y="3672356"/>
            <a:ext cx="659100" cy="775828"/>
          </a:xfrm>
          <a:prstGeom prst="rect">
            <a:avLst/>
          </a:prstGeom>
          <a:noFill/>
          <a:ln>
            <a:noFill/>
          </a:ln>
        </p:spPr>
      </p:pic>
      <p:sp>
        <p:nvSpPr>
          <p:cNvPr id="576" name="Google Shape;576;p53"/>
          <p:cNvSpPr/>
          <p:nvPr/>
        </p:nvSpPr>
        <p:spPr>
          <a:xfrm>
            <a:off x="991754" y="1971699"/>
            <a:ext cx="297600" cy="372000"/>
          </a:xfrm>
          <a:prstGeom prst="rect">
            <a:avLst/>
          </a:prstGeom>
          <a:solidFill>
            <a:srgbClr val="3D3D4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Poppins"/>
              <a:buNone/>
            </a:pPr>
            <a:r>
              <a:rPr b="0" i="0" lang="en-US" sz="2300" u="none" cap="none" strike="noStrike">
                <a:solidFill>
                  <a:srgbClr val="000000"/>
                </a:solidFill>
                <a:latin typeface="Poppins"/>
                <a:ea typeface="Poppins"/>
                <a:cs typeface="Poppins"/>
                <a:sym typeface="Poppins"/>
              </a:rPr>
              <a:t>1</a:t>
            </a:r>
            <a:endParaRPr b="0" i="0" sz="2300" u="none" cap="none" strike="noStrike"/>
          </a:p>
        </p:txBody>
      </p:sp>
      <p:sp>
        <p:nvSpPr>
          <p:cNvPr id="577" name="Google Shape;577;p53"/>
          <p:cNvSpPr/>
          <p:nvPr/>
        </p:nvSpPr>
        <p:spPr>
          <a:xfrm>
            <a:off x="991754" y="2894604"/>
            <a:ext cx="297600" cy="372000"/>
          </a:xfrm>
          <a:prstGeom prst="rect">
            <a:avLst/>
          </a:prstGeom>
          <a:solidFill>
            <a:srgbClr val="3D3D4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300"/>
              <a:buFont typeface="Poppins"/>
              <a:buNone/>
            </a:pPr>
            <a:r>
              <a:rPr b="0" i="0" lang="en-US" sz="2300" u="none" cap="none" strike="noStrike">
                <a:solidFill>
                  <a:srgbClr val="FFFFFF"/>
                </a:solidFill>
                <a:latin typeface="Poppins"/>
                <a:ea typeface="Poppins"/>
                <a:cs typeface="Poppins"/>
                <a:sym typeface="Poppins"/>
              </a:rPr>
              <a:t>2</a:t>
            </a:r>
            <a:endParaRPr b="0" i="0" sz="2300" u="none" cap="none" strike="noStrike"/>
          </a:p>
        </p:txBody>
      </p:sp>
      <p:sp>
        <p:nvSpPr>
          <p:cNvPr id="578" name="Google Shape;578;p53"/>
          <p:cNvSpPr/>
          <p:nvPr/>
        </p:nvSpPr>
        <p:spPr>
          <a:xfrm>
            <a:off x="991754" y="3925347"/>
            <a:ext cx="297600" cy="372000"/>
          </a:xfrm>
          <a:prstGeom prst="rect">
            <a:avLst/>
          </a:prstGeom>
          <a:solidFill>
            <a:srgbClr val="3D3D4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Poppins"/>
              <a:buNone/>
            </a:pPr>
            <a:r>
              <a:rPr b="0" i="0" lang="en-US" sz="2300" u="none" cap="none" strike="noStrike">
                <a:solidFill>
                  <a:srgbClr val="000000"/>
                </a:solidFill>
                <a:latin typeface="Poppins"/>
                <a:ea typeface="Poppins"/>
                <a:cs typeface="Poppins"/>
                <a:sym typeface="Poppins"/>
              </a:rPr>
              <a:t>3</a:t>
            </a:r>
            <a:endParaRPr b="0" i="0" sz="2300" u="none" cap="none" strike="noStrike"/>
          </a:p>
        </p:txBody>
      </p:sp>
      <p:pic>
        <p:nvPicPr>
          <p:cNvPr descr="preencoded.png" id="579" name="Google Shape;579;p53"/>
          <p:cNvPicPr preferRelativeResize="0"/>
          <p:nvPr/>
        </p:nvPicPr>
        <p:blipFill rotWithShape="1">
          <a:blip r:embed="rId6">
            <a:alphaModFix/>
          </a:blip>
          <a:srcRect b="0" l="0" r="0" t="0"/>
          <a:stretch/>
        </p:blipFill>
        <p:spPr>
          <a:xfrm>
            <a:off x="811000" y="4855835"/>
            <a:ext cx="659100" cy="775828"/>
          </a:xfrm>
          <a:prstGeom prst="rect">
            <a:avLst/>
          </a:prstGeom>
          <a:noFill/>
          <a:ln>
            <a:noFill/>
          </a:ln>
        </p:spPr>
      </p:pic>
      <p:sp>
        <p:nvSpPr>
          <p:cNvPr id="580" name="Google Shape;580;p53"/>
          <p:cNvSpPr/>
          <p:nvPr/>
        </p:nvSpPr>
        <p:spPr>
          <a:xfrm>
            <a:off x="991754" y="5112790"/>
            <a:ext cx="297600" cy="372000"/>
          </a:xfrm>
          <a:prstGeom prst="rect">
            <a:avLst/>
          </a:prstGeom>
          <a:solidFill>
            <a:srgbClr val="3D3D4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300"/>
              <a:buFont typeface="Poppins"/>
              <a:buNone/>
            </a:pPr>
            <a:r>
              <a:rPr b="0" i="0" lang="en-US" sz="2300" u="none" cap="none" strike="noStrike">
                <a:solidFill>
                  <a:srgbClr val="FFFFFF"/>
                </a:solidFill>
                <a:latin typeface="Poppins"/>
                <a:ea typeface="Poppins"/>
                <a:cs typeface="Poppins"/>
                <a:sym typeface="Poppins"/>
              </a:rPr>
              <a:t>4</a:t>
            </a:r>
            <a:endParaRPr b="0" i="0" sz="2300" u="none" cap="none" strike="noStrike"/>
          </a:p>
        </p:txBody>
      </p:sp>
      <p:pic>
        <p:nvPicPr>
          <p:cNvPr descr="preencoded.png" id="581" name="Google Shape;581;p53"/>
          <p:cNvPicPr preferRelativeResize="0"/>
          <p:nvPr/>
        </p:nvPicPr>
        <p:blipFill rotWithShape="1">
          <a:blip r:embed="rId6">
            <a:alphaModFix/>
          </a:blip>
          <a:srcRect b="0" l="0" r="0" t="0"/>
          <a:stretch/>
        </p:blipFill>
        <p:spPr>
          <a:xfrm>
            <a:off x="811000" y="5848985"/>
            <a:ext cx="659100" cy="775828"/>
          </a:xfrm>
          <a:prstGeom prst="rect">
            <a:avLst/>
          </a:prstGeom>
          <a:noFill/>
          <a:ln>
            <a:noFill/>
          </a:ln>
        </p:spPr>
      </p:pic>
      <p:sp>
        <p:nvSpPr>
          <p:cNvPr id="582" name="Google Shape;582;p53"/>
          <p:cNvSpPr/>
          <p:nvPr/>
        </p:nvSpPr>
        <p:spPr>
          <a:xfrm>
            <a:off x="991754" y="6105940"/>
            <a:ext cx="297600" cy="372000"/>
          </a:xfrm>
          <a:prstGeom prst="rect">
            <a:avLst/>
          </a:prstGeom>
          <a:solidFill>
            <a:srgbClr val="3D3D4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300"/>
              <a:buFont typeface="Poppins"/>
              <a:buNone/>
            </a:pPr>
            <a:r>
              <a:rPr lang="en-US" sz="2300">
                <a:solidFill>
                  <a:schemeClr val="dk1"/>
                </a:solidFill>
                <a:latin typeface="Poppins"/>
                <a:ea typeface="Poppins"/>
                <a:cs typeface="Poppins"/>
                <a:sym typeface="Poppins"/>
              </a:rPr>
              <a:t>5</a:t>
            </a:r>
            <a:endParaRPr b="0" i="0" sz="2300" u="none" cap="none" strike="noStrike">
              <a:solidFill>
                <a:schemeClr val="dk1"/>
              </a:solidFill>
            </a:endParaRPr>
          </a:p>
        </p:txBody>
      </p:sp>
      <p:pic>
        <p:nvPicPr>
          <p:cNvPr descr="preencoded.png" id="583" name="Google Shape;583;p53"/>
          <p:cNvPicPr preferRelativeResize="0"/>
          <p:nvPr/>
        </p:nvPicPr>
        <p:blipFill rotWithShape="1">
          <a:blip r:embed="rId6">
            <a:alphaModFix/>
          </a:blip>
          <a:srcRect b="0" l="0" r="0" t="0"/>
          <a:stretch/>
        </p:blipFill>
        <p:spPr>
          <a:xfrm>
            <a:off x="811000" y="6836660"/>
            <a:ext cx="659100" cy="775829"/>
          </a:xfrm>
          <a:prstGeom prst="rect">
            <a:avLst/>
          </a:prstGeom>
          <a:noFill/>
          <a:ln>
            <a:noFill/>
          </a:ln>
        </p:spPr>
      </p:pic>
      <p:sp>
        <p:nvSpPr>
          <p:cNvPr id="584" name="Google Shape;584;p53"/>
          <p:cNvSpPr/>
          <p:nvPr/>
        </p:nvSpPr>
        <p:spPr>
          <a:xfrm>
            <a:off x="991754" y="7093615"/>
            <a:ext cx="297600" cy="372000"/>
          </a:xfrm>
          <a:prstGeom prst="rect">
            <a:avLst/>
          </a:prstGeom>
          <a:solidFill>
            <a:srgbClr val="3D3D4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300"/>
              <a:buFont typeface="Poppins"/>
              <a:buNone/>
            </a:pPr>
            <a:r>
              <a:rPr lang="en-US" sz="2300">
                <a:solidFill>
                  <a:srgbClr val="FFFFFF"/>
                </a:solidFill>
                <a:latin typeface="Poppins"/>
                <a:ea typeface="Poppins"/>
                <a:cs typeface="Poppins"/>
                <a:sym typeface="Poppins"/>
              </a:rPr>
              <a:t>6</a:t>
            </a:r>
            <a:endParaRPr sz="2300">
              <a:solidFill>
                <a:srgbClr val="FFFFFF"/>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4"/>
          <p:cNvSpPr/>
          <p:nvPr/>
        </p:nvSpPr>
        <p:spPr>
          <a:xfrm>
            <a:off x="793803" y="704325"/>
            <a:ext cx="664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400">
                <a:solidFill>
                  <a:srgbClr val="F2F2F3"/>
                </a:solidFill>
                <a:latin typeface="Poppins"/>
                <a:ea typeface="Poppins"/>
                <a:cs typeface="Poppins"/>
                <a:sym typeface="Poppins"/>
              </a:rPr>
              <a:t>SAM VS MobileSAM</a:t>
            </a:r>
            <a:endParaRPr b="0" i="0" sz="3400" u="none" cap="none" strike="noStrike"/>
          </a:p>
        </p:txBody>
      </p:sp>
      <p:sp>
        <p:nvSpPr>
          <p:cNvPr id="591" name="Google Shape;591;p54"/>
          <p:cNvSpPr/>
          <p:nvPr/>
        </p:nvSpPr>
        <p:spPr>
          <a:xfrm>
            <a:off x="653100" y="1438400"/>
            <a:ext cx="6641700" cy="3108600"/>
          </a:xfrm>
          <a:prstGeom prst="roundRect">
            <a:avLst>
              <a:gd fmla="val 2730" name="adj"/>
            </a:avLst>
          </a:prstGeom>
          <a:solidFill>
            <a:srgbClr val="2A2A2A"/>
          </a:solidFill>
          <a:ln cap="flat" cmpd="sng" w="11550">
            <a:solidFill>
              <a:srgbClr val="434343"/>
            </a:solidFill>
            <a:prstDash val="solid"/>
            <a:round/>
            <a:headEnd len="sm" w="sm" type="none"/>
            <a:tailEnd len="sm" w="sm" type="none"/>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592" name="Google Shape;592;p54"/>
          <p:cNvSpPr/>
          <p:nvPr/>
        </p:nvSpPr>
        <p:spPr>
          <a:xfrm>
            <a:off x="902741" y="1519079"/>
            <a:ext cx="6186300" cy="2853300"/>
          </a:xfrm>
          <a:prstGeom prst="roundRect">
            <a:avLst>
              <a:gd fmla="val 5317" name="adj"/>
            </a:avLst>
          </a:prstGeom>
          <a:solidFill>
            <a:srgbClr val="121212"/>
          </a:solidFill>
          <a:ln>
            <a:noFill/>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593" name="Google Shape;593;p54"/>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4" name="Google Shape;594;p54"/>
          <p:cNvSpPr/>
          <p:nvPr/>
        </p:nvSpPr>
        <p:spPr>
          <a:xfrm>
            <a:off x="8097025" y="5903751"/>
            <a:ext cx="5451600" cy="12465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500">
                <a:solidFill>
                  <a:schemeClr val="lt1"/>
                </a:solidFill>
                <a:latin typeface="Mona Sans"/>
                <a:ea typeface="Mona Sans"/>
                <a:cs typeface="Mona Sans"/>
                <a:sym typeface="Mona Sans"/>
              </a:rPr>
              <a:t>SAM</a:t>
            </a:r>
            <a:endParaRPr sz="1500">
              <a:solidFill>
                <a:schemeClr val="lt1"/>
              </a:solidFill>
              <a:latin typeface="Mona Sans"/>
              <a:ea typeface="Mona Sans"/>
              <a:cs typeface="Mona Sans"/>
              <a:sym typeface="Mona Sans"/>
            </a:endParaRPr>
          </a:p>
          <a:p>
            <a:pPr indent="0" lvl="0" marL="0" rtl="0" algn="ctr">
              <a:spcBef>
                <a:spcPts val="0"/>
              </a:spcBef>
              <a:spcAft>
                <a:spcPts val="0"/>
              </a:spcAft>
              <a:buClr>
                <a:schemeClr val="dk1"/>
              </a:buClr>
              <a:buSzPts val="1100"/>
              <a:buFont typeface="Arial"/>
              <a:buNone/>
            </a:pPr>
            <a:r>
              <a:rPr lang="en-US" sz="1500">
                <a:solidFill>
                  <a:schemeClr val="lt1"/>
                </a:solidFill>
                <a:latin typeface="Funnel Sans Light"/>
                <a:ea typeface="Funnel Sans Light"/>
                <a:cs typeface="Funnel Sans Light"/>
                <a:sym typeface="Funnel Sans Light"/>
              </a:rPr>
              <a:t>→</a:t>
            </a:r>
            <a:r>
              <a:rPr lang="en-US" sz="1500">
                <a:solidFill>
                  <a:schemeClr val="lt1"/>
                </a:solidFill>
                <a:latin typeface="Funnel Sans Light"/>
                <a:ea typeface="Funnel Sans Light"/>
                <a:cs typeface="Funnel Sans Light"/>
                <a:sym typeface="Funnel Sans Light"/>
              </a:rPr>
              <a:t>성능.품질 향상 + GPU에서 안정적인 동작</a:t>
            </a:r>
            <a:endParaRPr sz="1500">
              <a:solidFill>
                <a:schemeClr val="lt1"/>
              </a:solidFill>
              <a:latin typeface="Funnel Sans Light"/>
              <a:ea typeface="Funnel Sans Light"/>
              <a:cs typeface="Funnel Sans Light"/>
              <a:sym typeface="Funnel Sans Light"/>
            </a:endParaRPr>
          </a:p>
        </p:txBody>
      </p:sp>
      <p:sp>
        <p:nvSpPr>
          <p:cNvPr id="595" name="Google Shape;595;p54"/>
          <p:cNvSpPr/>
          <p:nvPr/>
        </p:nvSpPr>
        <p:spPr>
          <a:xfrm>
            <a:off x="8097025" y="1855851"/>
            <a:ext cx="5451600" cy="12465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lt1"/>
                </a:solidFill>
                <a:latin typeface="Mona Sans"/>
                <a:ea typeface="Mona Sans"/>
                <a:cs typeface="Mona Sans"/>
                <a:sym typeface="Mona Sans"/>
              </a:rPr>
              <a:t>MobileSAM</a:t>
            </a:r>
            <a:endParaRPr sz="1500">
              <a:solidFill>
                <a:schemeClr val="lt1"/>
              </a:solidFill>
              <a:latin typeface="Mona Sans"/>
              <a:ea typeface="Mona Sans"/>
              <a:cs typeface="Mona Sans"/>
              <a:sym typeface="Mona Sans"/>
            </a:endParaRPr>
          </a:p>
          <a:p>
            <a:pPr indent="0" lvl="0" marL="0" rtl="0" algn="ctr">
              <a:spcBef>
                <a:spcPts val="0"/>
              </a:spcBef>
              <a:spcAft>
                <a:spcPts val="0"/>
              </a:spcAft>
              <a:buNone/>
            </a:pPr>
            <a:r>
              <a:rPr lang="en-US" sz="1500">
                <a:solidFill>
                  <a:schemeClr val="lt1"/>
                </a:solidFill>
                <a:latin typeface="Funnel Sans Light"/>
                <a:ea typeface="Funnel Sans Light"/>
                <a:cs typeface="Funnel Sans Light"/>
                <a:sym typeface="Funnel Sans Light"/>
              </a:rPr>
              <a:t>→ </a:t>
            </a:r>
            <a:r>
              <a:rPr lang="en-US" sz="1500">
                <a:solidFill>
                  <a:schemeClr val="lt1"/>
                </a:solidFill>
                <a:latin typeface="Funnel Sans Light"/>
                <a:ea typeface="Funnel Sans Light"/>
                <a:cs typeface="Funnel Sans Light"/>
                <a:sym typeface="Funnel Sans Light"/>
              </a:rPr>
              <a:t>자동 객체 분할 성능 기대 이하</a:t>
            </a:r>
            <a:endParaRPr sz="1500">
              <a:solidFill>
                <a:schemeClr val="lt1"/>
              </a:solidFill>
              <a:latin typeface="Funnel Sans Light"/>
              <a:ea typeface="Funnel Sans Light"/>
              <a:cs typeface="Funnel Sans Light"/>
              <a:sym typeface="Funnel Sans Light"/>
            </a:endParaRPr>
          </a:p>
        </p:txBody>
      </p:sp>
      <p:pic>
        <p:nvPicPr>
          <p:cNvPr id="596" name="Google Shape;596;p54"/>
          <p:cNvPicPr preferRelativeResize="0"/>
          <p:nvPr/>
        </p:nvPicPr>
        <p:blipFill>
          <a:blip r:embed="rId3">
            <a:alphaModFix/>
          </a:blip>
          <a:stretch>
            <a:fillRect/>
          </a:stretch>
        </p:blipFill>
        <p:spPr>
          <a:xfrm>
            <a:off x="902750" y="1855849"/>
            <a:ext cx="6186299" cy="1984839"/>
          </a:xfrm>
          <a:prstGeom prst="rect">
            <a:avLst/>
          </a:prstGeom>
          <a:noFill/>
          <a:ln>
            <a:noFill/>
          </a:ln>
        </p:spPr>
      </p:pic>
      <p:sp>
        <p:nvSpPr>
          <p:cNvPr id="597" name="Google Shape;597;p54"/>
          <p:cNvSpPr/>
          <p:nvPr/>
        </p:nvSpPr>
        <p:spPr>
          <a:xfrm>
            <a:off x="653100" y="4660975"/>
            <a:ext cx="6641700" cy="3108600"/>
          </a:xfrm>
          <a:prstGeom prst="roundRect">
            <a:avLst>
              <a:gd fmla="val 2730" name="adj"/>
            </a:avLst>
          </a:prstGeom>
          <a:solidFill>
            <a:srgbClr val="2A2A2A"/>
          </a:solidFill>
          <a:ln cap="flat" cmpd="sng" w="11550">
            <a:solidFill>
              <a:srgbClr val="434343"/>
            </a:solidFill>
            <a:prstDash val="solid"/>
            <a:round/>
            <a:headEnd len="sm" w="sm" type="none"/>
            <a:tailEnd len="sm" w="sm" type="none"/>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598" name="Google Shape;598;p54"/>
          <p:cNvSpPr/>
          <p:nvPr/>
        </p:nvSpPr>
        <p:spPr>
          <a:xfrm>
            <a:off x="902741" y="4741654"/>
            <a:ext cx="6186300" cy="2853300"/>
          </a:xfrm>
          <a:prstGeom prst="roundRect">
            <a:avLst>
              <a:gd fmla="val 5317" name="adj"/>
            </a:avLst>
          </a:prstGeom>
          <a:solidFill>
            <a:srgbClr val="121212"/>
          </a:solidFill>
          <a:ln>
            <a:noFill/>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pic>
        <p:nvPicPr>
          <p:cNvPr id="599" name="Google Shape;599;p54"/>
          <p:cNvPicPr preferRelativeResize="0"/>
          <p:nvPr/>
        </p:nvPicPr>
        <p:blipFill>
          <a:blip r:embed="rId4">
            <a:alphaModFix/>
          </a:blip>
          <a:stretch>
            <a:fillRect/>
          </a:stretch>
        </p:blipFill>
        <p:spPr>
          <a:xfrm>
            <a:off x="880798" y="5526689"/>
            <a:ext cx="6186299" cy="1377163"/>
          </a:xfrm>
          <a:prstGeom prst="rect">
            <a:avLst/>
          </a:prstGeom>
          <a:noFill/>
          <a:ln>
            <a:noFill/>
          </a:ln>
        </p:spPr>
      </p:pic>
      <p:sp>
        <p:nvSpPr>
          <p:cNvPr id="600" name="Google Shape;600;p54"/>
          <p:cNvSpPr/>
          <p:nvPr/>
        </p:nvSpPr>
        <p:spPr>
          <a:xfrm>
            <a:off x="8097025" y="3879788"/>
            <a:ext cx="5451600" cy="12465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500">
                <a:solidFill>
                  <a:schemeClr val="lt1"/>
                </a:solidFill>
                <a:latin typeface="Mona Sans"/>
                <a:ea typeface="Mona Sans"/>
                <a:cs typeface="Mona Sans"/>
                <a:sym typeface="Mona Sans"/>
              </a:rPr>
              <a:t>MobileSAM  + SAM 하이브리드</a:t>
            </a:r>
            <a:endParaRPr sz="1500">
              <a:solidFill>
                <a:schemeClr val="lt1"/>
              </a:solidFill>
              <a:latin typeface="Mona Sans"/>
              <a:ea typeface="Mona Sans"/>
              <a:cs typeface="Mona Sans"/>
              <a:sym typeface="Mona Sans"/>
            </a:endParaRPr>
          </a:p>
          <a:p>
            <a:pPr indent="0" lvl="0" marL="0" rtl="0" algn="ctr">
              <a:spcBef>
                <a:spcPts val="0"/>
              </a:spcBef>
              <a:spcAft>
                <a:spcPts val="0"/>
              </a:spcAft>
              <a:buClr>
                <a:schemeClr val="dk1"/>
              </a:buClr>
              <a:buSzPts val="1100"/>
              <a:buFont typeface="Arial"/>
              <a:buNone/>
            </a:pPr>
            <a:r>
              <a:rPr lang="en-US" sz="1500">
                <a:solidFill>
                  <a:schemeClr val="lt1"/>
                </a:solidFill>
                <a:latin typeface="Funnel Sans Light"/>
                <a:ea typeface="Funnel Sans Light"/>
                <a:cs typeface="Funnel Sans Light"/>
                <a:sym typeface="Funnel Sans Light"/>
              </a:rPr>
              <a:t>→</a:t>
            </a:r>
            <a:r>
              <a:rPr lang="en-US" sz="1500">
                <a:solidFill>
                  <a:schemeClr val="lt1"/>
                </a:solidFill>
                <a:latin typeface="Funnel Sans Light"/>
                <a:ea typeface="Funnel Sans Light"/>
                <a:cs typeface="Funnel Sans Light"/>
                <a:sym typeface="Funnel Sans Light"/>
              </a:rPr>
              <a:t> 성능 향상 미미 + CUDA 호환 X</a:t>
            </a:r>
            <a:endParaRPr sz="1500">
              <a:solidFill>
                <a:schemeClr val="lt1"/>
              </a:solidFill>
              <a:latin typeface="Funnel Sans Light"/>
              <a:ea typeface="Funnel Sans Light"/>
              <a:cs typeface="Funnel Sans Light"/>
              <a:sym typeface="Funnel Sans Light"/>
            </a:endParaRPr>
          </a:p>
        </p:txBody>
      </p:sp>
      <p:cxnSp>
        <p:nvCxnSpPr>
          <p:cNvPr id="601" name="Google Shape;601;p54"/>
          <p:cNvCxnSpPr/>
          <p:nvPr/>
        </p:nvCxnSpPr>
        <p:spPr>
          <a:xfrm>
            <a:off x="10816525" y="3211475"/>
            <a:ext cx="0" cy="559200"/>
          </a:xfrm>
          <a:prstGeom prst="straightConnector1">
            <a:avLst/>
          </a:prstGeom>
          <a:noFill/>
          <a:ln cap="flat" cmpd="sng" w="28575">
            <a:solidFill>
              <a:srgbClr val="AA9B86"/>
            </a:solidFill>
            <a:prstDash val="solid"/>
            <a:round/>
            <a:headEnd len="med" w="med" type="none"/>
            <a:tailEnd len="med" w="med" type="stealth"/>
          </a:ln>
        </p:spPr>
      </p:cxnSp>
      <p:cxnSp>
        <p:nvCxnSpPr>
          <p:cNvPr id="602" name="Google Shape;602;p54"/>
          <p:cNvCxnSpPr/>
          <p:nvPr/>
        </p:nvCxnSpPr>
        <p:spPr>
          <a:xfrm>
            <a:off x="10816525" y="5235425"/>
            <a:ext cx="0" cy="559200"/>
          </a:xfrm>
          <a:prstGeom prst="straightConnector1">
            <a:avLst/>
          </a:prstGeom>
          <a:noFill/>
          <a:ln cap="flat" cmpd="sng" w="28575">
            <a:solidFill>
              <a:srgbClr val="AA9B86"/>
            </a:solidFill>
            <a:prstDash val="solid"/>
            <a:round/>
            <a:headEnd len="med" w="med" type="none"/>
            <a:tailEnd len="med" w="med" type="stealth"/>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5"/>
          <p:cNvSpPr/>
          <p:nvPr/>
        </p:nvSpPr>
        <p:spPr>
          <a:xfrm>
            <a:off x="793790" y="704333"/>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400">
                <a:solidFill>
                  <a:srgbClr val="F2F2F3"/>
                </a:solidFill>
                <a:latin typeface="Poppins"/>
                <a:ea typeface="Poppins"/>
                <a:cs typeface="Poppins"/>
                <a:sym typeface="Poppins"/>
              </a:rPr>
              <a:t>Best Mask 선정</a:t>
            </a:r>
            <a:endParaRPr b="0" i="0" sz="3400" u="none" cap="none" strike="noStrike"/>
          </a:p>
        </p:txBody>
      </p:sp>
      <p:sp>
        <p:nvSpPr>
          <p:cNvPr id="609" name="Google Shape;609;p55"/>
          <p:cNvSpPr/>
          <p:nvPr/>
        </p:nvSpPr>
        <p:spPr>
          <a:xfrm>
            <a:off x="1227100" y="2258488"/>
            <a:ext cx="5478600" cy="440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5"/>
          <p:cNvSpPr/>
          <p:nvPr/>
        </p:nvSpPr>
        <p:spPr>
          <a:xfrm>
            <a:off x="1433025" y="2372788"/>
            <a:ext cx="5103000" cy="4042500"/>
          </a:xfrm>
          <a:prstGeom prst="roundRect">
            <a:avLst>
              <a:gd fmla="val 531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5"/>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2" name="Google Shape;612;p55"/>
          <p:cNvSpPr/>
          <p:nvPr/>
        </p:nvSpPr>
        <p:spPr>
          <a:xfrm>
            <a:off x="7924700" y="2258488"/>
            <a:ext cx="5478600" cy="440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5"/>
          <p:cNvSpPr/>
          <p:nvPr/>
        </p:nvSpPr>
        <p:spPr>
          <a:xfrm>
            <a:off x="8130625" y="2372788"/>
            <a:ext cx="5103000" cy="4042500"/>
          </a:xfrm>
          <a:prstGeom prst="roundRect">
            <a:avLst>
              <a:gd fmla="val 531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4" name="Google Shape;614;p55"/>
          <p:cNvPicPr preferRelativeResize="0"/>
          <p:nvPr/>
        </p:nvPicPr>
        <p:blipFill>
          <a:blip r:embed="rId3">
            <a:alphaModFix/>
          </a:blip>
          <a:stretch>
            <a:fillRect/>
          </a:stretch>
        </p:blipFill>
        <p:spPr>
          <a:xfrm>
            <a:off x="1948738" y="2372800"/>
            <a:ext cx="4071578" cy="4042500"/>
          </a:xfrm>
          <a:prstGeom prst="rect">
            <a:avLst/>
          </a:prstGeom>
          <a:noFill/>
          <a:ln>
            <a:noFill/>
          </a:ln>
        </p:spPr>
      </p:pic>
      <p:pic>
        <p:nvPicPr>
          <p:cNvPr id="615" name="Google Shape;615;p55"/>
          <p:cNvPicPr preferRelativeResize="0"/>
          <p:nvPr/>
        </p:nvPicPr>
        <p:blipFill>
          <a:blip r:embed="rId4">
            <a:alphaModFix/>
          </a:blip>
          <a:stretch>
            <a:fillRect/>
          </a:stretch>
        </p:blipFill>
        <p:spPr>
          <a:xfrm>
            <a:off x="8112500" y="2696113"/>
            <a:ext cx="5103000" cy="33958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6"/>
          <p:cNvSpPr/>
          <p:nvPr/>
        </p:nvSpPr>
        <p:spPr>
          <a:xfrm>
            <a:off x="793790" y="1213033"/>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400">
                <a:solidFill>
                  <a:srgbClr val="F2F2F3"/>
                </a:solidFill>
                <a:latin typeface="Poppins"/>
                <a:ea typeface="Poppins"/>
                <a:cs typeface="Poppins"/>
                <a:sym typeface="Poppins"/>
              </a:rPr>
              <a:t>Best Mask 선정 로직</a:t>
            </a:r>
            <a:endParaRPr b="0" i="0" sz="3400" u="none" cap="none" strike="noStrike"/>
          </a:p>
        </p:txBody>
      </p:sp>
      <p:sp>
        <p:nvSpPr>
          <p:cNvPr id="622" name="Google Shape;622;p56"/>
          <p:cNvSpPr/>
          <p:nvPr/>
        </p:nvSpPr>
        <p:spPr>
          <a:xfrm>
            <a:off x="740188" y="2756519"/>
            <a:ext cx="5933100" cy="4298700"/>
          </a:xfrm>
          <a:prstGeom prst="roundRect">
            <a:avLst>
              <a:gd fmla="val 2730" name="adj"/>
            </a:avLst>
          </a:prstGeom>
          <a:solidFill>
            <a:srgbClr val="2A2A2A"/>
          </a:solidFill>
          <a:ln cap="flat" cmpd="sng" w="13400">
            <a:solidFill>
              <a:srgbClr val="434343"/>
            </a:solidFill>
            <a:prstDash val="solid"/>
            <a:round/>
            <a:headEnd len="sm" w="sm" type="none"/>
            <a:tailEnd len="sm" w="sm" type="none"/>
          </a:ln>
        </p:spPr>
        <p:txBody>
          <a:bodyPr anchorCtr="0" anchor="ctr" bIns="128675" lIns="128675" spcFirstLastPara="1" rIns="128675" wrap="square" tIns="128675">
            <a:noAutofit/>
          </a:bodyPr>
          <a:lstStyle/>
          <a:p>
            <a:pPr indent="0" lvl="0" marL="0" rtl="0" algn="l">
              <a:spcBef>
                <a:spcPts val="0"/>
              </a:spcBef>
              <a:spcAft>
                <a:spcPts val="0"/>
              </a:spcAft>
              <a:buNone/>
            </a:pPr>
            <a:r>
              <a:t/>
            </a:r>
            <a:endParaRPr sz="1269"/>
          </a:p>
        </p:txBody>
      </p:sp>
      <p:sp>
        <p:nvSpPr>
          <p:cNvPr id="623" name="Google Shape;623;p56"/>
          <p:cNvSpPr/>
          <p:nvPr/>
        </p:nvSpPr>
        <p:spPr>
          <a:xfrm>
            <a:off x="1030120" y="3150824"/>
            <a:ext cx="4636200" cy="4368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2745"/>
              <a:buFont typeface="Poppins"/>
              <a:buNone/>
            </a:pPr>
            <a:r>
              <a:rPr lang="en-US" sz="2000">
                <a:solidFill>
                  <a:srgbClr val="FFFFFF"/>
                </a:solidFill>
                <a:latin typeface="Mona Sans Medium"/>
                <a:ea typeface="Mona Sans Medium"/>
                <a:cs typeface="Mona Sans Medium"/>
                <a:sym typeface="Mona Sans Medium"/>
              </a:rPr>
              <a:t>단순 면적 기반 선정</a:t>
            </a:r>
            <a:endParaRPr i="0" sz="2000" u="none" cap="none" strike="noStrike">
              <a:latin typeface="Mona Sans Medium"/>
              <a:ea typeface="Mona Sans Medium"/>
              <a:cs typeface="Mona Sans Medium"/>
              <a:sym typeface="Mona Sans Medium"/>
            </a:endParaRPr>
          </a:p>
        </p:txBody>
      </p:sp>
      <p:sp>
        <p:nvSpPr>
          <p:cNvPr id="624" name="Google Shape;624;p56"/>
          <p:cNvSpPr/>
          <p:nvPr/>
        </p:nvSpPr>
        <p:spPr>
          <a:xfrm>
            <a:off x="1030108" y="3797212"/>
            <a:ext cx="5353200" cy="1312800"/>
          </a:xfrm>
          <a:prstGeom prst="roundRect">
            <a:avLst>
              <a:gd fmla="val 8937" name="adj"/>
            </a:avLst>
          </a:prstGeom>
          <a:solidFill>
            <a:srgbClr val="121212"/>
          </a:solidFill>
          <a:ln>
            <a:noFill/>
          </a:ln>
        </p:spPr>
        <p:txBody>
          <a:bodyPr anchorCtr="0" anchor="ctr" bIns="128675" lIns="128675" spcFirstLastPara="1" rIns="128675" wrap="square" tIns="128675">
            <a:noAutofit/>
          </a:bodyPr>
          <a:lstStyle/>
          <a:p>
            <a:pPr indent="0" lvl="0" marL="0" rtl="0" algn="l">
              <a:spcBef>
                <a:spcPts val="0"/>
              </a:spcBef>
              <a:spcAft>
                <a:spcPts val="0"/>
              </a:spcAft>
              <a:buNone/>
            </a:pPr>
            <a:r>
              <a:t/>
            </a:r>
            <a:endParaRPr/>
          </a:p>
        </p:txBody>
      </p:sp>
      <p:sp>
        <p:nvSpPr>
          <p:cNvPr id="625" name="Google Shape;625;p56"/>
          <p:cNvSpPr/>
          <p:nvPr/>
        </p:nvSpPr>
        <p:spPr>
          <a:xfrm>
            <a:off x="1016183" y="3797217"/>
            <a:ext cx="5381400" cy="2206800"/>
          </a:xfrm>
          <a:prstGeom prst="roundRect">
            <a:avLst>
              <a:gd fmla="val 3192" name="adj"/>
            </a:avLst>
          </a:prstGeom>
          <a:solidFill>
            <a:srgbClr val="121212"/>
          </a:solidFill>
          <a:ln>
            <a:noFill/>
          </a:ln>
        </p:spPr>
        <p:txBody>
          <a:bodyPr anchorCtr="0" anchor="ctr" bIns="128675" lIns="128675" spcFirstLastPara="1" rIns="128675" wrap="square" tIns="128675">
            <a:noAutofit/>
          </a:bodyPr>
          <a:lstStyle/>
          <a:p>
            <a:pPr indent="0" lvl="0" marL="0" rtl="0" algn="l">
              <a:spcBef>
                <a:spcPts val="0"/>
              </a:spcBef>
              <a:spcAft>
                <a:spcPts val="0"/>
              </a:spcAft>
              <a:buNone/>
            </a:pPr>
            <a:r>
              <a:t/>
            </a:r>
            <a:endParaRPr/>
          </a:p>
        </p:txBody>
      </p:sp>
      <p:sp>
        <p:nvSpPr>
          <p:cNvPr id="626" name="Google Shape;626;p56"/>
          <p:cNvSpPr/>
          <p:nvPr/>
        </p:nvSpPr>
        <p:spPr>
          <a:xfrm>
            <a:off x="1286492" y="4453793"/>
            <a:ext cx="4822800" cy="893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2182"/>
              <a:buFont typeface="Consolas"/>
              <a:buNone/>
            </a:pPr>
            <a:r>
              <a:rPr lang="en-US" sz="2081">
                <a:solidFill>
                  <a:srgbClr val="FFFFFF"/>
                </a:solidFill>
                <a:highlight>
                  <a:srgbClr val="121212"/>
                </a:highlight>
                <a:latin typeface="Consolas"/>
                <a:ea typeface="Consolas"/>
                <a:cs typeface="Consolas"/>
                <a:sym typeface="Consolas"/>
              </a:rPr>
              <a:t>best_mask = max(masks, key=lambda x: x[‘area’])[‘segmentation’]</a:t>
            </a:r>
            <a:endParaRPr b="0" i="0" sz="2081" u="none" cap="none" strike="noStrike"/>
          </a:p>
        </p:txBody>
      </p:sp>
      <p:sp>
        <p:nvSpPr>
          <p:cNvPr id="627" name="Google Shape;627;p56"/>
          <p:cNvSpPr/>
          <p:nvPr/>
        </p:nvSpPr>
        <p:spPr>
          <a:xfrm>
            <a:off x="1030108" y="6318060"/>
            <a:ext cx="5353200" cy="446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2182"/>
              <a:buFont typeface="Roboto"/>
              <a:buNone/>
            </a:pPr>
            <a:r>
              <a:rPr lang="en-US" sz="1800">
                <a:solidFill>
                  <a:srgbClr val="FFFFFF"/>
                </a:solidFill>
                <a:latin typeface="Funnel Sans Light"/>
                <a:ea typeface="Funnel Sans Light"/>
                <a:cs typeface="Funnel Sans Light"/>
                <a:sym typeface="Funnel Sans Light"/>
              </a:rPr>
              <a:t>배경, 그림자가 마스크로 선정, 작은 제품 누락</a:t>
            </a:r>
            <a:endParaRPr i="0" sz="1800" u="none" cap="none" strike="noStrike">
              <a:latin typeface="Funnel Sans Light"/>
              <a:ea typeface="Funnel Sans Light"/>
              <a:cs typeface="Funnel Sans Light"/>
              <a:sym typeface="Funnel Sans Light"/>
            </a:endParaRPr>
          </a:p>
        </p:txBody>
      </p:sp>
      <p:sp>
        <p:nvSpPr>
          <p:cNvPr id="628" name="Google Shape;628;p56"/>
          <p:cNvSpPr/>
          <p:nvPr/>
        </p:nvSpPr>
        <p:spPr>
          <a:xfrm>
            <a:off x="7862913" y="2727850"/>
            <a:ext cx="6027300" cy="4367100"/>
          </a:xfrm>
          <a:prstGeom prst="roundRect">
            <a:avLst>
              <a:gd fmla="val 2730" name="adj"/>
            </a:avLst>
          </a:prstGeom>
          <a:solidFill>
            <a:srgbClr val="2A2A2A"/>
          </a:solidFill>
          <a:ln cap="flat" cmpd="sng" w="13625">
            <a:solidFill>
              <a:srgbClr val="434343"/>
            </a:solidFill>
            <a:prstDash val="solid"/>
            <a:round/>
            <a:headEnd len="sm" w="sm" type="none"/>
            <a:tailEnd len="sm" w="sm" type="none"/>
          </a:ln>
        </p:spPr>
        <p:txBody>
          <a:bodyPr anchorCtr="0" anchor="ctr" bIns="130750" lIns="130750" spcFirstLastPara="1" rIns="130750" wrap="square" tIns="130750">
            <a:noAutofit/>
          </a:bodyPr>
          <a:lstStyle/>
          <a:p>
            <a:pPr indent="0" lvl="0" marL="0" rtl="0" algn="l">
              <a:spcBef>
                <a:spcPts val="0"/>
              </a:spcBef>
              <a:spcAft>
                <a:spcPts val="0"/>
              </a:spcAft>
              <a:buNone/>
            </a:pPr>
            <a:r>
              <a:t/>
            </a:r>
            <a:endParaRPr sz="1289"/>
          </a:p>
        </p:txBody>
      </p:sp>
      <p:sp>
        <p:nvSpPr>
          <p:cNvPr id="629" name="Google Shape;629;p56"/>
          <p:cNvSpPr/>
          <p:nvPr/>
        </p:nvSpPr>
        <p:spPr>
          <a:xfrm>
            <a:off x="8157456" y="3126761"/>
            <a:ext cx="5391900" cy="4437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2788"/>
              <a:buFont typeface="Poppins"/>
              <a:buNone/>
            </a:pPr>
            <a:r>
              <a:rPr lang="en-US" sz="2000">
                <a:solidFill>
                  <a:srgbClr val="FFFFFF"/>
                </a:solidFill>
                <a:latin typeface="Mona Sans Medium"/>
                <a:ea typeface="Mona Sans Medium"/>
                <a:cs typeface="Mona Sans Medium"/>
                <a:sym typeface="Mona Sans Medium"/>
              </a:rPr>
              <a:t>다중 요소 기반 스코어링</a:t>
            </a:r>
            <a:endParaRPr i="0" sz="2000" u="none" cap="none" strike="noStrike">
              <a:latin typeface="Mona Sans Medium"/>
              <a:ea typeface="Mona Sans Medium"/>
              <a:cs typeface="Mona Sans Medium"/>
              <a:sym typeface="Mona Sans Medium"/>
            </a:endParaRPr>
          </a:p>
        </p:txBody>
      </p:sp>
      <p:sp>
        <p:nvSpPr>
          <p:cNvPr id="630" name="Google Shape;630;p56"/>
          <p:cNvSpPr/>
          <p:nvPr/>
        </p:nvSpPr>
        <p:spPr>
          <a:xfrm>
            <a:off x="8157438" y="3785073"/>
            <a:ext cx="5438400" cy="2241600"/>
          </a:xfrm>
          <a:prstGeom prst="roundRect">
            <a:avLst>
              <a:gd fmla="val 5317" name="adj"/>
            </a:avLst>
          </a:prstGeom>
          <a:solidFill>
            <a:srgbClr val="121212"/>
          </a:solidFill>
          <a:ln>
            <a:noFill/>
          </a:ln>
        </p:spPr>
        <p:txBody>
          <a:bodyPr anchorCtr="0" anchor="ctr" bIns="130750" lIns="130750" spcFirstLastPara="1" rIns="130750" wrap="square" tIns="130750">
            <a:noAutofit/>
          </a:bodyPr>
          <a:lstStyle/>
          <a:p>
            <a:pPr indent="0" lvl="0" marL="0" rtl="0" algn="l">
              <a:spcBef>
                <a:spcPts val="0"/>
              </a:spcBef>
              <a:spcAft>
                <a:spcPts val="0"/>
              </a:spcAft>
              <a:buNone/>
            </a:pPr>
            <a:r>
              <a:t/>
            </a:r>
            <a:endParaRPr/>
          </a:p>
        </p:txBody>
      </p:sp>
      <p:sp>
        <p:nvSpPr>
          <p:cNvPr id="631" name="Google Shape;631;p56"/>
          <p:cNvSpPr/>
          <p:nvPr/>
        </p:nvSpPr>
        <p:spPr>
          <a:xfrm>
            <a:off x="8143308" y="3785073"/>
            <a:ext cx="5466600" cy="2241600"/>
          </a:xfrm>
          <a:prstGeom prst="roundRect">
            <a:avLst>
              <a:gd fmla="val 1899" name="adj"/>
            </a:avLst>
          </a:prstGeom>
          <a:solidFill>
            <a:srgbClr val="121212"/>
          </a:solidFill>
          <a:ln>
            <a:noFill/>
          </a:ln>
        </p:spPr>
        <p:txBody>
          <a:bodyPr anchorCtr="0" anchor="ctr" bIns="130750" lIns="130750" spcFirstLastPara="1" rIns="130750" wrap="square" tIns="130750">
            <a:noAutofit/>
          </a:bodyPr>
          <a:lstStyle/>
          <a:p>
            <a:pPr indent="0" lvl="0" marL="0" rtl="0" algn="l">
              <a:spcBef>
                <a:spcPts val="0"/>
              </a:spcBef>
              <a:spcAft>
                <a:spcPts val="0"/>
              </a:spcAft>
              <a:buNone/>
            </a:pPr>
            <a:r>
              <a:t/>
            </a:r>
            <a:endParaRPr/>
          </a:p>
        </p:txBody>
      </p:sp>
      <p:sp>
        <p:nvSpPr>
          <p:cNvPr id="632" name="Google Shape;632;p56"/>
          <p:cNvSpPr/>
          <p:nvPr/>
        </p:nvSpPr>
        <p:spPr>
          <a:xfrm>
            <a:off x="8426938" y="3919130"/>
            <a:ext cx="4899900" cy="18162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2216"/>
              <a:buFont typeface="Consolas"/>
              <a:buNone/>
            </a:pPr>
            <a:r>
              <a:rPr lang="en-US" sz="1816">
                <a:solidFill>
                  <a:srgbClr val="FFFFFF"/>
                </a:solidFill>
                <a:highlight>
                  <a:srgbClr val="121212"/>
                </a:highlight>
                <a:latin typeface="Consolas"/>
                <a:ea typeface="Consolas"/>
                <a:cs typeface="Consolas"/>
                <a:sym typeface="Consolas"/>
              </a:rPr>
              <a:t>total = (0.45 * center_score +</a:t>
            </a:r>
            <a:endParaRPr sz="1816">
              <a:solidFill>
                <a:srgbClr val="FFFFFF"/>
              </a:solidFill>
              <a:highlight>
                <a:srgbClr val="121212"/>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2216"/>
              <a:buFont typeface="Consolas"/>
              <a:buNone/>
            </a:pPr>
            <a:r>
              <a:rPr lang="en-US" sz="1816">
                <a:solidFill>
                  <a:srgbClr val="FFFFFF"/>
                </a:solidFill>
                <a:highlight>
                  <a:srgbClr val="121212"/>
                </a:highlight>
                <a:latin typeface="Consolas"/>
                <a:ea typeface="Consolas"/>
                <a:cs typeface="Consolas"/>
                <a:sym typeface="Consolas"/>
              </a:rPr>
              <a:t>0.30 * edge_score + 0.02 * color_score + 0.10 * area_ratio + 0.20 * border_penalty</a:t>
            </a:r>
            <a:endParaRPr sz="1816">
              <a:solidFill>
                <a:srgbClr val="FFFFFF"/>
              </a:solidFill>
              <a:highlight>
                <a:srgbClr val="121212"/>
              </a:highlight>
              <a:latin typeface="Consolas"/>
              <a:ea typeface="Consolas"/>
              <a:cs typeface="Consolas"/>
              <a:sym typeface="Consolas"/>
            </a:endParaRPr>
          </a:p>
        </p:txBody>
      </p:sp>
      <p:sp>
        <p:nvSpPr>
          <p:cNvPr id="633" name="Google Shape;633;p56"/>
          <p:cNvSpPr/>
          <p:nvPr/>
        </p:nvSpPr>
        <p:spPr>
          <a:xfrm>
            <a:off x="8157438" y="6346073"/>
            <a:ext cx="5438400" cy="453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2216"/>
              <a:buFont typeface="Roboto"/>
              <a:buNone/>
            </a:pPr>
            <a:r>
              <a:rPr lang="en-US" sz="1800">
                <a:solidFill>
                  <a:srgbClr val="FFFFFF"/>
                </a:solidFill>
                <a:latin typeface="Funnel Sans Light"/>
                <a:ea typeface="Funnel Sans Light"/>
                <a:cs typeface="Funnel Sans Light"/>
                <a:sym typeface="Funnel Sans Light"/>
              </a:rPr>
              <a:t>중앙 근접도 + 색상 분포 + 경계 복잡도 + 외곽</a:t>
            </a:r>
            <a:endParaRPr i="0" sz="1800" u="none" cap="none" strike="noStrike">
              <a:latin typeface="Funnel Sans Light"/>
              <a:ea typeface="Funnel Sans Light"/>
              <a:cs typeface="Funnel Sans Light"/>
              <a:sym typeface="Funnel Sans Light"/>
            </a:endParaRPr>
          </a:p>
        </p:txBody>
      </p:sp>
      <p:sp>
        <p:nvSpPr>
          <p:cNvPr id="634" name="Google Shape;634;p56"/>
          <p:cNvSpPr/>
          <p:nvPr/>
        </p:nvSpPr>
        <p:spPr>
          <a:xfrm>
            <a:off x="12823800" y="7709710"/>
            <a:ext cx="1686300" cy="519900"/>
          </a:xfrm>
          <a:prstGeom prst="rect">
            <a:avLst/>
          </a:prstGeom>
          <a:solidFill>
            <a:srgbClr val="050505"/>
          </a:solidFill>
          <a:ln>
            <a:noFill/>
          </a:ln>
        </p:spPr>
        <p:txBody>
          <a:bodyPr anchorCtr="0" anchor="ctr" bIns="84250" lIns="84250" spcFirstLastPara="1" rIns="84250" wrap="square" tIns="84250">
            <a:noAutofit/>
          </a:bodyPr>
          <a:lstStyle/>
          <a:p>
            <a:pPr indent="0" lvl="0" marL="0" rtl="0" algn="ctr">
              <a:spcBef>
                <a:spcPts val="0"/>
              </a:spcBef>
              <a:spcAft>
                <a:spcPts val="0"/>
              </a:spcAft>
              <a:buNone/>
            </a:pPr>
            <a:r>
              <a:t/>
            </a:r>
            <a:endParaRPr sz="1289"/>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7"/>
          <p:cNvSpPr/>
          <p:nvPr/>
        </p:nvSpPr>
        <p:spPr>
          <a:xfrm>
            <a:off x="793790" y="2079308"/>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Medium"/>
                <a:ea typeface="Poppins Medium"/>
                <a:cs typeface="Poppins Medium"/>
                <a:sym typeface="Poppins Medium"/>
              </a:rPr>
              <a:t>마스크 후처리</a:t>
            </a:r>
            <a:endParaRPr i="0" sz="3900" u="none" cap="none" strike="noStrike">
              <a:latin typeface="Poppins Medium"/>
              <a:ea typeface="Poppins Medium"/>
              <a:cs typeface="Poppins Medium"/>
              <a:sym typeface="Poppins Medium"/>
            </a:endParaRPr>
          </a:p>
        </p:txBody>
      </p:sp>
      <p:sp>
        <p:nvSpPr>
          <p:cNvPr id="641" name="Google Shape;641;p57"/>
          <p:cNvSpPr/>
          <p:nvPr/>
        </p:nvSpPr>
        <p:spPr>
          <a:xfrm>
            <a:off x="3000728" y="3168395"/>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7"/>
          <p:cNvSpPr/>
          <p:nvPr/>
        </p:nvSpPr>
        <p:spPr>
          <a:xfrm>
            <a:off x="3461214" y="3736075"/>
            <a:ext cx="3294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FFFFFF"/>
              </a:buClr>
              <a:buSzPts val="1950"/>
              <a:buFont typeface="Poppins"/>
              <a:buNone/>
            </a:pPr>
            <a:r>
              <a:rPr lang="en-US" sz="2300">
                <a:solidFill>
                  <a:srgbClr val="FFFFFF"/>
                </a:solidFill>
                <a:latin typeface="Mona Sans Medium"/>
                <a:ea typeface="Mona Sans Medium"/>
                <a:cs typeface="Mona Sans Medium"/>
                <a:sym typeface="Mona Sans Medium"/>
              </a:rPr>
              <a:t>Gaussian Filter</a:t>
            </a:r>
            <a:endParaRPr i="0" sz="2300" u="none" cap="none" strike="noStrike">
              <a:latin typeface="Mona Sans Medium"/>
              <a:ea typeface="Mona Sans Medium"/>
              <a:cs typeface="Mona Sans Medium"/>
              <a:sym typeface="Mona Sans Medium"/>
            </a:endParaRPr>
          </a:p>
        </p:txBody>
      </p:sp>
      <p:sp>
        <p:nvSpPr>
          <p:cNvPr id="643" name="Google Shape;643;p57"/>
          <p:cNvSpPr/>
          <p:nvPr/>
        </p:nvSpPr>
        <p:spPr>
          <a:xfrm>
            <a:off x="3206513" y="4782951"/>
            <a:ext cx="3803400" cy="7749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FFFFFF"/>
              </a:buClr>
              <a:buSzPts val="1550"/>
              <a:buFont typeface="Roboto"/>
              <a:buNone/>
            </a:pPr>
            <a:r>
              <a:rPr lang="en-US" sz="1650">
                <a:solidFill>
                  <a:srgbClr val="FFFFFF"/>
                </a:solidFill>
                <a:latin typeface="Funnel Sans Light"/>
                <a:ea typeface="Funnel Sans Light"/>
                <a:cs typeface="Funnel Sans Light"/>
                <a:sym typeface="Funnel Sans Light"/>
              </a:rPr>
              <a:t>제품 경계를 부드럽게 만들어</a:t>
            </a:r>
            <a:endParaRPr sz="1650">
              <a:solidFill>
                <a:srgbClr val="FFFFFF"/>
              </a:solidFill>
              <a:latin typeface="Funnel Sans Light"/>
              <a:ea typeface="Funnel Sans Light"/>
              <a:cs typeface="Funnel Sans Light"/>
              <a:sym typeface="Funnel Sans Light"/>
            </a:endParaRPr>
          </a:p>
          <a:p>
            <a:pPr indent="0" lvl="0" marL="0" marR="0" rtl="0" algn="ctr">
              <a:lnSpc>
                <a:spcPct val="161290"/>
              </a:lnSpc>
              <a:spcBef>
                <a:spcPts val="0"/>
              </a:spcBef>
              <a:spcAft>
                <a:spcPts val="0"/>
              </a:spcAft>
              <a:buClr>
                <a:srgbClr val="FFFFFF"/>
              </a:buClr>
              <a:buSzPts val="1550"/>
              <a:buFont typeface="Roboto"/>
              <a:buNone/>
            </a:pPr>
            <a:r>
              <a:rPr lang="en-US" sz="1650">
                <a:solidFill>
                  <a:srgbClr val="FFFFFF"/>
                </a:solidFill>
                <a:latin typeface="Funnel Sans Light"/>
                <a:ea typeface="Funnel Sans Light"/>
                <a:cs typeface="Funnel Sans Light"/>
                <a:sym typeface="Funnel Sans Light"/>
              </a:rPr>
              <a:t>제품과 배경이 자연스럽게 합성되도록 함</a:t>
            </a:r>
            <a:endParaRPr i="0" sz="1650" u="none" cap="none" strike="noStrike">
              <a:latin typeface="Funnel Sans Light"/>
              <a:ea typeface="Funnel Sans Light"/>
              <a:cs typeface="Funnel Sans Light"/>
              <a:sym typeface="Funnel Sans Light"/>
            </a:endParaRPr>
          </a:p>
        </p:txBody>
      </p:sp>
      <p:sp>
        <p:nvSpPr>
          <p:cNvPr id="644" name="Google Shape;644;p57"/>
          <p:cNvSpPr/>
          <p:nvPr/>
        </p:nvSpPr>
        <p:spPr>
          <a:xfrm>
            <a:off x="7414374" y="3168395"/>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7"/>
          <p:cNvSpPr/>
          <p:nvPr/>
        </p:nvSpPr>
        <p:spPr>
          <a:xfrm>
            <a:off x="7688857" y="3736075"/>
            <a:ext cx="37707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FFFFFF"/>
              </a:buClr>
              <a:buSzPts val="1950"/>
              <a:buFont typeface="Poppins"/>
              <a:buNone/>
            </a:pPr>
            <a:r>
              <a:rPr lang="en-US" sz="2300">
                <a:solidFill>
                  <a:srgbClr val="FFFFFF"/>
                </a:solidFill>
                <a:latin typeface="Mona Sans Medium"/>
                <a:ea typeface="Mona Sans Medium"/>
                <a:cs typeface="Mona Sans Medium"/>
                <a:sym typeface="Mona Sans Medium"/>
              </a:rPr>
              <a:t>Guided Filter</a:t>
            </a:r>
            <a:endParaRPr i="0" sz="2300" u="none" cap="none" strike="noStrike">
              <a:latin typeface="Mona Sans Medium"/>
              <a:ea typeface="Mona Sans Medium"/>
              <a:cs typeface="Mona Sans Medium"/>
              <a:sym typeface="Mona Sans Medium"/>
            </a:endParaRPr>
          </a:p>
        </p:txBody>
      </p:sp>
      <p:sp>
        <p:nvSpPr>
          <p:cNvPr id="646" name="Google Shape;646;p57"/>
          <p:cNvSpPr/>
          <p:nvPr/>
        </p:nvSpPr>
        <p:spPr>
          <a:xfrm>
            <a:off x="7620400" y="4736752"/>
            <a:ext cx="3803400" cy="12522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FFFFFF"/>
              </a:buClr>
              <a:buSzPts val="1550"/>
              <a:buFont typeface="Roboto"/>
              <a:buNone/>
            </a:pPr>
            <a:r>
              <a:rPr lang="en-US" sz="1650">
                <a:solidFill>
                  <a:srgbClr val="FFFFFF"/>
                </a:solidFill>
                <a:latin typeface="Funnel Sans Light"/>
                <a:ea typeface="Funnel Sans Light"/>
                <a:cs typeface="Funnel Sans Light"/>
                <a:sym typeface="Funnel Sans Light"/>
              </a:rPr>
              <a:t>원본 이미지의 엣지를 기준으로 </a:t>
            </a:r>
            <a:endParaRPr sz="1650">
              <a:solidFill>
                <a:srgbClr val="FFFFFF"/>
              </a:solidFill>
              <a:latin typeface="Funnel Sans Light"/>
              <a:ea typeface="Funnel Sans Light"/>
              <a:cs typeface="Funnel Sans Light"/>
              <a:sym typeface="Funnel Sans Light"/>
            </a:endParaRPr>
          </a:p>
          <a:p>
            <a:pPr indent="0" lvl="0" marL="0" marR="0" rtl="0" algn="ctr">
              <a:lnSpc>
                <a:spcPct val="161290"/>
              </a:lnSpc>
              <a:spcBef>
                <a:spcPts val="0"/>
              </a:spcBef>
              <a:spcAft>
                <a:spcPts val="0"/>
              </a:spcAft>
              <a:buClr>
                <a:srgbClr val="FFFFFF"/>
              </a:buClr>
              <a:buSzPts val="1550"/>
              <a:buFont typeface="Roboto"/>
              <a:buNone/>
            </a:pPr>
            <a:r>
              <a:rPr lang="en-US" sz="1650">
                <a:solidFill>
                  <a:srgbClr val="FFFFFF"/>
                </a:solidFill>
                <a:latin typeface="Funnel Sans Light"/>
                <a:ea typeface="Funnel Sans Light"/>
                <a:cs typeface="Funnel Sans Light"/>
                <a:sym typeface="Funnel Sans Light"/>
              </a:rPr>
              <a:t>제품 경계를 다시 보정해 </a:t>
            </a:r>
            <a:endParaRPr sz="1650">
              <a:solidFill>
                <a:srgbClr val="FFFFFF"/>
              </a:solidFill>
              <a:latin typeface="Funnel Sans Light"/>
              <a:ea typeface="Funnel Sans Light"/>
              <a:cs typeface="Funnel Sans Light"/>
              <a:sym typeface="Funnel Sans Light"/>
            </a:endParaRPr>
          </a:p>
          <a:p>
            <a:pPr indent="0" lvl="0" marL="0" marR="0" rtl="0" algn="ctr">
              <a:lnSpc>
                <a:spcPct val="161290"/>
              </a:lnSpc>
              <a:spcBef>
                <a:spcPts val="0"/>
              </a:spcBef>
              <a:spcAft>
                <a:spcPts val="0"/>
              </a:spcAft>
              <a:buClr>
                <a:srgbClr val="FFFFFF"/>
              </a:buClr>
              <a:buSzPts val="1550"/>
              <a:buFont typeface="Roboto"/>
              <a:buNone/>
            </a:pPr>
            <a:r>
              <a:rPr lang="en-US" sz="1650">
                <a:solidFill>
                  <a:srgbClr val="FFFFFF"/>
                </a:solidFill>
                <a:latin typeface="Funnel Sans Light"/>
                <a:ea typeface="Funnel Sans Light"/>
                <a:cs typeface="Funnel Sans Light"/>
                <a:sym typeface="Funnel Sans Light"/>
              </a:rPr>
              <a:t>선명하</a:t>
            </a:r>
            <a:r>
              <a:rPr lang="en-US" sz="1650">
                <a:solidFill>
                  <a:srgbClr val="FFFFFF"/>
                </a:solidFill>
                <a:latin typeface="Funnel Sans Light"/>
                <a:ea typeface="Funnel Sans Light"/>
                <a:cs typeface="Funnel Sans Light"/>
                <a:sym typeface="Funnel Sans Light"/>
              </a:rPr>
              <a:t>게 </a:t>
            </a:r>
            <a:r>
              <a:rPr lang="en-US" sz="1650">
                <a:solidFill>
                  <a:srgbClr val="FFFFFF"/>
                </a:solidFill>
                <a:latin typeface="Funnel Sans Light"/>
                <a:ea typeface="Funnel Sans Light"/>
                <a:cs typeface="Funnel Sans Light"/>
                <a:sym typeface="Funnel Sans Light"/>
              </a:rPr>
              <a:t>깨끗한 윤곽 생성</a:t>
            </a:r>
            <a:endParaRPr sz="1650">
              <a:solidFill>
                <a:srgbClr val="FFFFFF"/>
              </a:solidFill>
              <a:latin typeface="Funnel Sans Light"/>
              <a:ea typeface="Funnel Sans Light"/>
              <a:cs typeface="Funnel Sans Light"/>
              <a:sym typeface="Funnel Sans Light"/>
            </a:endParaRPr>
          </a:p>
        </p:txBody>
      </p:sp>
      <p:sp>
        <p:nvSpPr>
          <p:cNvPr id="647" name="Google Shape;647;p57"/>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48" name="Google Shape;648;p57"/>
          <p:cNvCxnSpPr/>
          <p:nvPr/>
        </p:nvCxnSpPr>
        <p:spPr>
          <a:xfrm>
            <a:off x="3744750" y="4292775"/>
            <a:ext cx="2635800" cy="0"/>
          </a:xfrm>
          <a:prstGeom prst="straightConnector1">
            <a:avLst/>
          </a:prstGeom>
          <a:noFill/>
          <a:ln cap="flat" cmpd="sng" w="9525">
            <a:solidFill>
              <a:srgbClr val="CCD1D5"/>
            </a:solidFill>
            <a:prstDash val="solid"/>
            <a:round/>
            <a:headEnd len="med" w="med" type="none"/>
            <a:tailEnd len="med" w="med" type="none"/>
          </a:ln>
        </p:spPr>
      </p:cxnSp>
      <p:cxnSp>
        <p:nvCxnSpPr>
          <p:cNvPr id="649" name="Google Shape;649;p57"/>
          <p:cNvCxnSpPr/>
          <p:nvPr/>
        </p:nvCxnSpPr>
        <p:spPr>
          <a:xfrm>
            <a:off x="8272400" y="4292775"/>
            <a:ext cx="2635800" cy="0"/>
          </a:xfrm>
          <a:prstGeom prst="straightConnector1">
            <a:avLst/>
          </a:prstGeom>
          <a:noFill/>
          <a:ln cap="flat" cmpd="sng" w="9525">
            <a:solidFill>
              <a:srgbClr val="CCD1D5"/>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8"/>
          <p:cNvSpPr/>
          <p:nvPr/>
        </p:nvSpPr>
        <p:spPr>
          <a:xfrm>
            <a:off x="793803" y="704325"/>
            <a:ext cx="664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400">
                <a:solidFill>
                  <a:srgbClr val="F2F2F3"/>
                </a:solidFill>
                <a:latin typeface="Poppins Medium"/>
                <a:ea typeface="Poppins Medium"/>
                <a:cs typeface="Poppins Medium"/>
                <a:sym typeface="Poppins Medium"/>
              </a:rPr>
              <a:t>마스크 후처리</a:t>
            </a:r>
            <a:endParaRPr i="0" sz="3400" u="none" cap="none" strike="noStrike">
              <a:latin typeface="Poppins Medium"/>
              <a:ea typeface="Poppins Medium"/>
              <a:cs typeface="Poppins Medium"/>
              <a:sym typeface="Poppins Medium"/>
            </a:endParaRPr>
          </a:p>
        </p:txBody>
      </p:sp>
      <p:sp>
        <p:nvSpPr>
          <p:cNvPr id="656" name="Google Shape;656;p58"/>
          <p:cNvSpPr/>
          <p:nvPr/>
        </p:nvSpPr>
        <p:spPr>
          <a:xfrm>
            <a:off x="653100" y="1438400"/>
            <a:ext cx="13231500" cy="3108600"/>
          </a:xfrm>
          <a:prstGeom prst="roundRect">
            <a:avLst>
              <a:gd fmla="val 2730" name="adj"/>
            </a:avLst>
          </a:prstGeom>
          <a:solidFill>
            <a:srgbClr val="2A2A2A"/>
          </a:solidFill>
          <a:ln cap="flat" cmpd="sng" w="11550">
            <a:solidFill>
              <a:srgbClr val="434343"/>
            </a:solidFill>
            <a:prstDash val="solid"/>
            <a:round/>
            <a:headEnd len="sm" w="sm" type="none"/>
            <a:tailEnd len="sm" w="sm" type="none"/>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657" name="Google Shape;657;p58"/>
          <p:cNvSpPr/>
          <p:nvPr/>
        </p:nvSpPr>
        <p:spPr>
          <a:xfrm>
            <a:off x="1150425" y="1519079"/>
            <a:ext cx="12324000" cy="2853300"/>
          </a:xfrm>
          <a:prstGeom prst="roundRect">
            <a:avLst>
              <a:gd fmla="val 5317" name="adj"/>
            </a:avLst>
          </a:prstGeom>
          <a:solidFill>
            <a:srgbClr val="121212"/>
          </a:solidFill>
          <a:ln>
            <a:noFill/>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658" name="Google Shape;658;p58"/>
          <p:cNvSpPr/>
          <p:nvPr/>
        </p:nvSpPr>
        <p:spPr>
          <a:xfrm>
            <a:off x="653100" y="4660975"/>
            <a:ext cx="13231500" cy="3108600"/>
          </a:xfrm>
          <a:prstGeom prst="roundRect">
            <a:avLst>
              <a:gd fmla="val 2730" name="adj"/>
            </a:avLst>
          </a:prstGeom>
          <a:solidFill>
            <a:srgbClr val="2A2A2A"/>
          </a:solidFill>
          <a:ln cap="flat" cmpd="sng" w="11550">
            <a:solidFill>
              <a:srgbClr val="434343"/>
            </a:solidFill>
            <a:prstDash val="solid"/>
            <a:round/>
            <a:headEnd len="sm" w="sm" type="none"/>
            <a:tailEnd len="sm" w="sm" type="none"/>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659" name="Google Shape;659;p58"/>
          <p:cNvSpPr/>
          <p:nvPr/>
        </p:nvSpPr>
        <p:spPr>
          <a:xfrm>
            <a:off x="1150425" y="4741654"/>
            <a:ext cx="12324000" cy="2853300"/>
          </a:xfrm>
          <a:prstGeom prst="roundRect">
            <a:avLst>
              <a:gd fmla="val 5317" name="adj"/>
            </a:avLst>
          </a:prstGeom>
          <a:solidFill>
            <a:srgbClr val="121212"/>
          </a:solidFill>
          <a:ln>
            <a:noFill/>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pic>
        <p:nvPicPr>
          <p:cNvPr id="660" name="Google Shape;660;p58"/>
          <p:cNvPicPr preferRelativeResize="0"/>
          <p:nvPr/>
        </p:nvPicPr>
        <p:blipFill>
          <a:blip r:embed="rId3">
            <a:alphaModFix/>
          </a:blip>
          <a:stretch>
            <a:fillRect/>
          </a:stretch>
        </p:blipFill>
        <p:spPr>
          <a:xfrm>
            <a:off x="1156750" y="1613088"/>
            <a:ext cx="12311350" cy="2665255"/>
          </a:xfrm>
          <a:prstGeom prst="rect">
            <a:avLst/>
          </a:prstGeom>
          <a:noFill/>
          <a:ln>
            <a:noFill/>
          </a:ln>
        </p:spPr>
      </p:pic>
      <p:pic>
        <p:nvPicPr>
          <p:cNvPr id="661" name="Google Shape;661;p58"/>
          <p:cNvPicPr preferRelativeResize="0"/>
          <p:nvPr/>
        </p:nvPicPr>
        <p:blipFill>
          <a:blip r:embed="rId4">
            <a:alphaModFix/>
          </a:blip>
          <a:stretch>
            <a:fillRect/>
          </a:stretch>
        </p:blipFill>
        <p:spPr>
          <a:xfrm>
            <a:off x="1156750" y="4762540"/>
            <a:ext cx="12311350" cy="29054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9"/>
          <p:cNvSpPr/>
          <p:nvPr/>
        </p:nvSpPr>
        <p:spPr>
          <a:xfrm>
            <a:off x="793790" y="1396008"/>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400">
                <a:solidFill>
                  <a:srgbClr val="F2F2F3"/>
                </a:solidFill>
                <a:latin typeface="Poppins"/>
                <a:ea typeface="Poppins"/>
                <a:cs typeface="Poppins"/>
                <a:sym typeface="Poppins"/>
              </a:rPr>
              <a:t>Stable Diffusion 1.5</a:t>
            </a:r>
            <a:endParaRPr b="0" i="0" sz="3400" u="none" cap="none" strike="noStrike"/>
          </a:p>
        </p:txBody>
      </p:sp>
      <p:sp>
        <p:nvSpPr>
          <p:cNvPr id="668" name="Google Shape;668;p59"/>
          <p:cNvSpPr/>
          <p:nvPr/>
        </p:nvSpPr>
        <p:spPr>
          <a:xfrm>
            <a:off x="793800" y="2412929"/>
            <a:ext cx="4215300" cy="4589400"/>
          </a:xfrm>
          <a:prstGeom prst="roundRect">
            <a:avLst>
              <a:gd fmla="val 3672" name="adj"/>
            </a:avLst>
          </a:prstGeom>
          <a:solidFill>
            <a:srgbClr val="3D3D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9"/>
          <p:cNvSpPr/>
          <p:nvPr/>
        </p:nvSpPr>
        <p:spPr>
          <a:xfrm>
            <a:off x="1453875" y="3641163"/>
            <a:ext cx="2895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E5E0DF"/>
              </a:buClr>
              <a:buSzPts val="1950"/>
              <a:buFont typeface="Poppins"/>
              <a:buNone/>
            </a:pPr>
            <a:r>
              <a:rPr lang="en-US" sz="1950">
                <a:solidFill>
                  <a:srgbClr val="E5E0DF"/>
                </a:solidFill>
                <a:latin typeface="Mona Sans"/>
                <a:ea typeface="Mona Sans"/>
                <a:cs typeface="Mona Sans"/>
                <a:sym typeface="Mona Sans"/>
              </a:rPr>
              <a:t>프롬프트 기반 배경 생성</a:t>
            </a:r>
            <a:endParaRPr i="0" sz="1950" u="none" cap="none" strike="noStrike">
              <a:latin typeface="Mona Sans"/>
              <a:ea typeface="Mona Sans"/>
              <a:cs typeface="Mona Sans"/>
              <a:sym typeface="Mona Sans"/>
            </a:endParaRPr>
          </a:p>
        </p:txBody>
      </p:sp>
      <p:sp>
        <p:nvSpPr>
          <p:cNvPr id="670" name="Google Shape;670;p59"/>
          <p:cNvSpPr/>
          <p:nvPr/>
        </p:nvSpPr>
        <p:spPr>
          <a:xfrm>
            <a:off x="999575" y="4469428"/>
            <a:ext cx="3803400" cy="16446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Stability AI에서 배포한 </a:t>
            </a:r>
            <a:endParaRPr sz="1550">
              <a:solidFill>
                <a:srgbClr val="C4B5A0"/>
              </a:solidFill>
              <a:latin typeface="Roboto"/>
              <a:ea typeface="Roboto"/>
              <a:cs typeface="Roboto"/>
              <a:sym typeface="Roboto"/>
            </a:endParaRPr>
          </a:p>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text-to-image 모델</a:t>
            </a:r>
            <a:endParaRPr sz="1550">
              <a:solidFill>
                <a:srgbClr val="C4B5A0"/>
              </a:solidFill>
              <a:latin typeface="Roboto"/>
              <a:ea typeface="Roboto"/>
              <a:cs typeface="Roboto"/>
              <a:sym typeface="Roboto"/>
            </a:endParaRPr>
          </a:p>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프롬프트에 포함된</a:t>
            </a:r>
            <a:endParaRPr sz="1550">
              <a:solidFill>
                <a:srgbClr val="C4B5A0"/>
              </a:solidFill>
              <a:latin typeface="Roboto"/>
              <a:ea typeface="Roboto"/>
              <a:cs typeface="Roboto"/>
              <a:sym typeface="Roboto"/>
            </a:endParaRPr>
          </a:p>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톤/분위기/스타일 잘 반영함</a:t>
            </a:r>
            <a:endParaRPr sz="1550">
              <a:solidFill>
                <a:srgbClr val="C4B5A0"/>
              </a:solidFill>
              <a:latin typeface="Roboto"/>
              <a:ea typeface="Roboto"/>
              <a:cs typeface="Roboto"/>
              <a:sym typeface="Roboto"/>
            </a:endParaRPr>
          </a:p>
        </p:txBody>
      </p:sp>
      <p:sp>
        <p:nvSpPr>
          <p:cNvPr id="671" name="Google Shape;671;p59"/>
          <p:cNvSpPr/>
          <p:nvPr/>
        </p:nvSpPr>
        <p:spPr>
          <a:xfrm>
            <a:off x="5207425" y="2412929"/>
            <a:ext cx="4215300" cy="4589400"/>
          </a:xfrm>
          <a:prstGeom prst="roundRect">
            <a:avLst>
              <a:gd fmla="val 3672" name="adj"/>
            </a:avLst>
          </a:prstGeom>
          <a:solidFill>
            <a:srgbClr val="3D3D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9"/>
          <p:cNvSpPr/>
          <p:nvPr/>
        </p:nvSpPr>
        <p:spPr>
          <a:xfrm>
            <a:off x="6074688" y="3641169"/>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E5E0DF"/>
              </a:buClr>
              <a:buSzPts val="1950"/>
              <a:buFont typeface="Poppins"/>
              <a:buNone/>
            </a:pPr>
            <a:r>
              <a:rPr lang="en-US" sz="1950">
                <a:solidFill>
                  <a:srgbClr val="E5E0DF"/>
                </a:solidFill>
                <a:latin typeface="Mona Sans"/>
                <a:ea typeface="Mona Sans"/>
                <a:cs typeface="Mona Sans"/>
                <a:sym typeface="Mona Sans"/>
              </a:rPr>
              <a:t>가벼운 모델 사이즈</a:t>
            </a:r>
            <a:endParaRPr i="0" sz="1950" u="none" cap="none" strike="noStrike">
              <a:latin typeface="Mona Sans"/>
              <a:ea typeface="Mona Sans"/>
              <a:cs typeface="Mona Sans"/>
              <a:sym typeface="Mona Sans"/>
            </a:endParaRPr>
          </a:p>
        </p:txBody>
      </p:sp>
      <p:sp>
        <p:nvSpPr>
          <p:cNvPr id="673" name="Google Shape;673;p59"/>
          <p:cNvSpPr/>
          <p:nvPr/>
        </p:nvSpPr>
        <p:spPr>
          <a:xfrm>
            <a:off x="5413450" y="4469425"/>
            <a:ext cx="3803400" cy="16446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SDXL: 약 2.6B 파라미터</a:t>
            </a:r>
            <a:endParaRPr sz="1550">
              <a:solidFill>
                <a:srgbClr val="C4B5A0"/>
              </a:solidFill>
              <a:latin typeface="Roboto"/>
              <a:ea typeface="Roboto"/>
              <a:cs typeface="Roboto"/>
              <a:sym typeface="Roboto"/>
            </a:endParaRPr>
          </a:p>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VS</a:t>
            </a:r>
            <a:endParaRPr sz="1550">
              <a:solidFill>
                <a:srgbClr val="C4B5A0"/>
              </a:solidFill>
              <a:latin typeface="Roboto"/>
              <a:ea typeface="Roboto"/>
              <a:cs typeface="Roboto"/>
              <a:sym typeface="Roboto"/>
            </a:endParaRPr>
          </a:p>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SD1,5: 약 860M 파라미터</a:t>
            </a:r>
            <a:endParaRPr sz="1550">
              <a:solidFill>
                <a:srgbClr val="C4B5A0"/>
              </a:solidFill>
              <a:latin typeface="Roboto"/>
              <a:ea typeface="Roboto"/>
              <a:cs typeface="Roboto"/>
              <a:sym typeface="Roboto"/>
            </a:endParaRPr>
          </a:p>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속도/VRAM 효율 높음</a:t>
            </a:r>
            <a:endParaRPr sz="1550">
              <a:solidFill>
                <a:srgbClr val="C4B5A0"/>
              </a:solidFill>
              <a:latin typeface="Roboto"/>
              <a:ea typeface="Roboto"/>
              <a:cs typeface="Roboto"/>
              <a:sym typeface="Roboto"/>
            </a:endParaRPr>
          </a:p>
        </p:txBody>
      </p:sp>
      <p:sp>
        <p:nvSpPr>
          <p:cNvPr id="674" name="Google Shape;674;p59"/>
          <p:cNvSpPr/>
          <p:nvPr/>
        </p:nvSpPr>
        <p:spPr>
          <a:xfrm>
            <a:off x="9621200" y="2412929"/>
            <a:ext cx="4215300" cy="4589400"/>
          </a:xfrm>
          <a:prstGeom prst="roundRect">
            <a:avLst>
              <a:gd fmla="val 3672" name="adj"/>
            </a:avLst>
          </a:prstGeom>
          <a:solidFill>
            <a:srgbClr val="3D3D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9"/>
          <p:cNvSpPr/>
          <p:nvPr/>
        </p:nvSpPr>
        <p:spPr>
          <a:xfrm>
            <a:off x="11507206" y="2687458"/>
            <a:ext cx="755100" cy="755100"/>
          </a:xfrm>
          <a:prstGeom prst="roundRect">
            <a:avLst>
              <a:gd fmla="val 15358451" name="adj"/>
            </a:avLst>
          </a:prstGeom>
          <a:solidFill>
            <a:srgbClr val="FFFFFF"/>
          </a:solidFill>
          <a:ln>
            <a:noFill/>
          </a:ln>
        </p:spPr>
        <p:txBody>
          <a:bodyPr anchorCtr="0" anchor="ctr" bIns="116000" lIns="116000" spcFirstLastPara="1" rIns="116000" wrap="square" tIns="116000">
            <a:noAutofit/>
          </a:bodyPr>
          <a:lstStyle/>
          <a:p>
            <a:pPr indent="0" lvl="0" marL="0" rtl="0" algn="l">
              <a:spcBef>
                <a:spcPts val="0"/>
              </a:spcBef>
              <a:spcAft>
                <a:spcPts val="0"/>
              </a:spcAft>
              <a:buNone/>
            </a:pPr>
            <a:r>
              <a:t/>
            </a:r>
            <a:endParaRPr/>
          </a:p>
        </p:txBody>
      </p:sp>
      <p:sp>
        <p:nvSpPr>
          <p:cNvPr id="676" name="Google Shape;676;p59"/>
          <p:cNvSpPr/>
          <p:nvPr/>
        </p:nvSpPr>
        <p:spPr>
          <a:xfrm>
            <a:off x="10488335" y="3641169"/>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E5E0DF"/>
              </a:buClr>
              <a:buSzPts val="1950"/>
              <a:buFont typeface="Poppins"/>
              <a:buNone/>
            </a:pPr>
            <a:r>
              <a:rPr lang="en-US" sz="1950">
                <a:solidFill>
                  <a:srgbClr val="E5E0DF"/>
                </a:solidFill>
                <a:latin typeface="Mona Sans"/>
                <a:ea typeface="Mona Sans"/>
                <a:cs typeface="Mona Sans"/>
                <a:sym typeface="Mona Sans"/>
              </a:rPr>
              <a:t>자연스러운 질감/톤</a:t>
            </a:r>
            <a:endParaRPr i="0" sz="1950" u="none" cap="none" strike="noStrike">
              <a:latin typeface="Mona Sans"/>
              <a:ea typeface="Mona Sans"/>
              <a:cs typeface="Mona Sans"/>
              <a:sym typeface="Mona Sans"/>
            </a:endParaRPr>
          </a:p>
        </p:txBody>
      </p:sp>
      <p:sp>
        <p:nvSpPr>
          <p:cNvPr id="677" name="Google Shape;677;p59"/>
          <p:cNvSpPr/>
          <p:nvPr/>
        </p:nvSpPr>
        <p:spPr>
          <a:xfrm>
            <a:off x="9827175" y="4469430"/>
            <a:ext cx="3803400" cy="16446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제품 사진 기반 합성에서</a:t>
            </a:r>
            <a:endParaRPr sz="1550">
              <a:solidFill>
                <a:srgbClr val="C4B5A0"/>
              </a:solidFill>
              <a:latin typeface="Roboto"/>
              <a:ea typeface="Roboto"/>
              <a:cs typeface="Roboto"/>
              <a:sym typeface="Roboto"/>
            </a:endParaRPr>
          </a:p>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경계 톤/질감 복원 능력 좋음</a:t>
            </a:r>
            <a:endParaRPr sz="1550">
              <a:solidFill>
                <a:srgbClr val="C4B5A0"/>
              </a:solidFill>
              <a:latin typeface="Roboto"/>
              <a:ea typeface="Roboto"/>
              <a:cs typeface="Roboto"/>
              <a:sym typeface="Roboto"/>
            </a:endParaRPr>
          </a:p>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ControlNet + IP-Adapter와 조합해</a:t>
            </a:r>
            <a:endParaRPr sz="1550">
              <a:solidFill>
                <a:srgbClr val="C4B5A0"/>
              </a:solidFill>
              <a:latin typeface="Roboto"/>
              <a:ea typeface="Roboto"/>
              <a:cs typeface="Roboto"/>
              <a:sym typeface="Roboto"/>
            </a:endParaRPr>
          </a:p>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제품 보존 + 배경 조정 안정적</a:t>
            </a:r>
            <a:endParaRPr sz="1550">
              <a:solidFill>
                <a:srgbClr val="C4B5A0"/>
              </a:solidFill>
              <a:latin typeface="Roboto"/>
              <a:ea typeface="Roboto"/>
              <a:cs typeface="Roboto"/>
              <a:sym typeface="Roboto"/>
            </a:endParaRPr>
          </a:p>
        </p:txBody>
      </p:sp>
      <p:sp>
        <p:nvSpPr>
          <p:cNvPr id="678" name="Google Shape;678;p59"/>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79" name="Google Shape;679;p59"/>
          <p:cNvCxnSpPr/>
          <p:nvPr/>
        </p:nvCxnSpPr>
        <p:spPr>
          <a:xfrm>
            <a:off x="1357925" y="4171700"/>
            <a:ext cx="3086700" cy="0"/>
          </a:xfrm>
          <a:prstGeom prst="straightConnector1">
            <a:avLst/>
          </a:prstGeom>
          <a:noFill/>
          <a:ln cap="flat" cmpd="sng" w="9525">
            <a:solidFill>
              <a:srgbClr val="E3E3E3"/>
            </a:solidFill>
            <a:prstDash val="solid"/>
            <a:round/>
            <a:headEnd len="med" w="med" type="none"/>
            <a:tailEnd len="med" w="med" type="none"/>
          </a:ln>
        </p:spPr>
      </p:cxnSp>
      <p:cxnSp>
        <p:nvCxnSpPr>
          <p:cNvPr id="680" name="Google Shape;680;p59"/>
          <p:cNvCxnSpPr/>
          <p:nvPr/>
        </p:nvCxnSpPr>
        <p:spPr>
          <a:xfrm>
            <a:off x="5771800" y="4171700"/>
            <a:ext cx="3086700" cy="0"/>
          </a:xfrm>
          <a:prstGeom prst="straightConnector1">
            <a:avLst/>
          </a:prstGeom>
          <a:noFill/>
          <a:ln cap="flat" cmpd="sng" w="9525">
            <a:solidFill>
              <a:srgbClr val="E3E3E3"/>
            </a:solidFill>
            <a:prstDash val="solid"/>
            <a:round/>
            <a:headEnd len="med" w="med" type="none"/>
            <a:tailEnd len="med" w="med" type="none"/>
          </a:ln>
        </p:spPr>
      </p:cxnSp>
      <p:cxnSp>
        <p:nvCxnSpPr>
          <p:cNvPr id="681" name="Google Shape;681;p59"/>
          <p:cNvCxnSpPr/>
          <p:nvPr/>
        </p:nvCxnSpPr>
        <p:spPr>
          <a:xfrm>
            <a:off x="10341400" y="4171700"/>
            <a:ext cx="3086700" cy="0"/>
          </a:xfrm>
          <a:prstGeom prst="straightConnector1">
            <a:avLst/>
          </a:prstGeom>
          <a:noFill/>
          <a:ln cap="flat" cmpd="sng" w="9525">
            <a:solidFill>
              <a:srgbClr val="E3E3E3"/>
            </a:solidFill>
            <a:prstDash val="solid"/>
            <a:round/>
            <a:headEnd len="med" w="med" type="none"/>
            <a:tailEnd len="med" w="med" type="none"/>
          </a:ln>
        </p:spPr>
      </p:cxnSp>
      <p:grpSp>
        <p:nvGrpSpPr>
          <p:cNvPr id="682" name="Google Shape;682;p59"/>
          <p:cNvGrpSpPr/>
          <p:nvPr/>
        </p:nvGrpSpPr>
        <p:grpSpPr>
          <a:xfrm>
            <a:off x="2603774" y="2687458"/>
            <a:ext cx="755100" cy="755100"/>
            <a:chOff x="2603774" y="2687458"/>
            <a:chExt cx="755100" cy="755100"/>
          </a:xfrm>
        </p:grpSpPr>
        <p:sp>
          <p:nvSpPr>
            <p:cNvPr id="683" name="Google Shape;683;p59"/>
            <p:cNvSpPr/>
            <p:nvPr/>
          </p:nvSpPr>
          <p:spPr>
            <a:xfrm>
              <a:off x="2603774" y="2687458"/>
              <a:ext cx="755100" cy="755100"/>
            </a:xfrm>
            <a:prstGeom prst="roundRect">
              <a:avLst>
                <a:gd fmla="val 15358451" name="adj"/>
              </a:avLst>
            </a:prstGeom>
            <a:solidFill>
              <a:srgbClr val="FFFFFF"/>
            </a:solidFill>
            <a:ln>
              <a:noFill/>
            </a:ln>
          </p:spPr>
          <p:txBody>
            <a:bodyPr anchorCtr="0" anchor="ctr" bIns="116000" lIns="116000" spcFirstLastPara="1" rIns="116000" wrap="square" tIns="116000">
              <a:noAutofit/>
            </a:bodyPr>
            <a:lstStyle/>
            <a:p>
              <a:pPr indent="0" lvl="0" marL="0" rtl="0" algn="l">
                <a:spcBef>
                  <a:spcPts val="0"/>
                </a:spcBef>
                <a:spcAft>
                  <a:spcPts val="0"/>
                </a:spcAft>
                <a:buNone/>
              </a:pPr>
              <a:r>
                <a:t/>
              </a:r>
              <a:endParaRPr/>
            </a:p>
          </p:txBody>
        </p:sp>
        <p:pic>
          <p:nvPicPr>
            <p:cNvPr id="684" name="Google Shape;684;p59" title="message.png"/>
            <p:cNvPicPr preferRelativeResize="0"/>
            <p:nvPr/>
          </p:nvPicPr>
          <p:blipFill>
            <a:blip r:embed="rId3">
              <a:alphaModFix/>
            </a:blip>
            <a:stretch>
              <a:fillRect/>
            </a:stretch>
          </p:blipFill>
          <p:spPr>
            <a:xfrm>
              <a:off x="2769125" y="2881838"/>
              <a:ext cx="424125" cy="424125"/>
            </a:xfrm>
            <a:prstGeom prst="rect">
              <a:avLst/>
            </a:prstGeom>
            <a:solidFill>
              <a:srgbClr val="FFFFFF"/>
            </a:solidFill>
            <a:ln>
              <a:noFill/>
            </a:ln>
          </p:spPr>
        </p:pic>
      </p:grpSp>
      <p:grpSp>
        <p:nvGrpSpPr>
          <p:cNvPr id="685" name="Google Shape;685;p59"/>
          <p:cNvGrpSpPr/>
          <p:nvPr/>
        </p:nvGrpSpPr>
        <p:grpSpPr>
          <a:xfrm>
            <a:off x="6937602" y="2687458"/>
            <a:ext cx="755100" cy="755100"/>
            <a:chOff x="6937602" y="2687458"/>
            <a:chExt cx="755100" cy="755100"/>
          </a:xfrm>
        </p:grpSpPr>
        <p:sp>
          <p:nvSpPr>
            <p:cNvPr id="686" name="Google Shape;686;p59"/>
            <p:cNvSpPr/>
            <p:nvPr/>
          </p:nvSpPr>
          <p:spPr>
            <a:xfrm>
              <a:off x="6937602" y="2687458"/>
              <a:ext cx="755100" cy="755100"/>
            </a:xfrm>
            <a:prstGeom prst="roundRect">
              <a:avLst>
                <a:gd fmla="val 15358451" name="adj"/>
              </a:avLst>
            </a:prstGeom>
            <a:solidFill>
              <a:srgbClr val="FFFFFF"/>
            </a:solidFill>
            <a:ln>
              <a:noFill/>
            </a:ln>
          </p:spPr>
          <p:txBody>
            <a:bodyPr anchorCtr="0" anchor="ctr" bIns="116000" lIns="116000" spcFirstLastPara="1" rIns="116000" wrap="square" tIns="116000">
              <a:noAutofit/>
            </a:bodyPr>
            <a:lstStyle/>
            <a:p>
              <a:pPr indent="0" lvl="0" marL="0" rtl="0" algn="l">
                <a:spcBef>
                  <a:spcPts val="0"/>
                </a:spcBef>
                <a:spcAft>
                  <a:spcPts val="0"/>
                </a:spcAft>
                <a:buNone/>
              </a:pPr>
              <a:r>
                <a:t/>
              </a:r>
              <a:endParaRPr sz="1776"/>
            </a:p>
          </p:txBody>
        </p:sp>
        <p:pic>
          <p:nvPicPr>
            <p:cNvPr id="687" name="Google Shape;687;p59" title="weight.png"/>
            <p:cNvPicPr preferRelativeResize="0"/>
            <p:nvPr/>
          </p:nvPicPr>
          <p:blipFill>
            <a:blip r:embed="rId4">
              <a:alphaModFix/>
            </a:blip>
            <a:stretch>
              <a:fillRect/>
            </a:stretch>
          </p:blipFill>
          <p:spPr>
            <a:xfrm>
              <a:off x="7103087" y="2852938"/>
              <a:ext cx="424125" cy="424125"/>
            </a:xfrm>
            <a:prstGeom prst="rect">
              <a:avLst/>
            </a:prstGeom>
            <a:solidFill>
              <a:srgbClr val="FFFFFF"/>
            </a:solidFill>
            <a:ln>
              <a:noFill/>
            </a:ln>
          </p:spPr>
        </p:pic>
      </p:grpSp>
      <p:pic>
        <p:nvPicPr>
          <p:cNvPr id="688" name="Google Shape;688;p59" title="edit-image.png"/>
          <p:cNvPicPr preferRelativeResize="0"/>
          <p:nvPr/>
        </p:nvPicPr>
        <p:blipFill>
          <a:blip r:embed="rId5">
            <a:alphaModFix/>
          </a:blip>
          <a:stretch>
            <a:fillRect/>
          </a:stretch>
        </p:blipFill>
        <p:spPr>
          <a:xfrm>
            <a:off x="11690589" y="2852938"/>
            <a:ext cx="424125" cy="424125"/>
          </a:xfrm>
          <a:prstGeom prst="rect">
            <a:avLst/>
          </a:prstGeom>
          <a:solidFill>
            <a:srgbClr val="FFFFFF"/>
          </a:solid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0"/>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95" name="Google Shape;695;p60"/>
          <p:cNvPicPr preferRelativeResize="0"/>
          <p:nvPr/>
        </p:nvPicPr>
        <p:blipFill>
          <a:blip r:embed="rId3">
            <a:alphaModFix/>
          </a:blip>
          <a:stretch>
            <a:fillRect/>
          </a:stretch>
        </p:blipFill>
        <p:spPr>
          <a:xfrm>
            <a:off x="1099550" y="1767275"/>
            <a:ext cx="12431300" cy="5983701"/>
          </a:xfrm>
          <a:prstGeom prst="rect">
            <a:avLst/>
          </a:prstGeom>
          <a:noFill/>
          <a:ln>
            <a:noFill/>
          </a:ln>
        </p:spPr>
      </p:pic>
      <p:sp>
        <p:nvSpPr>
          <p:cNvPr id="696" name="Google Shape;696;p60"/>
          <p:cNvSpPr/>
          <p:nvPr/>
        </p:nvSpPr>
        <p:spPr>
          <a:xfrm>
            <a:off x="793799" y="783425"/>
            <a:ext cx="11652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DDDDD"/>
              </a:buClr>
              <a:buSzPts val="4450"/>
              <a:buFont typeface="Mona Sans"/>
              <a:buNone/>
            </a:pPr>
            <a:r>
              <a:rPr lang="en-US" sz="4800">
                <a:solidFill>
                  <a:srgbClr val="DDDDDD"/>
                </a:solidFill>
                <a:latin typeface="Poppins"/>
                <a:ea typeface="Poppins"/>
                <a:cs typeface="Poppins"/>
                <a:sym typeface="Poppins"/>
              </a:rPr>
              <a:t>Segmentation → Diffusion Pipeline</a:t>
            </a:r>
            <a:endParaRPr i="0" sz="4800" u="none" cap="none" strike="noStrike">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1"/>
          <p:cNvSpPr/>
          <p:nvPr/>
        </p:nvSpPr>
        <p:spPr>
          <a:xfrm>
            <a:off x="9990650" y="1741625"/>
            <a:ext cx="4147500" cy="5412900"/>
          </a:xfrm>
          <a:prstGeom prst="roundRect">
            <a:avLst>
              <a:gd fmla="val 2270"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1"/>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4" name="Google Shape;704;p61"/>
          <p:cNvSpPr/>
          <p:nvPr/>
        </p:nvSpPr>
        <p:spPr>
          <a:xfrm>
            <a:off x="793790" y="706755"/>
            <a:ext cx="5103600" cy="63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DDDDD"/>
              </a:buClr>
              <a:buSzPts val="4000"/>
              <a:buFont typeface="Mona Sans"/>
              <a:buNone/>
            </a:pPr>
            <a:r>
              <a:rPr i="0" lang="en-US" sz="3900" u="none" cap="none" strike="noStrike">
                <a:solidFill>
                  <a:srgbClr val="DDDDDD"/>
                </a:solidFill>
                <a:latin typeface="Poppins Medium"/>
                <a:ea typeface="Poppins Medium"/>
                <a:cs typeface="Poppins Medium"/>
                <a:sym typeface="Poppins Medium"/>
              </a:rPr>
              <a:t>Diffusion Pipeline</a:t>
            </a:r>
            <a:endParaRPr i="0" sz="3900" u="none" cap="none" strike="noStrike">
              <a:latin typeface="Poppins Medium"/>
              <a:ea typeface="Poppins Medium"/>
              <a:cs typeface="Poppins Medium"/>
              <a:sym typeface="Poppins Medium"/>
            </a:endParaRPr>
          </a:p>
        </p:txBody>
      </p:sp>
      <p:pic>
        <p:nvPicPr>
          <p:cNvPr descr="preencoded.png" id="705" name="Google Shape;705;p61"/>
          <p:cNvPicPr preferRelativeResize="0"/>
          <p:nvPr/>
        </p:nvPicPr>
        <p:blipFill rotWithShape="1">
          <a:blip r:embed="rId3">
            <a:alphaModFix/>
          </a:blip>
          <a:srcRect b="0" l="0" r="0" t="0"/>
          <a:stretch/>
        </p:blipFill>
        <p:spPr>
          <a:xfrm>
            <a:off x="793800" y="1746450"/>
            <a:ext cx="8729895" cy="5850098"/>
          </a:xfrm>
          <a:prstGeom prst="rect">
            <a:avLst/>
          </a:prstGeom>
          <a:noFill/>
          <a:ln>
            <a:noFill/>
          </a:ln>
        </p:spPr>
      </p:pic>
      <p:sp>
        <p:nvSpPr>
          <p:cNvPr id="706" name="Google Shape;706;p61"/>
          <p:cNvSpPr/>
          <p:nvPr/>
        </p:nvSpPr>
        <p:spPr>
          <a:xfrm>
            <a:off x="10279856" y="2134600"/>
            <a:ext cx="3062100" cy="382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DDDDD"/>
              </a:buClr>
              <a:buSzPts val="2400"/>
              <a:buFont typeface="Mona Sans"/>
              <a:buNone/>
            </a:pPr>
            <a:r>
              <a:rPr i="0" lang="en-US" sz="1950" u="none" cap="none" strike="noStrike">
                <a:solidFill>
                  <a:srgbClr val="DDDDDD"/>
                </a:solidFill>
                <a:latin typeface="Mona Sans Medium"/>
                <a:ea typeface="Mona Sans Medium"/>
                <a:cs typeface="Mona Sans Medium"/>
                <a:sym typeface="Mona Sans Medium"/>
              </a:rPr>
              <a:t>Diffusion 프로세스</a:t>
            </a:r>
            <a:endParaRPr i="0" sz="1950" u="none" cap="none" strike="noStrike">
              <a:latin typeface="Mona Sans Medium"/>
              <a:ea typeface="Mona Sans Medium"/>
              <a:cs typeface="Mona Sans Medium"/>
              <a:sym typeface="Mona Sans Medium"/>
            </a:endParaRPr>
          </a:p>
        </p:txBody>
      </p:sp>
      <p:sp>
        <p:nvSpPr>
          <p:cNvPr id="707" name="Google Shape;707;p61"/>
          <p:cNvSpPr/>
          <p:nvPr/>
        </p:nvSpPr>
        <p:spPr>
          <a:xfrm>
            <a:off x="10279856" y="2987009"/>
            <a:ext cx="3564300" cy="3267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CCD1D5"/>
              </a:buClr>
              <a:buSzPts val="1600"/>
              <a:buFont typeface="Poppins ExtraLight"/>
              <a:buChar char="•"/>
            </a:pPr>
            <a:r>
              <a:rPr i="0" lang="en-US" sz="1600" u="none" cap="none" strike="noStrike">
                <a:solidFill>
                  <a:srgbClr val="CCD1D5"/>
                </a:solidFill>
                <a:latin typeface="Poppins ExtraLight"/>
                <a:ea typeface="Poppins ExtraLight"/>
                <a:cs typeface="Poppins ExtraLight"/>
                <a:sym typeface="Poppins ExtraLight"/>
              </a:rPr>
              <a:t>Full image : Depth 추출</a:t>
            </a:r>
            <a:endParaRPr i="0" sz="1600" u="none" cap="none" strike="noStrike">
              <a:solidFill>
                <a:srgbClr val="CCD1D5"/>
              </a:solidFill>
              <a:latin typeface="Poppins ExtraLight"/>
              <a:ea typeface="Poppins ExtraLight"/>
              <a:cs typeface="Poppins ExtraLight"/>
              <a:sym typeface="Poppins ExtraLight"/>
            </a:endParaRPr>
          </a:p>
        </p:txBody>
      </p:sp>
      <p:sp>
        <p:nvSpPr>
          <p:cNvPr id="708" name="Google Shape;708;p61"/>
          <p:cNvSpPr/>
          <p:nvPr/>
        </p:nvSpPr>
        <p:spPr>
          <a:xfrm>
            <a:off x="10279856" y="3385154"/>
            <a:ext cx="3564300" cy="9801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CCD1D5"/>
              </a:buClr>
              <a:buSzPts val="1600"/>
              <a:buFont typeface="Poppins ExtraLight"/>
              <a:buChar char="•"/>
            </a:pPr>
            <a:r>
              <a:rPr i="0" lang="en-US" sz="1600" u="none" cap="none" strike="noStrike">
                <a:solidFill>
                  <a:srgbClr val="CCD1D5"/>
                </a:solidFill>
                <a:latin typeface="Poppins ExtraLight"/>
                <a:ea typeface="Poppins ExtraLight"/>
                <a:cs typeface="Poppins ExtraLight"/>
                <a:sym typeface="Poppins ExtraLight"/>
              </a:rPr>
              <a:t>Stable Diffusion 1.5모델에 Controlnet-Dpeth + IP-Adapter 함께 적용</a:t>
            </a:r>
            <a:endParaRPr i="0" sz="1600" u="none" cap="none" strike="noStrike">
              <a:solidFill>
                <a:srgbClr val="CCD1D5"/>
              </a:solidFill>
              <a:latin typeface="Poppins ExtraLight"/>
              <a:ea typeface="Poppins ExtraLight"/>
              <a:cs typeface="Poppins ExtraLight"/>
              <a:sym typeface="Poppins ExtraLight"/>
            </a:endParaRPr>
          </a:p>
        </p:txBody>
      </p:sp>
      <p:sp>
        <p:nvSpPr>
          <p:cNvPr id="709" name="Google Shape;709;p61"/>
          <p:cNvSpPr/>
          <p:nvPr/>
        </p:nvSpPr>
        <p:spPr>
          <a:xfrm>
            <a:off x="10279856" y="4436714"/>
            <a:ext cx="3564300" cy="3267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DDDDDD"/>
              </a:buClr>
              <a:buSzPts val="1600"/>
              <a:buFont typeface="Poppins ExtraLight"/>
              <a:buChar char="•"/>
            </a:pPr>
            <a:r>
              <a:rPr i="0" lang="en-US" sz="1600" u="none" cap="none" strike="noStrike">
                <a:solidFill>
                  <a:srgbClr val="DDDDDD"/>
                </a:solidFill>
                <a:latin typeface="Poppins ExtraLight"/>
                <a:ea typeface="Poppins ExtraLight"/>
                <a:cs typeface="Poppins ExtraLight"/>
                <a:sym typeface="Poppins ExtraLight"/>
              </a:rPr>
              <a:t>Controlnet : 구조 보존</a:t>
            </a:r>
            <a:endParaRPr i="0" sz="1600" u="none" cap="none" strike="noStrike">
              <a:solidFill>
                <a:srgbClr val="DDDDDD"/>
              </a:solidFill>
              <a:latin typeface="Poppins ExtraLight"/>
              <a:ea typeface="Poppins ExtraLight"/>
              <a:cs typeface="Poppins ExtraLight"/>
              <a:sym typeface="Poppins ExtraLight"/>
            </a:endParaRPr>
          </a:p>
        </p:txBody>
      </p:sp>
      <p:sp>
        <p:nvSpPr>
          <p:cNvPr id="710" name="Google Shape;710;p61"/>
          <p:cNvSpPr/>
          <p:nvPr/>
        </p:nvSpPr>
        <p:spPr>
          <a:xfrm>
            <a:off x="10279856" y="4834859"/>
            <a:ext cx="3564300" cy="3267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CCD1D5"/>
              </a:buClr>
              <a:buSzPts val="1600"/>
              <a:buFont typeface="Poppins ExtraLight"/>
              <a:buChar char="•"/>
            </a:pPr>
            <a:r>
              <a:rPr i="0" lang="en-US" sz="1600" u="none" cap="none" strike="noStrike">
                <a:solidFill>
                  <a:srgbClr val="CCD1D5"/>
                </a:solidFill>
                <a:latin typeface="Poppins ExtraLight"/>
                <a:ea typeface="Poppins ExtraLight"/>
                <a:cs typeface="Poppins ExtraLight"/>
                <a:sym typeface="Poppins ExtraLight"/>
              </a:rPr>
              <a:t>IP-Adapter: 제품의 스타일/색감 보존</a:t>
            </a:r>
            <a:endParaRPr i="0" sz="1600" u="none" cap="none" strike="noStrike">
              <a:solidFill>
                <a:srgbClr val="CCD1D5"/>
              </a:solidFill>
              <a:latin typeface="Poppins ExtraLight"/>
              <a:ea typeface="Poppins ExtraLight"/>
              <a:cs typeface="Poppins ExtraLight"/>
              <a:sym typeface="Poppins ExtraLight"/>
            </a:endParaRPr>
          </a:p>
        </p:txBody>
      </p:sp>
      <p:sp>
        <p:nvSpPr>
          <p:cNvPr id="711" name="Google Shape;711;p61"/>
          <p:cNvSpPr/>
          <p:nvPr/>
        </p:nvSpPr>
        <p:spPr>
          <a:xfrm>
            <a:off x="10279856" y="5233004"/>
            <a:ext cx="3564300" cy="3267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DDDDDD"/>
              </a:buClr>
              <a:buSzPts val="1600"/>
              <a:buFont typeface="Poppins ExtraLight"/>
              <a:buChar char="•"/>
            </a:pPr>
            <a:r>
              <a:rPr i="0" lang="en-US" sz="1600" u="none" cap="none" strike="noStrike">
                <a:solidFill>
                  <a:srgbClr val="DDDDDD"/>
                </a:solidFill>
                <a:latin typeface="Poppins ExtraLight"/>
                <a:ea typeface="Poppins ExtraLight"/>
                <a:cs typeface="Poppins ExtraLight"/>
                <a:sym typeface="Poppins ExtraLight"/>
              </a:rPr>
              <a:t>모델이 생성한 배경 + 제품 합성</a:t>
            </a:r>
            <a:endParaRPr i="0" sz="1600" u="none" cap="none" strike="noStrike">
              <a:solidFill>
                <a:srgbClr val="DDDDDD"/>
              </a:solidFill>
              <a:latin typeface="Poppins ExtraLight"/>
              <a:ea typeface="Poppins ExtraLight"/>
              <a:cs typeface="Poppins ExtraLight"/>
              <a:sym typeface="Poppins ExtraLight"/>
            </a:endParaRPr>
          </a:p>
        </p:txBody>
      </p:sp>
      <p:sp>
        <p:nvSpPr>
          <p:cNvPr id="712" name="Google Shape;712;p61"/>
          <p:cNvSpPr/>
          <p:nvPr/>
        </p:nvSpPr>
        <p:spPr>
          <a:xfrm>
            <a:off x="10279856" y="5631149"/>
            <a:ext cx="3564300" cy="3267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CCD1D5"/>
              </a:buClr>
              <a:buSzPts val="1600"/>
              <a:buFont typeface="Poppins ExtraLight"/>
              <a:buChar char="•"/>
            </a:pPr>
            <a:r>
              <a:rPr i="0" lang="en-US" sz="1600" u="none" cap="none" strike="noStrike">
                <a:solidFill>
                  <a:srgbClr val="CCD1D5"/>
                </a:solidFill>
                <a:latin typeface="Poppins ExtraLight"/>
                <a:ea typeface="Poppins ExtraLight"/>
                <a:cs typeface="Poppins ExtraLight"/>
                <a:sym typeface="Poppins ExtraLight"/>
              </a:rPr>
              <a:t>Text로 광고문구 삽입</a:t>
            </a:r>
            <a:endParaRPr i="0" sz="1600" u="none" cap="none" strike="noStrike">
              <a:solidFill>
                <a:srgbClr val="CCD1D5"/>
              </a:solidFill>
              <a:latin typeface="Poppins ExtraLight"/>
              <a:ea typeface="Poppins ExtraLight"/>
              <a:cs typeface="Poppins ExtraLight"/>
              <a:sym typeface="Poppins ExtraLight"/>
            </a:endParaRPr>
          </a:p>
        </p:txBody>
      </p:sp>
      <p:sp>
        <p:nvSpPr>
          <p:cNvPr id="713" name="Google Shape;713;p61"/>
          <p:cNvSpPr/>
          <p:nvPr/>
        </p:nvSpPr>
        <p:spPr>
          <a:xfrm>
            <a:off x="10279856" y="6029294"/>
            <a:ext cx="3564300" cy="3267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CCD1D5"/>
              </a:buClr>
              <a:buSzPts val="1600"/>
              <a:buFont typeface="Poppins ExtraLight"/>
              <a:buChar char="•"/>
            </a:pPr>
            <a:r>
              <a:rPr i="0" lang="en-US" sz="1600" u="none" cap="none" strike="noStrike">
                <a:solidFill>
                  <a:srgbClr val="CCD1D5"/>
                </a:solidFill>
                <a:latin typeface="Poppins ExtraLight"/>
                <a:ea typeface="Poppins ExtraLight"/>
                <a:cs typeface="Poppins ExtraLight"/>
                <a:sym typeface="Poppins ExtraLight"/>
              </a:rPr>
              <a:t>최종 광고 이미지 생성</a:t>
            </a:r>
            <a:endParaRPr i="0" sz="1600" u="none" cap="none" strike="noStrike">
              <a:solidFill>
                <a:srgbClr val="CCD1D5"/>
              </a:solidFill>
              <a:latin typeface="Poppins ExtraLight"/>
              <a:ea typeface="Poppins ExtraLight"/>
              <a:cs typeface="Poppins ExtraLight"/>
              <a:sym typeface="Poppins ExtraLight"/>
            </a:endParaRPr>
          </a:p>
        </p:txBody>
      </p:sp>
      <p:cxnSp>
        <p:nvCxnSpPr>
          <p:cNvPr id="714" name="Google Shape;714;p61"/>
          <p:cNvCxnSpPr/>
          <p:nvPr/>
        </p:nvCxnSpPr>
        <p:spPr>
          <a:xfrm>
            <a:off x="5771800" y="4171700"/>
            <a:ext cx="3086700" cy="0"/>
          </a:xfrm>
          <a:prstGeom prst="straightConnector1">
            <a:avLst/>
          </a:prstGeom>
          <a:noFill/>
          <a:ln cap="flat" cmpd="sng" w="9525">
            <a:solidFill>
              <a:srgbClr val="E3E3E3"/>
            </a:solidFill>
            <a:prstDash val="solid"/>
            <a:round/>
            <a:headEnd len="med" w="med" type="none"/>
            <a:tailEnd len="med" w="med" type="none"/>
          </a:ln>
        </p:spPr>
      </p:cxnSp>
      <p:cxnSp>
        <p:nvCxnSpPr>
          <p:cNvPr id="715" name="Google Shape;715;p61"/>
          <p:cNvCxnSpPr/>
          <p:nvPr/>
        </p:nvCxnSpPr>
        <p:spPr>
          <a:xfrm>
            <a:off x="10329325" y="2736925"/>
            <a:ext cx="3512100" cy="0"/>
          </a:xfrm>
          <a:prstGeom prst="straightConnector1">
            <a:avLst/>
          </a:prstGeom>
          <a:noFill/>
          <a:ln cap="flat" cmpd="sng" w="9525">
            <a:solidFill>
              <a:srgbClr val="E3E3E3"/>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descr="preencoded.png" id="721" name="Google Shape;721;p62"/>
          <p:cNvPicPr preferRelativeResize="0"/>
          <p:nvPr/>
        </p:nvPicPr>
        <p:blipFill rotWithShape="1">
          <a:blip r:embed="rId3">
            <a:alphaModFix/>
          </a:blip>
          <a:srcRect b="0" l="0" r="0" t="0"/>
          <a:stretch/>
        </p:blipFill>
        <p:spPr>
          <a:xfrm>
            <a:off x="793790" y="1763316"/>
            <a:ext cx="4194572" cy="5594508"/>
          </a:xfrm>
          <a:prstGeom prst="rect">
            <a:avLst/>
          </a:prstGeom>
          <a:noFill/>
          <a:ln>
            <a:noFill/>
          </a:ln>
        </p:spPr>
      </p:pic>
      <p:sp>
        <p:nvSpPr>
          <p:cNvPr id="722" name="Google Shape;722;p62"/>
          <p:cNvSpPr/>
          <p:nvPr/>
        </p:nvSpPr>
        <p:spPr>
          <a:xfrm>
            <a:off x="5704013" y="1739275"/>
            <a:ext cx="2930100" cy="3954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DDDDD"/>
              </a:buClr>
              <a:buSzPts val="2428"/>
              <a:buFont typeface="Mona Sans"/>
              <a:buNone/>
            </a:pPr>
            <a:r>
              <a:rPr b="0" i="0" lang="en-US" sz="2428" u="none" cap="none" strike="noStrike">
                <a:solidFill>
                  <a:srgbClr val="DDDDDD"/>
                </a:solidFill>
                <a:latin typeface="Mona Sans"/>
                <a:ea typeface="Mona Sans"/>
                <a:cs typeface="Mona Sans"/>
                <a:sym typeface="Mona Sans"/>
              </a:rPr>
              <a:t>Prompt</a:t>
            </a:r>
            <a:endParaRPr b="0" i="0" sz="2428" u="none" cap="none" strike="noStrike"/>
          </a:p>
        </p:txBody>
      </p:sp>
      <p:sp>
        <p:nvSpPr>
          <p:cNvPr id="723" name="Google Shape;723;p62"/>
          <p:cNvSpPr/>
          <p:nvPr/>
        </p:nvSpPr>
        <p:spPr>
          <a:xfrm>
            <a:off x="5704013" y="2387677"/>
            <a:ext cx="2930100" cy="1619400"/>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8F8F8F"/>
              </a:buClr>
              <a:buSzPts val="1575"/>
              <a:buFont typeface="Funnel Sans"/>
              <a:buNone/>
            </a:pPr>
            <a:r>
              <a:rPr b="0" i="0" lang="en-US" sz="1575" u="none" cap="none" strike="noStrike">
                <a:solidFill>
                  <a:srgbClr val="8F8F8F"/>
                </a:solidFill>
                <a:latin typeface="Funnel Sans"/>
                <a:ea typeface="Funnel Sans"/>
                <a:cs typeface="Funnel Sans"/>
                <a:sym typeface="Funnel Sans"/>
              </a:rPr>
              <a:t>A cozy cafe setting with a delicious brunch spread, featuring pancakes, fresh fruits, and coffee, warm lighting and inviting atmosphere</a:t>
            </a:r>
            <a:endParaRPr b="0" i="0" sz="1575" u="none" cap="none" strike="noStrike"/>
          </a:p>
        </p:txBody>
      </p:sp>
      <p:sp>
        <p:nvSpPr>
          <p:cNvPr id="724" name="Google Shape;724;p62"/>
          <p:cNvSpPr/>
          <p:nvPr/>
        </p:nvSpPr>
        <p:spPr>
          <a:xfrm>
            <a:off x="5704013" y="4417720"/>
            <a:ext cx="2930100" cy="41700"/>
          </a:xfrm>
          <a:prstGeom prst="rect">
            <a:avLst/>
          </a:prstGeom>
          <a:solidFill>
            <a:srgbClr val="8F8F8F">
              <a:alpha val="49800"/>
            </a:srgbClr>
          </a:solidFill>
          <a:ln>
            <a:noFill/>
          </a:ln>
        </p:spPr>
        <p:txBody>
          <a:bodyPr anchorCtr="0" anchor="ctr" bIns="120000" lIns="120000" spcFirstLastPara="1" rIns="120000" wrap="square" tIns="120000">
            <a:noAutofit/>
          </a:bodyPr>
          <a:lstStyle/>
          <a:p>
            <a:pPr indent="0" lvl="0" marL="0" rtl="0" algn="l">
              <a:spcBef>
                <a:spcPts val="0"/>
              </a:spcBef>
              <a:spcAft>
                <a:spcPts val="0"/>
              </a:spcAft>
              <a:buNone/>
            </a:pPr>
            <a:r>
              <a:t/>
            </a:r>
            <a:endParaRPr/>
          </a:p>
        </p:txBody>
      </p:sp>
      <p:sp>
        <p:nvSpPr>
          <p:cNvPr id="725" name="Google Shape;725;p62"/>
          <p:cNvSpPr/>
          <p:nvPr/>
        </p:nvSpPr>
        <p:spPr>
          <a:xfrm>
            <a:off x="5704013" y="4743744"/>
            <a:ext cx="2930100" cy="3954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DDDDD"/>
              </a:buClr>
              <a:buSzPts val="2428"/>
              <a:buFont typeface="Mona Sans"/>
              <a:buNone/>
            </a:pPr>
            <a:r>
              <a:rPr b="0" i="0" lang="en-US" sz="2428" u="none" cap="none" strike="noStrike">
                <a:solidFill>
                  <a:srgbClr val="DDDDDD"/>
                </a:solidFill>
                <a:latin typeface="Mona Sans"/>
                <a:ea typeface="Mona Sans"/>
                <a:cs typeface="Mona Sans"/>
                <a:sym typeface="Mona Sans"/>
              </a:rPr>
              <a:t>Configuration</a:t>
            </a:r>
            <a:endParaRPr b="0" i="0" sz="2428" u="none" cap="none" strike="noStrike"/>
          </a:p>
        </p:txBody>
      </p:sp>
      <p:sp>
        <p:nvSpPr>
          <p:cNvPr id="726" name="Google Shape;726;p62"/>
          <p:cNvSpPr/>
          <p:nvPr/>
        </p:nvSpPr>
        <p:spPr>
          <a:xfrm>
            <a:off x="5704013" y="5392146"/>
            <a:ext cx="2930100" cy="405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8F8F8F"/>
              </a:buClr>
              <a:buSzPts val="1969"/>
              <a:buFont typeface="Funnel Sans"/>
              <a:buNone/>
            </a:pPr>
            <a:r>
              <a:rPr b="0" i="0" lang="en-US" sz="1968" u="none" cap="none" strike="noStrike">
                <a:solidFill>
                  <a:srgbClr val="8F8F8F"/>
                </a:solidFill>
                <a:latin typeface="Funnel Sans"/>
                <a:ea typeface="Funnel Sans"/>
                <a:cs typeface="Funnel Sans"/>
                <a:sym typeface="Funnel Sans"/>
              </a:rPr>
              <a:t>Controlnet 0.7</a:t>
            </a:r>
            <a:endParaRPr b="0" i="0" sz="1968" u="none" cap="none" strike="noStrike"/>
          </a:p>
        </p:txBody>
      </p:sp>
      <p:pic>
        <p:nvPicPr>
          <p:cNvPr descr="preencoded.png" id="727" name="Google Shape;727;p62"/>
          <p:cNvPicPr preferRelativeResize="0"/>
          <p:nvPr/>
        </p:nvPicPr>
        <p:blipFill rotWithShape="1">
          <a:blip r:embed="rId4">
            <a:alphaModFix/>
          </a:blip>
          <a:srcRect b="0" l="0" r="0" t="0"/>
          <a:stretch/>
        </p:blipFill>
        <p:spPr>
          <a:xfrm>
            <a:off x="9349804" y="1763316"/>
            <a:ext cx="4194572" cy="5592724"/>
          </a:xfrm>
          <a:prstGeom prst="rect">
            <a:avLst/>
          </a:prstGeom>
          <a:noFill/>
          <a:ln>
            <a:noFill/>
          </a:ln>
        </p:spPr>
      </p:pic>
      <p:sp>
        <p:nvSpPr>
          <p:cNvPr id="728" name="Google Shape;728;p62"/>
          <p:cNvSpPr/>
          <p:nvPr/>
        </p:nvSpPr>
        <p:spPr>
          <a:xfrm>
            <a:off x="793790" y="704333"/>
            <a:ext cx="4961700" cy="620100"/>
          </a:xfrm>
          <a:prstGeom prst="rect">
            <a:avLst/>
          </a:prstGeom>
          <a:noFill/>
          <a:ln>
            <a:noFill/>
          </a:ln>
        </p:spPr>
        <p:txBody>
          <a:bodyPr anchorCtr="0" anchor="t" bIns="0" lIns="0" spcFirstLastPara="1" rIns="0" wrap="square" tIns="0">
            <a:noAutofit/>
          </a:bodyPr>
          <a:lstStyle/>
          <a:p>
            <a:pPr indent="0" lvl="0" marL="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ControlNet</a:t>
            </a:r>
            <a:endParaRPr sz="3900">
              <a:solidFill>
                <a:schemeClr val="dk1"/>
              </a:solidFill>
            </a:endParaRPr>
          </a:p>
          <a:p>
            <a:pPr indent="0" lvl="0" marL="0" marR="0" rtl="0" algn="l">
              <a:lnSpc>
                <a:spcPct val="124359"/>
              </a:lnSpc>
              <a:spcBef>
                <a:spcPts val="0"/>
              </a:spcBef>
              <a:spcAft>
                <a:spcPts val="0"/>
              </a:spcAft>
              <a:buClr>
                <a:srgbClr val="F2F2F3"/>
              </a:buClr>
              <a:buSzPts val="3900"/>
              <a:buFont typeface="Poppins"/>
              <a:buNone/>
            </a:pPr>
            <a:r>
              <a:t/>
            </a:r>
            <a:endParaRPr sz="3900">
              <a:solidFill>
                <a:srgbClr val="F2F2F3"/>
              </a:solidFill>
              <a:latin typeface="Poppins"/>
              <a:ea typeface="Poppins"/>
              <a:cs typeface="Poppins"/>
              <a:sym typeface="Poppins"/>
            </a:endParaRPr>
          </a:p>
        </p:txBody>
      </p:sp>
      <p:sp>
        <p:nvSpPr>
          <p:cNvPr id="729" name="Google Shape;729;p62"/>
          <p:cNvSpPr/>
          <p:nvPr/>
        </p:nvSpPr>
        <p:spPr>
          <a:xfrm>
            <a:off x="12729725" y="7596550"/>
            <a:ext cx="1830300" cy="564300"/>
          </a:xfrm>
          <a:prstGeom prst="rect">
            <a:avLst/>
          </a:prstGeom>
          <a:solidFill>
            <a:srgbClr val="1917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p:nvPr/>
        </p:nvSpPr>
        <p:spPr>
          <a:xfrm>
            <a:off x="0" y="70950"/>
            <a:ext cx="14559900" cy="80877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7"/>
          <p:cNvSpPr/>
          <p:nvPr/>
        </p:nvSpPr>
        <p:spPr>
          <a:xfrm>
            <a:off x="793790" y="1566958"/>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0" i="0" lang="en-US" sz="3900" u="none" cap="none" strike="noStrike">
                <a:solidFill>
                  <a:srgbClr val="F2F2F3"/>
                </a:solidFill>
                <a:latin typeface="Poppins"/>
                <a:ea typeface="Poppins"/>
                <a:cs typeface="Poppins"/>
                <a:sym typeface="Poppins"/>
              </a:rPr>
              <a:t>기술 스택</a:t>
            </a:r>
            <a:endParaRPr b="0" i="0" sz="3900" u="none" cap="none" strike="noStrike"/>
          </a:p>
        </p:txBody>
      </p:sp>
      <p:sp>
        <p:nvSpPr>
          <p:cNvPr id="142" name="Google Shape;142;p27"/>
          <p:cNvSpPr/>
          <p:nvPr/>
        </p:nvSpPr>
        <p:spPr>
          <a:xfrm>
            <a:off x="793800" y="2591400"/>
            <a:ext cx="6422100" cy="2276400"/>
          </a:xfrm>
          <a:prstGeom prst="roundRect">
            <a:avLst>
              <a:gd fmla="val 4313" name="adj"/>
            </a:avLst>
          </a:prstGeom>
          <a:solidFill>
            <a:srgbClr val="C4B5A0"/>
          </a:solidFill>
          <a:ln cap="flat" cmpd="sng" w="9525">
            <a:solidFill>
              <a:srgbClr val="AA9B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7"/>
          <p:cNvSpPr/>
          <p:nvPr/>
        </p:nvSpPr>
        <p:spPr>
          <a:xfrm>
            <a:off x="999768" y="2797373"/>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950"/>
              <a:buFont typeface="Poppins"/>
              <a:buNone/>
            </a:pPr>
            <a:r>
              <a:rPr b="0" i="0" lang="en-US" sz="1950" u="none" cap="none" strike="noStrike">
                <a:solidFill>
                  <a:srgbClr val="000000"/>
                </a:solidFill>
                <a:latin typeface="Poppins"/>
                <a:ea typeface="Poppins"/>
                <a:cs typeface="Poppins"/>
                <a:sym typeface="Poppins"/>
              </a:rPr>
              <a:t>Frontend</a:t>
            </a:r>
            <a:endParaRPr b="0" i="0" sz="1950" u="none" cap="none" strike="noStrike"/>
          </a:p>
        </p:txBody>
      </p:sp>
      <p:sp>
        <p:nvSpPr>
          <p:cNvPr id="144" name="Google Shape;144;p27"/>
          <p:cNvSpPr/>
          <p:nvPr/>
        </p:nvSpPr>
        <p:spPr>
          <a:xfrm>
            <a:off x="999768" y="322659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lang="en-US" sz="1550">
                <a:latin typeface="Roboto Light"/>
                <a:ea typeface="Roboto Light"/>
                <a:cs typeface="Roboto Light"/>
                <a:sym typeface="Roboto Light"/>
              </a:rPr>
              <a:t>React</a:t>
            </a:r>
            <a:endParaRPr i="0" sz="1550" u="none" cap="none" strike="noStrike">
              <a:latin typeface="Roboto Light"/>
              <a:ea typeface="Roboto Light"/>
              <a:cs typeface="Roboto Light"/>
              <a:sym typeface="Roboto Light"/>
            </a:endParaRPr>
          </a:p>
        </p:txBody>
      </p:sp>
      <p:sp>
        <p:nvSpPr>
          <p:cNvPr id="145" name="Google Shape;145;p27"/>
          <p:cNvSpPr/>
          <p:nvPr/>
        </p:nvSpPr>
        <p:spPr>
          <a:xfrm>
            <a:off x="999768" y="3613547"/>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lang="en-US" sz="1550">
                <a:latin typeface="Roboto Light"/>
                <a:ea typeface="Roboto Light"/>
                <a:cs typeface="Roboto Light"/>
                <a:sym typeface="Roboto Light"/>
              </a:rPr>
              <a:t>PWA</a:t>
            </a:r>
            <a:endParaRPr i="0" sz="1550" u="none" cap="none" strike="noStrike">
              <a:latin typeface="Roboto Light"/>
              <a:ea typeface="Roboto Light"/>
              <a:cs typeface="Roboto Light"/>
              <a:sym typeface="Roboto Light"/>
            </a:endParaRPr>
          </a:p>
        </p:txBody>
      </p:sp>
      <p:sp>
        <p:nvSpPr>
          <p:cNvPr id="146" name="Google Shape;146;p27"/>
          <p:cNvSpPr/>
          <p:nvPr/>
        </p:nvSpPr>
        <p:spPr>
          <a:xfrm>
            <a:off x="999768" y="4000500"/>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i="0" lang="en-US" sz="1550" u="none" cap="none" strike="noStrike">
                <a:solidFill>
                  <a:srgbClr val="000000"/>
                </a:solidFill>
                <a:latin typeface="Roboto Light"/>
                <a:ea typeface="Roboto Light"/>
                <a:cs typeface="Roboto Light"/>
                <a:sym typeface="Roboto Light"/>
              </a:rPr>
              <a:t>Real-time Audio Recording</a:t>
            </a:r>
            <a:endParaRPr i="0" sz="1550" u="none" cap="none" strike="noStrike">
              <a:latin typeface="Roboto Light"/>
              <a:ea typeface="Roboto Light"/>
              <a:cs typeface="Roboto Light"/>
              <a:sym typeface="Roboto Light"/>
            </a:endParaRPr>
          </a:p>
        </p:txBody>
      </p:sp>
      <p:sp>
        <p:nvSpPr>
          <p:cNvPr id="147" name="Google Shape;147;p27"/>
          <p:cNvSpPr/>
          <p:nvPr/>
        </p:nvSpPr>
        <p:spPr>
          <a:xfrm>
            <a:off x="7414376" y="2591400"/>
            <a:ext cx="6422100" cy="2276400"/>
          </a:xfrm>
          <a:prstGeom prst="roundRect">
            <a:avLst>
              <a:gd fmla="val 4313" name="adj"/>
            </a:avLst>
          </a:prstGeom>
          <a:solidFill>
            <a:srgbClr val="C4B5A0"/>
          </a:solidFill>
          <a:ln cap="flat" cmpd="sng" w="9525">
            <a:solidFill>
              <a:srgbClr val="AA9B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p:nvPr/>
        </p:nvSpPr>
        <p:spPr>
          <a:xfrm>
            <a:off x="7620357" y="2797373"/>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950"/>
              <a:buFont typeface="Poppins"/>
              <a:buNone/>
            </a:pPr>
            <a:r>
              <a:rPr b="0" i="0" lang="en-US" sz="1950" u="none" cap="none" strike="noStrike">
                <a:solidFill>
                  <a:srgbClr val="000000"/>
                </a:solidFill>
                <a:latin typeface="Poppins"/>
                <a:ea typeface="Poppins"/>
                <a:cs typeface="Poppins"/>
                <a:sym typeface="Poppins"/>
              </a:rPr>
              <a:t>Backend</a:t>
            </a:r>
            <a:endParaRPr b="0" i="0" sz="1950" u="none" cap="none" strike="noStrike"/>
          </a:p>
        </p:txBody>
      </p:sp>
      <p:sp>
        <p:nvSpPr>
          <p:cNvPr id="149" name="Google Shape;149;p27"/>
          <p:cNvSpPr/>
          <p:nvPr/>
        </p:nvSpPr>
        <p:spPr>
          <a:xfrm>
            <a:off x="7620357" y="3226594"/>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i="0" lang="en-US" sz="1550" u="none" cap="none" strike="noStrike">
                <a:solidFill>
                  <a:srgbClr val="000000"/>
                </a:solidFill>
                <a:latin typeface="Roboto Light"/>
                <a:ea typeface="Roboto Light"/>
                <a:cs typeface="Roboto Light"/>
                <a:sym typeface="Roboto Light"/>
              </a:rPr>
              <a:t>FastAPI</a:t>
            </a:r>
            <a:endParaRPr i="0" sz="1550" u="none" cap="none" strike="noStrike">
              <a:latin typeface="Roboto Light"/>
              <a:ea typeface="Roboto Light"/>
              <a:cs typeface="Roboto Light"/>
              <a:sym typeface="Roboto Light"/>
            </a:endParaRPr>
          </a:p>
        </p:txBody>
      </p:sp>
      <p:sp>
        <p:nvSpPr>
          <p:cNvPr id="150" name="Google Shape;150;p27"/>
          <p:cNvSpPr/>
          <p:nvPr/>
        </p:nvSpPr>
        <p:spPr>
          <a:xfrm>
            <a:off x="7620357" y="3613547"/>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lang="en-US" sz="1550">
                <a:latin typeface="Roboto Light"/>
                <a:ea typeface="Roboto Light"/>
                <a:cs typeface="Roboto Light"/>
                <a:sym typeface="Roboto Light"/>
              </a:rPr>
              <a:t>MinIO</a:t>
            </a:r>
            <a:endParaRPr i="0" sz="1550" u="none" cap="none" strike="noStrike">
              <a:latin typeface="Roboto Light"/>
              <a:ea typeface="Roboto Light"/>
              <a:cs typeface="Roboto Light"/>
              <a:sym typeface="Roboto Light"/>
            </a:endParaRPr>
          </a:p>
        </p:txBody>
      </p:sp>
      <p:sp>
        <p:nvSpPr>
          <p:cNvPr id="151" name="Google Shape;151;p27"/>
          <p:cNvSpPr/>
          <p:nvPr/>
        </p:nvSpPr>
        <p:spPr>
          <a:xfrm>
            <a:off x="7620357" y="4000500"/>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lang="en-US" sz="1550">
                <a:latin typeface="Roboto Light"/>
                <a:ea typeface="Roboto Light"/>
                <a:cs typeface="Roboto Light"/>
                <a:sym typeface="Roboto Light"/>
              </a:rPr>
              <a:t>MoviePy</a:t>
            </a:r>
            <a:endParaRPr i="0" sz="1550" u="none" cap="none" strike="noStrike">
              <a:latin typeface="Roboto Light"/>
              <a:ea typeface="Roboto Light"/>
              <a:cs typeface="Roboto Light"/>
              <a:sym typeface="Roboto Light"/>
            </a:endParaRPr>
          </a:p>
        </p:txBody>
      </p:sp>
      <p:sp>
        <p:nvSpPr>
          <p:cNvPr id="152" name="Google Shape;152;p27"/>
          <p:cNvSpPr/>
          <p:nvPr/>
        </p:nvSpPr>
        <p:spPr>
          <a:xfrm>
            <a:off x="793800" y="5101529"/>
            <a:ext cx="6422100" cy="2276400"/>
          </a:xfrm>
          <a:prstGeom prst="roundRect">
            <a:avLst>
              <a:gd fmla="val 4313" name="adj"/>
            </a:avLst>
          </a:prstGeom>
          <a:solidFill>
            <a:srgbClr val="C4B5A0"/>
          </a:solidFill>
          <a:ln cap="flat" cmpd="sng" w="9525">
            <a:solidFill>
              <a:srgbClr val="AA9B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p:nvPr/>
        </p:nvSpPr>
        <p:spPr>
          <a:xfrm>
            <a:off x="999768" y="5331956"/>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950"/>
              <a:buFont typeface="Poppins"/>
              <a:buNone/>
            </a:pPr>
            <a:r>
              <a:rPr b="0" i="0" lang="en-US" sz="1950" u="none" cap="none" strike="noStrike">
                <a:solidFill>
                  <a:srgbClr val="000000"/>
                </a:solidFill>
                <a:latin typeface="Poppins"/>
                <a:ea typeface="Poppins"/>
                <a:cs typeface="Poppins"/>
                <a:sym typeface="Poppins"/>
              </a:rPr>
              <a:t>AI Models</a:t>
            </a:r>
            <a:endParaRPr b="0" i="0" sz="1950" u="none" cap="none" strike="noStrike"/>
          </a:p>
        </p:txBody>
      </p:sp>
      <p:sp>
        <p:nvSpPr>
          <p:cNvPr id="154" name="Google Shape;154;p27"/>
          <p:cNvSpPr/>
          <p:nvPr/>
        </p:nvSpPr>
        <p:spPr>
          <a:xfrm>
            <a:off x="999768" y="5761176"/>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i="0" lang="en-US" sz="1550" u="none" cap="none" strike="noStrike">
                <a:solidFill>
                  <a:srgbClr val="000000"/>
                </a:solidFill>
                <a:latin typeface="Roboto Light"/>
                <a:ea typeface="Roboto Light"/>
                <a:cs typeface="Roboto Light"/>
                <a:sym typeface="Roboto Light"/>
              </a:rPr>
              <a:t>OpenAI Whisper (Speech-to-Text)</a:t>
            </a:r>
            <a:endParaRPr i="0" sz="1550" u="none" cap="none" strike="noStrike">
              <a:latin typeface="Roboto Light"/>
              <a:ea typeface="Roboto Light"/>
              <a:cs typeface="Roboto Light"/>
              <a:sym typeface="Roboto Light"/>
            </a:endParaRPr>
          </a:p>
        </p:txBody>
      </p:sp>
      <p:sp>
        <p:nvSpPr>
          <p:cNvPr id="155" name="Google Shape;155;p27"/>
          <p:cNvSpPr/>
          <p:nvPr/>
        </p:nvSpPr>
        <p:spPr>
          <a:xfrm>
            <a:off x="999768" y="6148130"/>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i="0" lang="en-US" sz="1550" u="none" cap="none" strike="noStrike">
                <a:solidFill>
                  <a:srgbClr val="000000"/>
                </a:solidFill>
                <a:latin typeface="Roboto Light"/>
                <a:ea typeface="Roboto Light"/>
                <a:cs typeface="Roboto Light"/>
                <a:sym typeface="Roboto Light"/>
              </a:rPr>
              <a:t>GPT-4o-mini (Text Generation)</a:t>
            </a:r>
            <a:endParaRPr i="0" sz="1550" u="none" cap="none" strike="noStrike">
              <a:latin typeface="Roboto Light"/>
              <a:ea typeface="Roboto Light"/>
              <a:cs typeface="Roboto Light"/>
              <a:sym typeface="Roboto Light"/>
            </a:endParaRPr>
          </a:p>
        </p:txBody>
      </p:sp>
      <p:sp>
        <p:nvSpPr>
          <p:cNvPr id="156" name="Google Shape;156;p27"/>
          <p:cNvSpPr/>
          <p:nvPr/>
        </p:nvSpPr>
        <p:spPr>
          <a:xfrm>
            <a:off x="999768" y="6535083"/>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i="0" lang="en-US" sz="1550" u="none" cap="none" strike="noStrike">
                <a:solidFill>
                  <a:srgbClr val="000000"/>
                </a:solidFill>
                <a:latin typeface="Roboto Light"/>
                <a:ea typeface="Roboto Light"/>
                <a:cs typeface="Roboto Light"/>
                <a:sym typeface="Roboto Light"/>
              </a:rPr>
              <a:t>Stable Diffusion (Image)</a:t>
            </a:r>
            <a:endParaRPr i="0" sz="1550" u="none" cap="none" strike="noStrike">
              <a:latin typeface="Roboto Light"/>
              <a:ea typeface="Roboto Light"/>
              <a:cs typeface="Roboto Light"/>
              <a:sym typeface="Roboto Light"/>
            </a:endParaRPr>
          </a:p>
        </p:txBody>
      </p:sp>
      <p:sp>
        <p:nvSpPr>
          <p:cNvPr id="157" name="Google Shape;157;p27"/>
          <p:cNvSpPr/>
          <p:nvPr/>
        </p:nvSpPr>
        <p:spPr>
          <a:xfrm>
            <a:off x="7414376" y="5101529"/>
            <a:ext cx="6422100" cy="2276400"/>
          </a:xfrm>
          <a:prstGeom prst="roundRect">
            <a:avLst>
              <a:gd fmla="val 4313" name="adj"/>
            </a:avLst>
          </a:prstGeom>
          <a:solidFill>
            <a:srgbClr val="C4B5A0"/>
          </a:solidFill>
          <a:ln cap="flat" cmpd="sng" w="9525">
            <a:solidFill>
              <a:srgbClr val="AA9B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7620357" y="5331956"/>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950"/>
              <a:buFont typeface="Poppins"/>
              <a:buNone/>
            </a:pPr>
            <a:r>
              <a:rPr b="0" i="0" lang="en-US" sz="1950" u="none" cap="none" strike="noStrike">
                <a:solidFill>
                  <a:srgbClr val="000000"/>
                </a:solidFill>
                <a:latin typeface="Poppins"/>
                <a:ea typeface="Poppins"/>
                <a:cs typeface="Poppins"/>
                <a:sym typeface="Poppins"/>
              </a:rPr>
              <a:t>Infrastructure</a:t>
            </a:r>
            <a:endParaRPr b="0" i="0" sz="1950" u="none" cap="none" strike="noStrike"/>
          </a:p>
        </p:txBody>
      </p:sp>
      <p:sp>
        <p:nvSpPr>
          <p:cNvPr id="159" name="Google Shape;159;p27"/>
          <p:cNvSpPr/>
          <p:nvPr/>
        </p:nvSpPr>
        <p:spPr>
          <a:xfrm>
            <a:off x="7620357" y="5761176"/>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lang="en-US" sz="1550">
                <a:latin typeface="Roboto Light"/>
                <a:ea typeface="Roboto Light"/>
                <a:cs typeface="Roboto Light"/>
                <a:sym typeface="Roboto Light"/>
              </a:rPr>
              <a:t>GCP VM(L4 GPU)</a:t>
            </a:r>
            <a:endParaRPr i="0" sz="1550" u="none" cap="none" strike="noStrike">
              <a:latin typeface="Roboto Light"/>
              <a:ea typeface="Roboto Light"/>
              <a:cs typeface="Roboto Light"/>
              <a:sym typeface="Roboto Light"/>
            </a:endParaRPr>
          </a:p>
        </p:txBody>
      </p:sp>
      <p:sp>
        <p:nvSpPr>
          <p:cNvPr id="160" name="Google Shape;160;p27"/>
          <p:cNvSpPr/>
          <p:nvPr/>
        </p:nvSpPr>
        <p:spPr>
          <a:xfrm>
            <a:off x="7620357" y="6148130"/>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lang="en-US" sz="1550">
                <a:latin typeface="Roboto Light"/>
                <a:ea typeface="Roboto Light"/>
                <a:cs typeface="Roboto Light"/>
                <a:sym typeface="Roboto Light"/>
              </a:rPr>
              <a:t>Nginx Reverse Proxy</a:t>
            </a:r>
            <a:endParaRPr i="0" sz="1550" u="none" cap="none" strike="noStrike">
              <a:latin typeface="Roboto Light"/>
              <a:ea typeface="Roboto Light"/>
              <a:cs typeface="Roboto Light"/>
              <a:sym typeface="Roboto Light"/>
            </a:endParaRPr>
          </a:p>
        </p:txBody>
      </p:sp>
      <p:sp>
        <p:nvSpPr>
          <p:cNvPr id="161" name="Google Shape;161;p27"/>
          <p:cNvSpPr/>
          <p:nvPr/>
        </p:nvSpPr>
        <p:spPr>
          <a:xfrm>
            <a:off x="7491193" y="6535083"/>
            <a:ext cx="6010200" cy="317400"/>
          </a:xfrm>
          <a:prstGeom prst="rect">
            <a:avLst/>
          </a:prstGeom>
          <a:noFill/>
          <a:ln>
            <a:noFill/>
          </a:ln>
        </p:spPr>
        <p:txBody>
          <a:bodyPr anchorCtr="0" anchor="t" bIns="0" lIns="0" spcFirstLastPara="1" rIns="0" wrap="square" tIns="0">
            <a:noAutofit/>
          </a:bodyPr>
          <a:lstStyle/>
          <a:p>
            <a:pPr indent="-327025" lvl="0" marL="457200" rtl="0" algn="l">
              <a:lnSpc>
                <a:spcPct val="161290"/>
              </a:lnSpc>
              <a:spcBef>
                <a:spcPts val="0"/>
              </a:spcBef>
              <a:spcAft>
                <a:spcPts val="0"/>
              </a:spcAft>
              <a:buClr>
                <a:schemeClr val="dk1"/>
              </a:buClr>
              <a:buSzPts val="1550"/>
              <a:buFont typeface="Roboto Light"/>
              <a:buChar char="•"/>
            </a:pPr>
            <a:r>
              <a:rPr lang="en-US" sz="1550">
                <a:solidFill>
                  <a:schemeClr val="dk1"/>
                </a:solidFill>
                <a:latin typeface="Roboto Light"/>
                <a:ea typeface="Roboto Light"/>
                <a:cs typeface="Roboto Light"/>
                <a:sym typeface="Roboto Light"/>
              </a:rPr>
              <a:t>DuckDNS + HTTPS(</a:t>
            </a:r>
            <a:r>
              <a:rPr lang="en-US" sz="1550">
                <a:solidFill>
                  <a:schemeClr val="dk1"/>
                </a:solidFill>
                <a:latin typeface="Roboto Light"/>
                <a:ea typeface="Roboto Light"/>
                <a:cs typeface="Roboto Light"/>
                <a:sym typeface="Roboto Light"/>
              </a:rPr>
              <a:t>Certbot</a:t>
            </a:r>
            <a:r>
              <a:rPr lang="en-US" sz="1550">
                <a:solidFill>
                  <a:schemeClr val="dk1"/>
                </a:solidFill>
                <a:latin typeface="Roboto Light"/>
                <a:ea typeface="Roboto Light"/>
                <a:cs typeface="Roboto Light"/>
                <a:sym typeface="Roboto Light"/>
              </a:rPr>
              <a:t>)</a:t>
            </a:r>
            <a:endParaRPr sz="1550">
              <a:latin typeface="Roboto Light"/>
              <a:ea typeface="Roboto Light"/>
              <a:cs typeface="Roboto Light"/>
              <a:sym typeface="Roboto Light"/>
            </a:endParaRPr>
          </a:p>
        </p:txBody>
      </p:sp>
      <p:sp>
        <p:nvSpPr>
          <p:cNvPr id="162" name="Google Shape;162;p27"/>
          <p:cNvSpPr/>
          <p:nvPr/>
        </p:nvSpPr>
        <p:spPr>
          <a:xfrm>
            <a:off x="999768" y="6922033"/>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lang="en-US" sz="1550">
                <a:latin typeface="Roboto Light"/>
                <a:ea typeface="Roboto Light"/>
                <a:cs typeface="Roboto Light"/>
                <a:sym typeface="Roboto Light"/>
              </a:rPr>
              <a:t>MusicGen (Audio)</a:t>
            </a:r>
            <a:endParaRPr i="0" sz="1550" u="none" cap="none" strike="noStrike">
              <a:latin typeface="Roboto Light"/>
              <a:ea typeface="Roboto Light"/>
              <a:cs typeface="Roboto Light"/>
              <a:sym typeface="Roboto Light"/>
            </a:endParaRPr>
          </a:p>
        </p:txBody>
      </p:sp>
      <p:sp>
        <p:nvSpPr>
          <p:cNvPr id="163" name="Google Shape;163;p27"/>
          <p:cNvSpPr/>
          <p:nvPr/>
        </p:nvSpPr>
        <p:spPr>
          <a:xfrm>
            <a:off x="7620357" y="4357525"/>
            <a:ext cx="60102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0000"/>
              </a:buClr>
              <a:buSzPts val="1550"/>
              <a:buFont typeface="Roboto Light"/>
              <a:buChar char="•"/>
            </a:pPr>
            <a:r>
              <a:rPr lang="en-US" sz="1550">
                <a:latin typeface="Roboto Light"/>
                <a:ea typeface="Roboto Light"/>
                <a:cs typeface="Roboto Light"/>
                <a:sym typeface="Roboto Light"/>
              </a:rPr>
              <a:t>OpenCV + Pillow</a:t>
            </a:r>
            <a:endParaRPr i="0" sz="1550" u="none" cap="none" strike="noStrike">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descr="preencoded.png" id="735" name="Google Shape;735;p63"/>
          <p:cNvPicPr preferRelativeResize="0"/>
          <p:nvPr/>
        </p:nvPicPr>
        <p:blipFill rotWithShape="1">
          <a:blip r:embed="rId3">
            <a:alphaModFix/>
          </a:blip>
          <a:srcRect b="0" l="0" r="0" t="0"/>
          <a:stretch/>
        </p:blipFill>
        <p:spPr>
          <a:xfrm>
            <a:off x="793790" y="1763316"/>
            <a:ext cx="4194572" cy="5594508"/>
          </a:xfrm>
          <a:prstGeom prst="rect">
            <a:avLst/>
          </a:prstGeom>
          <a:noFill/>
          <a:ln>
            <a:noFill/>
          </a:ln>
        </p:spPr>
      </p:pic>
      <p:pic>
        <p:nvPicPr>
          <p:cNvPr descr="preencoded.png" id="736" name="Google Shape;736;p63"/>
          <p:cNvPicPr preferRelativeResize="0"/>
          <p:nvPr/>
        </p:nvPicPr>
        <p:blipFill rotWithShape="1">
          <a:blip r:embed="rId4">
            <a:alphaModFix/>
          </a:blip>
          <a:srcRect b="0" l="0" r="0" t="0"/>
          <a:stretch/>
        </p:blipFill>
        <p:spPr>
          <a:xfrm>
            <a:off x="9349784" y="1763316"/>
            <a:ext cx="4194572" cy="5592724"/>
          </a:xfrm>
          <a:prstGeom prst="rect">
            <a:avLst/>
          </a:prstGeom>
          <a:noFill/>
          <a:ln>
            <a:noFill/>
          </a:ln>
        </p:spPr>
      </p:pic>
      <p:sp>
        <p:nvSpPr>
          <p:cNvPr id="737" name="Google Shape;737;p63"/>
          <p:cNvSpPr/>
          <p:nvPr/>
        </p:nvSpPr>
        <p:spPr>
          <a:xfrm>
            <a:off x="793790" y="704333"/>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IP-Adapter</a:t>
            </a:r>
            <a:endParaRPr sz="3900">
              <a:solidFill>
                <a:srgbClr val="F2F2F3"/>
              </a:solidFill>
              <a:latin typeface="Poppins"/>
              <a:ea typeface="Poppins"/>
              <a:cs typeface="Poppins"/>
              <a:sym typeface="Poppins"/>
            </a:endParaRPr>
          </a:p>
        </p:txBody>
      </p:sp>
      <p:sp>
        <p:nvSpPr>
          <p:cNvPr id="738" name="Google Shape;738;p63"/>
          <p:cNvSpPr/>
          <p:nvPr/>
        </p:nvSpPr>
        <p:spPr>
          <a:xfrm>
            <a:off x="5704013" y="1739275"/>
            <a:ext cx="2930100" cy="3954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DDDDD"/>
              </a:buClr>
              <a:buSzPts val="2428"/>
              <a:buFont typeface="Mona Sans"/>
              <a:buNone/>
            </a:pPr>
            <a:r>
              <a:rPr b="0" i="0" lang="en-US" sz="2428" u="none" cap="none" strike="noStrike">
                <a:solidFill>
                  <a:srgbClr val="DDDDDD"/>
                </a:solidFill>
                <a:latin typeface="Mona Sans"/>
                <a:ea typeface="Mona Sans"/>
                <a:cs typeface="Mona Sans"/>
                <a:sym typeface="Mona Sans"/>
              </a:rPr>
              <a:t>Prompt</a:t>
            </a:r>
            <a:endParaRPr b="0" i="0" sz="2428" u="none" cap="none" strike="noStrike"/>
          </a:p>
        </p:txBody>
      </p:sp>
      <p:sp>
        <p:nvSpPr>
          <p:cNvPr id="739" name="Google Shape;739;p63"/>
          <p:cNvSpPr/>
          <p:nvPr/>
        </p:nvSpPr>
        <p:spPr>
          <a:xfrm>
            <a:off x="5704013" y="2387677"/>
            <a:ext cx="2930100" cy="1619400"/>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8F8F8F"/>
              </a:buClr>
              <a:buSzPts val="1575"/>
              <a:buFont typeface="Funnel Sans"/>
              <a:buNone/>
            </a:pPr>
            <a:r>
              <a:rPr b="0" i="0" lang="en-US" sz="1575" u="none" cap="none" strike="noStrike">
                <a:solidFill>
                  <a:srgbClr val="8F8F8F"/>
                </a:solidFill>
                <a:latin typeface="Funnel Sans"/>
                <a:ea typeface="Funnel Sans"/>
                <a:cs typeface="Funnel Sans"/>
                <a:sym typeface="Funnel Sans"/>
              </a:rPr>
              <a:t>A cozy cafe setting with a delicious brunch spread, featuring pancakes, fresh fruits, and coffee, warm lighting and inviting atmosphere</a:t>
            </a:r>
            <a:endParaRPr b="0" i="0" sz="1575" u="none" cap="none" strike="noStrike"/>
          </a:p>
        </p:txBody>
      </p:sp>
      <p:sp>
        <p:nvSpPr>
          <p:cNvPr id="740" name="Google Shape;740;p63"/>
          <p:cNvSpPr/>
          <p:nvPr/>
        </p:nvSpPr>
        <p:spPr>
          <a:xfrm>
            <a:off x="5704013" y="4417720"/>
            <a:ext cx="2930100" cy="41700"/>
          </a:xfrm>
          <a:prstGeom prst="rect">
            <a:avLst/>
          </a:prstGeom>
          <a:solidFill>
            <a:srgbClr val="8F8F8F">
              <a:alpha val="49800"/>
            </a:srgbClr>
          </a:solidFill>
          <a:ln>
            <a:noFill/>
          </a:ln>
        </p:spPr>
        <p:txBody>
          <a:bodyPr anchorCtr="0" anchor="ctr" bIns="120000" lIns="120000" spcFirstLastPara="1" rIns="120000" wrap="square" tIns="120000">
            <a:noAutofit/>
          </a:bodyPr>
          <a:lstStyle/>
          <a:p>
            <a:pPr indent="0" lvl="0" marL="0" rtl="0" algn="l">
              <a:spcBef>
                <a:spcPts val="0"/>
              </a:spcBef>
              <a:spcAft>
                <a:spcPts val="0"/>
              </a:spcAft>
              <a:buNone/>
            </a:pPr>
            <a:r>
              <a:t/>
            </a:r>
            <a:endParaRPr/>
          </a:p>
        </p:txBody>
      </p:sp>
      <p:sp>
        <p:nvSpPr>
          <p:cNvPr id="741" name="Google Shape;741;p63"/>
          <p:cNvSpPr/>
          <p:nvPr/>
        </p:nvSpPr>
        <p:spPr>
          <a:xfrm>
            <a:off x="5704013" y="4743744"/>
            <a:ext cx="2930100" cy="3954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DDDDD"/>
              </a:buClr>
              <a:buSzPts val="2428"/>
              <a:buFont typeface="Mona Sans"/>
              <a:buNone/>
            </a:pPr>
            <a:r>
              <a:rPr b="0" i="0" lang="en-US" sz="2428" u="none" cap="none" strike="noStrike">
                <a:solidFill>
                  <a:srgbClr val="DDDDDD"/>
                </a:solidFill>
                <a:latin typeface="Mona Sans"/>
                <a:ea typeface="Mona Sans"/>
                <a:cs typeface="Mona Sans"/>
                <a:sym typeface="Mona Sans"/>
              </a:rPr>
              <a:t>Configuration</a:t>
            </a:r>
            <a:endParaRPr b="0" i="0" sz="2428" u="none" cap="none" strike="noStrike"/>
          </a:p>
        </p:txBody>
      </p:sp>
      <p:sp>
        <p:nvSpPr>
          <p:cNvPr id="742" name="Google Shape;742;p63"/>
          <p:cNvSpPr/>
          <p:nvPr/>
        </p:nvSpPr>
        <p:spPr>
          <a:xfrm>
            <a:off x="5704013" y="5392146"/>
            <a:ext cx="2930100" cy="405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8F8F8F"/>
              </a:buClr>
              <a:buSzPts val="1969"/>
              <a:buFont typeface="Funnel Sans"/>
              <a:buNone/>
            </a:pPr>
            <a:r>
              <a:rPr lang="en-US" sz="1968">
                <a:solidFill>
                  <a:srgbClr val="8F8F8F"/>
                </a:solidFill>
                <a:latin typeface="Funnel Sans"/>
                <a:ea typeface="Funnel Sans"/>
                <a:cs typeface="Funnel Sans"/>
                <a:sym typeface="Funnel Sans"/>
              </a:rPr>
              <a:t>IP-Adapter 0.5</a:t>
            </a:r>
            <a:endParaRPr b="0" i="0" sz="1968" u="none" cap="none" strike="noStrike"/>
          </a:p>
        </p:txBody>
      </p:sp>
      <p:sp>
        <p:nvSpPr>
          <p:cNvPr id="743" name="Google Shape;743;p63"/>
          <p:cNvSpPr/>
          <p:nvPr/>
        </p:nvSpPr>
        <p:spPr>
          <a:xfrm>
            <a:off x="12729725" y="7596550"/>
            <a:ext cx="1830300" cy="564300"/>
          </a:xfrm>
          <a:prstGeom prst="rect">
            <a:avLst/>
          </a:prstGeom>
          <a:solidFill>
            <a:srgbClr val="1917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4"/>
          <p:cNvSpPr/>
          <p:nvPr/>
        </p:nvSpPr>
        <p:spPr>
          <a:xfrm>
            <a:off x="793790" y="1932265"/>
            <a:ext cx="130428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8F8F8F"/>
              </a:buClr>
              <a:buSzPts val="1750"/>
              <a:buFont typeface="Funnel Sans"/>
              <a:buNone/>
            </a:pPr>
            <a:r>
              <a:rPr b="0" i="0" lang="en-US" sz="1750" u="none" cap="none" strike="noStrike">
                <a:solidFill>
                  <a:srgbClr val="8F8F8F"/>
                </a:solidFill>
                <a:latin typeface="Funnel Sans"/>
                <a:ea typeface="Funnel Sans"/>
                <a:cs typeface="Funnel Sans"/>
                <a:sym typeface="Funnel Sans"/>
              </a:rPr>
              <a:t>ControlNet vs IP-Adapter 밸런스 설정</a:t>
            </a:r>
            <a:endParaRPr b="0" i="0" sz="1750" u="none" cap="none" strike="noStrike"/>
          </a:p>
        </p:txBody>
      </p:sp>
      <p:sp>
        <p:nvSpPr>
          <p:cNvPr id="750" name="Google Shape;750;p64"/>
          <p:cNvSpPr/>
          <p:nvPr/>
        </p:nvSpPr>
        <p:spPr>
          <a:xfrm>
            <a:off x="793790" y="2550319"/>
            <a:ext cx="4196400" cy="4909500"/>
          </a:xfrm>
          <a:prstGeom prst="roundRect">
            <a:avLst>
              <a:gd fmla="val 2270"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4"/>
          <p:cNvSpPr/>
          <p:nvPr/>
        </p:nvSpPr>
        <p:spPr>
          <a:xfrm>
            <a:off x="1028224" y="2784753"/>
            <a:ext cx="3402300" cy="4254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FFFF"/>
              </a:buClr>
              <a:buSzPts val="2650"/>
              <a:buFont typeface="Mona Sans"/>
              <a:buNone/>
            </a:pPr>
            <a:r>
              <a:rPr b="0" i="0" lang="en-US" sz="2650" u="none" cap="none" strike="noStrike">
                <a:solidFill>
                  <a:srgbClr val="FFFFFF"/>
                </a:solidFill>
                <a:latin typeface="Mona Sans"/>
                <a:ea typeface="Mona Sans"/>
                <a:cs typeface="Mona Sans"/>
                <a:sym typeface="Mona Sans"/>
              </a:rPr>
              <a:t>rigid</a:t>
            </a:r>
            <a:endParaRPr b="0" i="0" sz="2650" u="none" cap="none" strike="noStrike"/>
          </a:p>
        </p:txBody>
      </p:sp>
      <p:sp>
        <p:nvSpPr>
          <p:cNvPr id="752" name="Google Shape;752;p64"/>
          <p:cNvSpPr/>
          <p:nvPr/>
        </p:nvSpPr>
        <p:spPr>
          <a:xfrm>
            <a:off x="1028224" y="3578576"/>
            <a:ext cx="3727500" cy="36000"/>
          </a:xfrm>
          <a:prstGeom prst="rect">
            <a:avLst/>
          </a:prstGeom>
          <a:solidFill>
            <a:srgbClr val="8F8F8F">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4"/>
          <p:cNvSpPr/>
          <p:nvPr/>
        </p:nvSpPr>
        <p:spPr>
          <a:xfrm>
            <a:off x="1028224" y="3869650"/>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0" i="0" lang="en-US" sz="2200" u="none" cap="none" strike="noStrike">
                <a:solidFill>
                  <a:srgbClr val="FFFFFF"/>
                </a:solidFill>
                <a:latin typeface="Mona Sans"/>
                <a:ea typeface="Mona Sans"/>
                <a:cs typeface="Mona Sans"/>
                <a:sym typeface="Mona Sans"/>
              </a:rPr>
              <a:t>Control Weight</a:t>
            </a:r>
            <a:endParaRPr b="0" i="0" sz="2200" u="none" cap="none" strike="noStrike"/>
          </a:p>
        </p:txBody>
      </p:sp>
      <p:sp>
        <p:nvSpPr>
          <p:cNvPr id="754" name="Google Shape;754;p64"/>
          <p:cNvSpPr/>
          <p:nvPr/>
        </p:nvSpPr>
        <p:spPr>
          <a:xfrm>
            <a:off x="1028224" y="4360069"/>
            <a:ext cx="37275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Funnel Sans"/>
              <a:buNone/>
            </a:pPr>
            <a:r>
              <a:rPr b="0" i="0" lang="en-US" sz="1750" u="none" cap="none" strike="noStrike">
                <a:solidFill>
                  <a:srgbClr val="FFFFFF"/>
                </a:solidFill>
                <a:latin typeface="Funnel Sans"/>
                <a:ea typeface="Funnel Sans"/>
                <a:cs typeface="Funnel Sans"/>
                <a:sym typeface="Funnel Sans"/>
              </a:rPr>
              <a:t>0.9</a:t>
            </a:r>
            <a:endParaRPr b="0" i="0" sz="1750" u="none" cap="none" strike="noStrike"/>
          </a:p>
        </p:txBody>
      </p:sp>
      <p:sp>
        <p:nvSpPr>
          <p:cNvPr id="755" name="Google Shape;755;p64"/>
          <p:cNvSpPr/>
          <p:nvPr/>
        </p:nvSpPr>
        <p:spPr>
          <a:xfrm>
            <a:off x="1028224" y="4859060"/>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0" i="0" lang="en-US" sz="2200" u="none" cap="none" strike="noStrike">
                <a:solidFill>
                  <a:srgbClr val="FFFFFF"/>
                </a:solidFill>
                <a:latin typeface="Mona Sans"/>
                <a:ea typeface="Mona Sans"/>
                <a:cs typeface="Mona Sans"/>
                <a:sym typeface="Mona Sans"/>
              </a:rPr>
              <a:t>IP Scale</a:t>
            </a:r>
            <a:endParaRPr b="0" i="0" sz="2200" u="none" cap="none" strike="noStrike"/>
          </a:p>
        </p:txBody>
      </p:sp>
      <p:sp>
        <p:nvSpPr>
          <p:cNvPr id="756" name="Google Shape;756;p64"/>
          <p:cNvSpPr/>
          <p:nvPr/>
        </p:nvSpPr>
        <p:spPr>
          <a:xfrm>
            <a:off x="1028224" y="5349478"/>
            <a:ext cx="37275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Funnel Sans"/>
              <a:buNone/>
            </a:pPr>
            <a:r>
              <a:rPr b="0" i="0" lang="en-US" sz="1750" u="none" cap="none" strike="noStrike">
                <a:solidFill>
                  <a:srgbClr val="FFFFFF"/>
                </a:solidFill>
                <a:latin typeface="Funnel Sans"/>
                <a:ea typeface="Funnel Sans"/>
                <a:cs typeface="Funnel Sans"/>
                <a:sym typeface="Funnel Sans"/>
              </a:rPr>
              <a:t>0.55</a:t>
            </a:r>
            <a:endParaRPr b="0" i="0" sz="1750" u="none" cap="none" strike="noStrike"/>
          </a:p>
        </p:txBody>
      </p:sp>
      <p:sp>
        <p:nvSpPr>
          <p:cNvPr id="757" name="Google Shape;757;p64"/>
          <p:cNvSpPr/>
          <p:nvPr/>
        </p:nvSpPr>
        <p:spPr>
          <a:xfrm>
            <a:off x="1028224" y="6080912"/>
            <a:ext cx="3727500" cy="36000"/>
          </a:xfrm>
          <a:prstGeom prst="rect">
            <a:avLst/>
          </a:prstGeom>
          <a:solidFill>
            <a:srgbClr val="8F8F8F">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4"/>
          <p:cNvSpPr/>
          <p:nvPr/>
        </p:nvSpPr>
        <p:spPr>
          <a:xfrm>
            <a:off x="1028224" y="6371987"/>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0" i="0" lang="en-US" sz="2200" u="none" cap="none" strike="noStrike">
                <a:solidFill>
                  <a:srgbClr val="FFFFFF"/>
                </a:solidFill>
                <a:latin typeface="Mona Sans"/>
                <a:ea typeface="Mona Sans"/>
                <a:cs typeface="Mona Sans"/>
                <a:sym typeface="Mona Sans"/>
              </a:rPr>
              <a:t>특징</a:t>
            </a:r>
            <a:endParaRPr b="0" i="0" sz="2200" u="none" cap="none" strike="noStrike"/>
          </a:p>
        </p:txBody>
      </p:sp>
      <p:sp>
        <p:nvSpPr>
          <p:cNvPr id="759" name="Google Shape;759;p64"/>
          <p:cNvSpPr/>
          <p:nvPr/>
        </p:nvSpPr>
        <p:spPr>
          <a:xfrm>
            <a:off x="1028224" y="6862405"/>
            <a:ext cx="37275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Funnel Sans"/>
              <a:buNone/>
            </a:pPr>
            <a:r>
              <a:rPr b="0" i="0" lang="en-US" sz="1750" u="none" cap="none" strike="noStrike">
                <a:solidFill>
                  <a:srgbClr val="FFFFFF"/>
                </a:solidFill>
                <a:latin typeface="Funnel Sans"/>
                <a:ea typeface="Funnel Sans"/>
                <a:cs typeface="Funnel Sans"/>
                <a:sym typeface="Funnel Sans"/>
              </a:rPr>
              <a:t>원본 레이아웃 거의 그대로 유지</a:t>
            </a:r>
            <a:endParaRPr b="0" i="0" sz="1750" u="none" cap="none" strike="noStrike"/>
          </a:p>
        </p:txBody>
      </p:sp>
      <p:sp>
        <p:nvSpPr>
          <p:cNvPr id="760" name="Google Shape;760;p64"/>
          <p:cNvSpPr/>
          <p:nvPr/>
        </p:nvSpPr>
        <p:spPr>
          <a:xfrm>
            <a:off x="5216962" y="2550319"/>
            <a:ext cx="4196400" cy="4909500"/>
          </a:xfrm>
          <a:prstGeom prst="roundRect">
            <a:avLst>
              <a:gd fmla="val 2270"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4"/>
          <p:cNvSpPr/>
          <p:nvPr/>
        </p:nvSpPr>
        <p:spPr>
          <a:xfrm>
            <a:off x="5451396" y="2784753"/>
            <a:ext cx="3402300" cy="4254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FFFF"/>
              </a:buClr>
              <a:buSzPts val="2650"/>
              <a:buFont typeface="Mona Sans"/>
              <a:buNone/>
            </a:pPr>
            <a:r>
              <a:rPr b="0" i="0" lang="en-US" sz="2650" u="none" cap="none" strike="noStrike">
                <a:solidFill>
                  <a:srgbClr val="FFFFFF"/>
                </a:solidFill>
                <a:latin typeface="Mona Sans"/>
                <a:ea typeface="Mona Sans"/>
                <a:cs typeface="Mona Sans"/>
                <a:sym typeface="Mona Sans"/>
              </a:rPr>
              <a:t>balanced</a:t>
            </a:r>
            <a:endParaRPr b="0" i="0" sz="2650" u="none" cap="none" strike="noStrike"/>
          </a:p>
        </p:txBody>
      </p:sp>
      <p:sp>
        <p:nvSpPr>
          <p:cNvPr id="762" name="Google Shape;762;p64"/>
          <p:cNvSpPr/>
          <p:nvPr/>
        </p:nvSpPr>
        <p:spPr>
          <a:xfrm>
            <a:off x="5451396" y="3578576"/>
            <a:ext cx="3727500" cy="36000"/>
          </a:xfrm>
          <a:prstGeom prst="rect">
            <a:avLst/>
          </a:prstGeom>
          <a:solidFill>
            <a:srgbClr val="8F8F8F">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4"/>
          <p:cNvSpPr/>
          <p:nvPr/>
        </p:nvSpPr>
        <p:spPr>
          <a:xfrm>
            <a:off x="5451396" y="3869650"/>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0" i="0" lang="en-US" sz="2200" u="none" cap="none" strike="noStrike">
                <a:solidFill>
                  <a:srgbClr val="FFFFFF"/>
                </a:solidFill>
                <a:latin typeface="Mona Sans"/>
                <a:ea typeface="Mona Sans"/>
                <a:cs typeface="Mona Sans"/>
                <a:sym typeface="Mona Sans"/>
              </a:rPr>
              <a:t>Control Weight</a:t>
            </a:r>
            <a:endParaRPr b="0" i="0" sz="2200" u="none" cap="none" strike="noStrike"/>
          </a:p>
        </p:txBody>
      </p:sp>
      <p:sp>
        <p:nvSpPr>
          <p:cNvPr id="764" name="Google Shape;764;p64"/>
          <p:cNvSpPr/>
          <p:nvPr/>
        </p:nvSpPr>
        <p:spPr>
          <a:xfrm>
            <a:off x="5451396" y="4360069"/>
            <a:ext cx="37275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Funnel Sans"/>
              <a:buNone/>
            </a:pPr>
            <a:r>
              <a:rPr b="0" i="0" lang="en-US" sz="1750" u="none" cap="none" strike="noStrike">
                <a:solidFill>
                  <a:srgbClr val="FFFFFF"/>
                </a:solidFill>
                <a:latin typeface="Funnel Sans"/>
                <a:ea typeface="Funnel Sans"/>
                <a:cs typeface="Funnel Sans"/>
                <a:sym typeface="Funnel Sans"/>
              </a:rPr>
              <a:t>0.6</a:t>
            </a:r>
            <a:endParaRPr b="0" i="0" sz="1750" u="none" cap="none" strike="noStrike"/>
          </a:p>
        </p:txBody>
      </p:sp>
      <p:sp>
        <p:nvSpPr>
          <p:cNvPr id="765" name="Google Shape;765;p64"/>
          <p:cNvSpPr/>
          <p:nvPr/>
        </p:nvSpPr>
        <p:spPr>
          <a:xfrm>
            <a:off x="5451396" y="4859060"/>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0" i="0" lang="en-US" sz="2200" u="none" cap="none" strike="noStrike">
                <a:solidFill>
                  <a:srgbClr val="FFFFFF"/>
                </a:solidFill>
                <a:latin typeface="Mona Sans"/>
                <a:ea typeface="Mona Sans"/>
                <a:cs typeface="Mona Sans"/>
                <a:sym typeface="Mona Sans"/>
              </a:rPr>
              <a:t>IP Scale</a:t>
            </a:r>
            <a:endParaRPr b="0" i="0" sz="2200" u="none" cap="none" strike="noStrike"/>
          </a:p>
        </p:txBody>
      </p:sp>
      <p:sp>
        <p:nvSpPr>
          <p:cNvPr id="766" name="Google Shape;766;p64"/>
          <p:cNvSpPr/>
          <p:nvPr/>
        </p:nvSpPr>
        <p:spPr>
          <a:xfrm>
            <a:off x="5451396" y="5349478"/>
            <a:ext cx="37275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Funnel Sans"/>
              <a:buNone/>
            </a:pPr>
            <a:r>
              <a:rPr b="0" i="0" lang="en-US" sz="1750" u="none" cap="none" strike="noStrike">
                <a:solidFill>
                  <a:srgbClr val="FFFFFF"/>
                </a:solidFill>
                <a:latin typeface="Funnel Sans"/>
                <a:ea typeface="Funnel Sans"/>
                <a:cs typeface="Funnel Sans"/>
                <a:sym typeface="Funnel Sans"/>
              </a:rPr>
              <a:t>0.35</a:t>
            </a:r>
            <a:endParaRPr b="0" i="0" sz="1750" u="none" cap="none" strike="noStrike"/>
          </a:p>
        </p:txBody>
      </p:sp>
      <p:sp>
        <p:nvSpPr>
          <p:cNvPr id="767" name="Google Shape;767;p64"/>
          <p:cNvSpPr/>
          <p:nvPr/>
        </p:nvSpPr>
        <p:spPr>
          <a:xfrm>
            <a:off x="5451396" y="6080912"/>
            <a:ext cx="3727500" cy="36000"/>
          </a:xfrm>
          <a:prstGeom prst="rect">
            <a:avLst/>
          </a:prstGeom>
          <a:solidFill>
            <a:srgbClr val="8F8F8F">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4"/>
          <p:cNvSpPr/>
          <p:nvPr/>
        </p:nvSpPr>
        <p:spPr>
          <a:xfrm>
            <a:off x="5451396" y="6371987"/>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0" i="0" lang="en-US" sz="2200" u="none" cap="none" strike="noStrike">
                <a:solidFill>
                  <a:srgbClr val="FFFFFF"/>
                </a:solidFill>
                <a:latin typeface="Mona Sans"/>
                <a:ea typeface="Mona Sans"/>
                <a:cs typeface="Mona Sans"/>
                <a:sym typeface="Mona Sans"/>
              </a:rPr>
              <a:t>특징</a:t>
            </a:r>
            <a:endParaRPr b="0" i="0" sz="2200" u="none" cap="none" strike="noStrike"/>
          </a:p>
        </p:txBody>
      </p:sp>
      <p:sp>
        <p:nvSpPr>
          <p:cNvPr id="769" name="Google Shape;769;p64"/>
          <p:cNvSpPr/>
          <p:nvPr/>
        </p:nvSpPr>
        <p:spPr>
          <a:xfrm>
            <a:off x="5451396" y="6862405"/>
            <a:ext cx="37275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Funnel Sans"/>
              <a:buNone/>
            </a:pPr>
            <a:r>
              <a:rPr b="0" i="0" lang="en-US" sz="1750" u="none" cap="none" strike="noStrike">
                <a:solidFill>
                  <a:srgbClr val="FFFFFF"/>
                </a:solidFill>
                <a:latin typeface="Funnel Sans"/>
                <a:ea typeface="Funnel Sans"/>
                <a:cs typeface="Funnel Sans"/>
                <a:sym typeface="Funnel Sans"/>
              </a:rPr>
              <a:t>자연스러움 + 스타일 균형</a:t>
            </a:r>
            <a:endParaRPr b="0" i="0" sz="1750" u="none" cap="none" strike="noStrike"/>
          </a:p>
        </p:txBody>
      </p:sp>
      <p:sp>
        <p:nvSpPr>
          <p:cNvPr id="770" name="Google Shape;770;p64"/>
          <p:cNvSpPr/>
          <p:nvPr/>
        </p:nvSpPr>
        <p:spPr>
          <a:xfrm>
            <a:off x="9640133" y="2550319"/>
            <a:ext cx="4196400" cy="4909500"/>
          </a:xfrm>
          <a:prstGeom prst="roundRect">
            <a:avLst>
              <a:gd fmla="val 2270"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4"/>
          <p:cNvSpPr/>
          <p:nvPr/>
        </p:nvSpPr>
        <p:spPr>
          <a:xfrm>
            <a:off x="9874568" y="2784753"/>
            <a:ext cx="3402300" cy="4254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FFFF"/>
              </a:buClr>
              <a:buSzPts val="2650"/>
              <a:buFont typeface="Mona Sans"/>
              <a:buNone/>
            </a:pPr>
            <a:r>
              <a:rPr b="0" i="0" lang="en-US" sz="2650" u="none" cap="none" strike="noStrike">
                <a:solidFill>
                  <a:srgbClr val="FFFFFF"/>
                </a:solidFill>
                <a:latin typeface="Mona Sans"/>
                <a:ea typeface="Mona Sans"/>
                <a:cs typeface="Mona Sans"/>
                <a:sym typeface="Mona Sans"/>
              </a:rPr>
              <a:t>creative</a:t>
            </a:r>
            <a:endParaRPr b="0" i="0" sz="2650" u="none" cap="none" strike="noStrike"/>
          </a:p>
        </p:txBody>
      </p:sp>
      <p:sp>
        <p:nvSpPr>
          <p:cNvPr id="772" name="Google Shape;772;p64"/>
          <p:cNvSpPr/>
          <p:nvPr/>
        </p:nvSpPr>
        <p:spPr>
          <a:xfrm>
            <a:off x="9874568" y="3578576"/>
            <a:ext cx="3727500" cy="36000"/>
          </a:xfrm>
          <a:prstGeom prst="rect">
            <a:avLst/>
          </a:prstGeom>
          <a:solidFill>
            <a:srgbClr val="8F8F8F">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4"/>
          <p:cNvSpPr/>
          <p:nvPr/>
        </p:nvSpPr>
        <p:spPr>
          <a:xfrm>
            <a:off x="9874568" y="3869650"/>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0" i="0" lang="en-US" sz="2200" u="none" cap="none" strike="noStrike">
                <a:solidFill>
                  <a:srgbClr val="FFFFFF"/>
                </a:solidFill>
                <a:latin typeface="Mona Sans"/>
                <a:ea typeface="Mona Sans"/>
                <a:cs typeface="Mona Sans"/>
                <a:sym typeface="Mona Sans"/>
              </a:rPr>
              <a:t>Control Weight</a:t>
            </a:r>
            <a:endParaRPr b="0" i="0" sz="2200" u="none" cap="none" strike="noStrike"/>
          </a:p>
        </p:txBody>
      </p:sp>
      <p:sp>
        <p:nvSpPr>
          <p:cNvPr id="774" name="Google Shape;774;p64"/>
          <p:cNvSpPr/>
          <p:nvPr/>
        </p:nvSpPr>
        <p:spPr>
          <a:xfrm>
            <a:off x="9874568" y="4360069"/>
            <a:ext cx="37275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Funnel Sans"/>
              <a:buNone/>
            </a:pPr>
            <a:r>
              <a:rPr b="0" i="0" lang="en-US" sz="1750" u="none" cap="none" strike="noStrike">
                <a:solidFill>
                  <a:srgbClr val="FFFFFF"/>
                </a:solidFill>
                <a:latin typeface="Funnel Sans"/>
                <a:ea typeface="Funnel Sans"/>
                <a:cs typeface="Funnel Sans"/>
                <a:sym typeface="Funnel Sans"/>
              </a:rPr>
              <a:t>0.65</a:t>
            </a:r>
            <a:endParaRPr b="0" i="0" sz="1750" u="none" cap="none" strike="noStrike"/>
          </a:p>
        </p:txBody>
      </p:sp>
      <p:sp>
        <p:nvSpPr>
          <p:cNvPr id="775" name="Google Shape;775;p64"/>
          <p:cNvSpPr/>
          <p:nvPr/>
        </p:nvSpPr>
        <p:spPr>
          <a:xfrm>
            <a:off x="9874568" y="4859060"/>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0" i="0" lang="en-US" sz="2200" u="none" cap="none" strike="noStrike">
                <a:solidFill>
                  <a:srgbClr val="FFFFFF"/>
                </a:solidFill>
                <a:latin typeface="Mona Sans"/>
                <a:ea typeface="Mona Sans"/>
                <a:cs typeface="Mona Sans"/>
                <a:sym typeface="Mona Sans"/>
              </a:rPr>
              <a:t>IP Scale</a:t>
            </a:r>
            <a:endParaRPr b="0" i="0" sz="2200" u="none" cap="none" strike="noStrike"/>
          </a:p>
        </p:txBody>
      </p:sp>
      <p:sp>
        <p:nvSpPr>
          <p:cNvPr id="776" name="Google Shape;776;p64"/>
          <p:cNvSpPr/>
          <p:nvPr/>
        </p:nvSpPr>
        <p:spPr>
          <a:xfrm>
            <a:off x="9874568" y="5349478"/>
            <a:ext cx="37275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Funnel Sans"/>
              <a:buNone/>
            </a:pPr>
            <a:r>
              <a:rPr b="0" i="0" lang="en-US" sz="1750" u="none" cap="none" strike="noStrike">
                <a:solidFill>
                  <a:srgbClr val="FFFFFF"/>
                </a:solidFill>
                <a:latin typeface="Funnel Sans"/>
                <a:ea typeface="Funnel Sans"/>
                <a:cs typeface="Funnel Sans"/>
                <a:sym typeface="Funnel Sans"/>
              </a:rPr>
              <a:t>0.12</a:t>
            </a:r>
            <a:endParaRPr b="0" i="0" sz="1750" u="none" cap="none" strike="noStrike"/>
          </a:p>
        </p:txBody>
      </p:sp>
      <p:sp>
        <p:nvSpPr>
          <p:cNvPr id="777" name="Google Shape;777;p64"/>
          <p:cNvSpPr/>
          <p:nvPr/>
        </p:nvSpPr>
        <p:spPr>
          <a:xfrm>
            <a:off x="9874568" y="6080912"/>
            <a:ext cx="3727500" cy="36000"/>
          </a:xfrm>
          <a:prstGeom prst="rect">
            <a:avLst/>
          </a:prstGeom>
          <a:solidFill>
            <a:srgbClr val="8F8F8F">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4"/>
          <p:cNvSpPr/>
          <p:nvPr/>
        </p:nvSpPr>
        <p:spPr>
          <a:xfrm>
            <a:off x="9874568" y="6371987"/>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0" i="0" lang="en-US" sz="2200" u="none" cap="none" strike="noStrike">
                <a:solidFill>
                  <a:srgbClr val="FFFFFF"/>
                </a:solidFill>
                <a:latin typeface="Mona Sans"/>
                <a:ea typeface="Mona Sans"/>
                <a:cs typeface="Mona Sans"/>
                <a:sym typeface="Mona Sans"/>
              </a:rPr>
              <a:t>특징</a:t>
            </a:r>
            <a:endParaRPr b="0" i="0" sz="2200" u="none" cap="none" strike="noStrike"/>
          </a:p>
        </p:txBody>
      </p:sp>
      <p:sp>
        <p:nvSpPr>
          <p:cNvPr id="779" name="Google Shape;779;p64"/>
          <p:cNvSpPr/>
          <p:nvPr/>
        </p:nvSpPr>
        <p:spPr>
          <a:xfrm>
            <a:off x="9874568" y="6862405"/>
            <a:ext cx="37275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Funnel Sans"/>
              <a:buNone/>
            </a:pPr>
            <a:r>
              <a:rPr b="0" i="0" lang="en-US" sz="1750" u="none" cap="none" strike="noStrike">
                <a:solidFill>
                  <a:srgbClr val="FFFFFF"/>
                </a:solidFill>
                <a:latin typeface="Funnel Sans"/>
                <a:ea typeface="Funnel Sans"/>
                <a:cs typeface="Funnel Sans"/>
                <a:sym typeface="Funnel Sans"/>
              </a:rPr>
              <a:t>자유로운 브랜딩 이미지</a:t>
            </a:r>
            <a:endParaRPr b="0" i="0" sz="1750" u="none" cap="none" strike="noStrike"/>
          </a:p>
        </p:txBody>
      </p:sp>
      <p:sp>
        <p:nvSpPr>
          <p:cNvPr id="780" name="Google Shape;780;p64"/>
          <p:cNvSpPr/>
          <p:nvPr/>
        </p:nvSpPr>
        <p:spPr>
          <a:xfrm>
            <a:off x="793804" y="704325"/>
            <a:ext cx="67452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CompositionMode Preset</a:t>
            </a:r>
            <a:endParaRPr b="0" i="0" sz="3900" u="none" cap="none" strike="noStrike"/>
          </a:p>
        </p:txBody>
      </p:sp>
      <p:sp>
        <p:nvSpPr>
          <p:cNvPr id="781" name="Google Shape;781;p64"/>
          <p:cNvSpPr/>
          <p:nvPr/>
        </p:nvSpPr>
        <p:spPr>
          <a:xfrm>
            <a:off x="12729725" y="7596550"/>
            <a:ext cx="1830300" cy="564300"/>
          </a:xfrm>
          <a:prstGeom prst="rect">
            <a:avLst/>
          </a:prstGeom>
          <a:solidFill>
            <a:srgbClr val="1917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descr="preencoded.png" id="787" name="Google Shape;787;p65"/>
          <p:cNvPicPr preferRelativeResize="0"/>
          <p:nvPr/>
        </p:nvPicPr>
        <p:blipFill rotWithShape="1">
          <a:blip r:embed="rId3">
            <a:alphaModFix/>
          </a:blip>
          <a:srcRect b="0" l="0" r="0" t="0"/>
          <a:stretch/>
        </p:blipFill>
        <p:spPr>
          <a:xfrm>
            <a:off x="793790" y="1695926"/>
            <a:ext cx="3429594" cy="4572714"/>
          </a:xfrm>
          <a:prstGeom prst="rect">
            <a:avLst/>
          </a:prstGeom>
          <a:noFill/>
          <a:ln>
            <a:noFill/>
          </a:ln>
        </p:spPr>
      </p:pic>
      <p:sp>
        <p:nvSpPr>
          <p:cNvPr id="788" name="Google Shape;788;p65"/>
          <p:cNvSpPr/>
          <p:nvPr/>
        </p:nvSpPr>
        <p:spPr>
          <a:xfrm>
            <a:off x="793790" y="6485453"/>
            <a:ext cx="2892000" cy="3615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DDDDDD"/>
              </a:buClr>
              <a:buSzPts val="2250"/>
              <a:buFont typeface="Mona Sans"/>
              <a:buNone/>
            </a:pPr>
            <a:r>
              <a:rPr b="0" i="0" lang="en-US" sz="2250" u="none" cap="none" strike="noStrike">
                <a:solidFill>
                  <a:srgbClr val="DDDDDD"/>
                </a:solidFill>
                <a:latin typeface="Mona Sans"/>
                <a:ea typeface="Mona Sans"/>
                <a:cs typeface="Mona Sans"/>
                <a:sym typeface="Mona Sans"/>
              </a:rPr>
              <a:t>rigid</a:t>
            </a:r>
            <a:endParaRPr b="0" i="0" sz="2250" u="none" cap="none" strike="noStrike"/>
          </a:p>
        </p:txBody>
      </p:sp>
      <p:sp>
        <p:nvSpPr>
          <p:cNvPr id="789" name="Google Shape;789;p65"/>
          <p:cNvSpPr/>
          <p:nvPr/>
        </p:nvSpPr>
        <p:spPr>
          <a:xfrm>
            <a:off x="793790" y="7039689"/>
            <a:ext cx="40350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8F8F8F"/>
              </a:buClr>
              <a:buSzPts val="1500"/>
              <a:buFont typeface="Funnel Sans"/>
              <a:buNone/>
            </a:pPr>
            <a:r>
              <a:rPr b="0" i="0" lang="en-US" sz="1500" u="none" cap="none" strike="noStrike">
                <a:solidFill>
                  <a:srgbClr val="8F8F8F"/>
                </a:solidFill>
                <a:latin typeface="Funnel Sans"/>
                <a:ea typeface="Funnel Sans"/>
                <a:cs typeface="Funnel Sans"/>
                <a:sym typeface="Funnel Sans"/>
              </a:rPr>
              <a:t>원본 레이아웃 거의 그대로 유지</a:t>
            </a:r>
            <a:endParaRPr b="0" i="0" sz="1500" u="none" cap="none" strike="noStrike"/>
          </a:p>
        </p:txBody>
      </p:sp>
      <p:pic>
        <p:nvPicPr>
          <p:cNvPr descr="preencoded.png" id="790" name="Google Shape;790;p65"/>
          <p:cNvPicPr preferRelativeResize="0"/>
          <p:nvPr/>
        </p:nvPicPr>
        <p:blipFill rotWithShape="1">
          <a:blip r:embed="rId4">
            <a:alphaModFix/>
          </a:blip>
          <a:srcRect b="0" l="0" r="0" t="0"/>
          <a:stretch/>
        </p:blipFill>
        <p:spPr>
          <a:xfrm>
            <a:off x="5306616" y="1695926"/>
            <a:ext cx="3428523" cy="4571286"/>
          </a:xfrm>
          <a:prstGeom prst="rect">
            <a:avLst/>
          </a:prstGeom>
          <a:noFill/>
          <a:ln>
            <a:noFill/>
          </a:ln>
        </p:spPr>
      </p:pic>
      <p:sp>
        <p:nvSpPr>
          <p:cNvPr id="791" name="Google Shape;791;p65"/>
          <p:cNvSpPr/>
          <p:nvPr/>
        </p:nvSpPr>
        <p:spPr>
          <a:xfrm>
            <a:off x="5306616" y="6484025"/>
            <a:ext cx="2892000" cy="3615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DDDDDD"/>
              </a:buClr>
              <a:buSzPts val="2250"/>
              <a:buFont typeface="Mona Sans"/>
              <a:buNone/>
            </a:pPr>
            <a:r>
              <a:rPr b="0" i="0" lang="en-US" sz="2250" u="none" cap="none" strike="noStrike">
                <a:solidFill>
                  <a:srgbClr val="DDDDDD"/>
                </a:solidFill>
                <a:latin typeface="Mona Sans"/>
                <a:ea typeface="Mona Sans"/>
                <a:cs typeface="Mona Sans"/>
                <a:sym typeface="Mona Sans"/>
              </a:rPr>
              <a:t>balanced</a:t>
            </a:r>
            <a:endParaRPr b="0" i="0" sz="2250" u="none" cap="none" strike="noStrike"/>
          </a:p>
        </p:txBody>
      </p:sp>
      <p:sp>
        <p:nvSpPr>
          <p:cNvPr id="792" name="Google Shape;792;p65"/>
          <p:cNvSpPr/>
          <p:nvPr/>
        </p:nvSpPr>
        <p:spPr>
          <a:xfrm>
            <a:off x="5306616" y="7038261"/>
            <a:ext cx="40335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8F8F8F"/>
              </a:buClr>
              <a:buSzPts val="1500"/>
              <a:buFont typeface="Funnel Sans"/>
              <a:buNone/>
            </a:pPr>
            <a:r>
              <a:rPr b="0" i="0" lang="en-US" sz="1500" u="none" cap="none" strike="noStrike">
                <a:solidFill>
                  <a:srgbClr val="8F8F8F"/>
                </a:solidFill>
                <a:latin typeface="Funnel Sans"/>
                <a:ea typeface="Funnel Sans"/>
                <a:cs typeface="Funnel Sans"/>
                <a:sym typeface="Funnel Sans"/>
              </a:rPr>
              <a:t>자연스러움 + 스타일 균형</a:t>
            </a:r>
            <a:endParaRPr b="0" i="0" sz="1500" u="none" cap="none" strike="noStrike"/>
          </a:p>
        </p:txBody>
      </p:sp>
      <p:pic>
        <p:nvPicPr>
          <p:cNvPr descr="preencoded.png" id="793" name="Google Shape;793;p65"/>
          <p:cNvPicPr preferRelativeResize="0"/>
          <p:nvPr/>
        </p:nvPicPr>
        <p:blipFill rotWithShape="1">
          <a:blip r:embed="rId5">
            <a:alphaModFix/>
          </a:blip>
          <a:srcRect b="0" l="0" r="0" t="0"/>
          <a:stretch/>
        </p:blipFill>
        <p:spPr>
          <a:xfrm>
            <a:off x="9818132" y="1695926"/>
            <a:ext cx="3428523" cy="4571286"/>
          </a:xfrm>
          <a:prstGeom prst="rect">
            <a:avLst/>
          </a:prstGeom>
          <a:noFill/>
          <a:ln>
            <a:noFill/>
          </a:ln>
        </p:spPr>
      </p:pic>
      <p:sp>
        <p:nvSpPr>
          <p:cNvPr id="794" name="Google Shape;794;p65"/>
          <p:cNvSpPr/>
          <p:nvPr/>
        </p:nvSpPr>
        <p:spPr>
          <a:xfrm>
            <a:off x="9818132" y="6484025"/>
            <a:ext cx="2892000" cy="3615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DDDDDD"/>
              </a:buClr>
              <a:buSzPts val="2250"/>
              <a:buFont typeface="Mona Sans"/>
              <a:buNone/>
            </a:pPr>
            <a:r>
              <a:rPr b="0" i="0" lang="en-US" sz="2250" u="none" cap="none" strike="noStrike">
                <a:solidFill>
                  <a:srgbClr val="DDDDDD"/>
                </a:solidFill>
                <a:latin typeface="Mona Sans"/>
                <a:ea typeface="Mona Sans"/>
                <a:cs typeface="Mona Sans"/>
                <a:sym typeface="Mona Sans"/>
              </a:rPr>
              <a:t>creative</a:t>
            </a:r>
            <a:endParaRPr b="0" i="0" sz="2250" u="none" cap="none" strike="noStrike"/>
          </a:p>
        </p:txBody>
      </p:sp>
      <p:sp>
        <p:nvSpPr>
          <p:cNvPr id="795" name="Google Shape;795;p65"/>
          <p:cNvSpPr/>
          <p:nvPr/>
        </p:nvSpPr>
        <p:spPr>
          <a:xfrm>
            <a:off x="9818132" y="7038261"/>
            <a:ext cx="4033500" cy="30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8F8F8F"/>
              </a:buClr>
              <a:buSzPts val="1500"/>
              <a:buFont typeface="Funnel Sans"/>
              <a:buNone/>
            </a:pPr>
            <a:r>
              <a:rPr b="0" i="0" lang="en-US" sz="1500" u="none" cap="none" strike="noStrike">
                <a:solidFill>
                  <a:srgbClr val="8F8F8F"/>
                </a:solidFill>
                <a:latin typeface="Funnel Sans"/>
                <a:ea typeface="Funnel Sans"/>
                <a:cs typeface="Funnel Sans"/>
                <a:sym typeface="Funnel Sans"/>
              </a:rPr>
              <a:t>자유로운 브랜딩 이미지</a:t>
            </a:r>
            <a:endParaRPr b="0" i="0" sz="1500" u="none" cap="none" strike="noStrike"/>
          </a:p>
        </p:txBody>
      </p:sp>
      <p:sp>
        <p:nvSpPr>
          <p:cNvPr id="796" name="Google Shape;796;p65"/>
          <p:cNvSpPr/>
          <p:nvPr/>
        </p:nvSpPr>
        <p:spPr>
          <a:xfrm>
            <a:off x="793804" y="704325"/>
            <a:ext cx="67452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CompositionMode Preset</a:t>
            </a:r>
            <a:endParaRPr b="0" i="0" sz="3900" u="none" cap="none" strike="noStrike"/>
          </a:p>
        </p:txBody>
      </p:sp>
      <p:sp>
        <p:nvSpPr>
          <p:cNvPr id="797" name="Google Shape;797;p65"/>
          <p:cNvSpPr/>
          <p:nvPr/>
        </p:nvSpPr>
        <p:spPr>
          <a:xfrm>
            <a:off x="12729725" y="7596550"/>
            <a:ext cx="1830300" cy="564300"/>
          </a:xfrm>
          <a:prstGeom prst="rect">
            <a:avLst/>
          </a:prstGeom>
          <a:solidFill>
            <a:srgbClr val="1917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6"/>
          <p:cNvSpPr/>
          <p:nvPr/>
        </p:nvSpPr>
        <p:spPr>
          <a:xfrm>
            <a:off x="7422833" y="4980623"/>
            <a:ext cx="6413700" cy="2366400"/>
          </a:xfrm>
          <a:prstGeom prst="roundRect">
            <a:avLst>
              <a:gd fmla="val 3825"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6"/>
          <p:cNvSpPr/>
          <p:nvPr/>
        </p:nvSpPr>
        <p:spPr>
          <a:xfrm>
            <a:off x="7418725" y="4980625"/>
            <a:ext cx="6422100" cy="2366400"/>
          </a:xfrm>
          <a:prstGeom prst="roundRect">
            <a:avLst>
              <a:gd fmla="val 4313" name="adj"/>
            </a:avLst>
          </a:prstGeom>
          <a:solidFill>
            <a:srgbClr val="B28150">
              <a:alpha val="8797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6"/>
          <p:cNvSpPr/>
          <p:nvPr/>
        </p:nvSpPr>
        <p:spPr>
          <a:xfrm>
            <a:off x="793790" y="4980623"/>
            <a:ext cx="6413700" cy="2366400"/>
          </a:xfrm>
          <a:prstGeom prst="roundRect">
            <a:avLst>
              <a:gd fmla="val 3825"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6"/>
          <p:cNvSpPr/>
          <p:nvPr/>
        </p:nvSpPr>
        <p:spPr>
          <a:xfrm>
            <a:off x="789600" y="4980625"/>
            <a:ext cx="6422100" cy="2366400"/>
          </a:xfrm>
          <a:prstGeom prst="roundRect">
            <a:avLst>
              <a:gd fmla="val 4313" name="adj"/>
            </a:avLst>
          </a:prstGeom>
          <a:solidFill>
            <a:srgbClr val="B28150">
              <a:alpha val="613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6"/>
          <p:cNvSpPr/>
          <p:nvPr/>
        </p:nvSpPr>
        <p:spPr>
          <a:xfrm>
            <a:off x="7422833" y="1986915"/>
            <a:ext cx="6413700" cy="2778300"/>
          </a:xfrm>
          <a:prstGeom prst="roundRect">
            <a:avLst>
              <a:gd fmla="val 3258"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6"/>
          <p:cNvSpPr/>
          <p:nvPr/>
        </p:nvSpPr>
        <p:spPr>
          <a:xfrm>
            <a:off x="7418725" y="2016802"/>
            <a:ext cx="6422100" cy="2748300"/>
          </a:xfrm>
          <a:prstGeom prst="roundRect">
            <a:avLst>
              <a:gd fmla="val 4313" name="adj"/>
            </a:avLst>
          </a:prstGeom>
          <a:solidFill>
            <a:srgbClr val="B28150">
              <a:alpha val="575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6"/>
          <p:cNvSpPr/>
          <p:nvPr/>
        </p:nvSpPr>
        <p:spPr>
          <a:xfrm>
            <a:off x="793790" y="1986915"/>
            <a:ext cx="6413700" cy="2778300"/>
          </a:xfrm>
          <a:prstGeom prst="roundRect">
            <a:avLst>
              <a:gd fmla="val 3258"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6"/>
          <p:cNvSpPr/>
          <p:nvPr/>
        </p:nvSpPr>
        <p:spPr>
          <a:xfrm>
            <a:off x="789550" y="1986927"/>
            <a:ext cx="6422100" cy="2778300"/>
          </a:xfrm>
          <a:prstGeom prst="roundRect">
            <a:avLst>
              <a:gd fmla="val 4313" name="adj"/>
            </a:avLst>
          </a:prstGeom>
          <a:solidFill>
            <a:srgbClr val="B28150">
              <a:alpha val="3861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FBFD"/>
              </a:solidFill>
              <a:highlight>
                <a:srgbClr val="F1D9A9"/>
              </a:highlight>
            </a:endParaRPr>
          </a:p>
        </p:txBody>
      </p:sp>
      <p:sp>
        <p:nvSpPr>
          <p:cNvPr id="811" name="Google Shape;811;p66"/>
          <p:cNvSpPr/>
          <p:nvPr/>
        </p:nvSpPr>
        <p:spPr>
          <a:xfrm>
            <a:off x="793790" y="882610"/>
            <a:ext cx="5387100" cy="6735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DDDDD"/>
              </a:buClr>
              <a:buSzPts val="4200"/>
              <a:buFont typeface="Mona Sans"/>
              <a:buNone/>
            </a:pPr>
            <a:r>
              <a:rPr lang="en-US" sz="4200">
                <a:solidFill>
                  <a:srgbClr val="DDDDDD"/>
                </a:solidFill>
                <a:latin typeface="Mona Sans"/>
                <a:ea typeface="Mona Sans"/>
                <a:cs typeface="Mona Sans"/>
                <a:sym typeface="Mona Sans"/>
              </a:rPr>
              <a:t>Trouble</a:t>
            </a:r>
            <a:endParaRPr b="0" i="0" sz="4200" u="none" cap="none" strike="noStrike"/>
          </a:p>
        </p:txBody>
      </p:sp>
      <p:sp>
        <p:nvSpPr>
          <p:cNvPr id="812" name="Google Shape;812;p66"/>
          <p:cNvSpPr/>
          <p:nvPr/>
        </p:nvSpPr>
        <p:spPr>
          <a:xfrm>
            <a:off x="1016794" y="2209919"/>
            <a:ext cx="5967600" cy="6732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FFFFFF"/>
              </a:buClr>
              <a:buSzPts val="2100"/>
              <a:buFont typeface="Mona Sans"/>
              <a:buNone/>
            </a:pPr>
            <a:r>
              <a:rPr b="1" i="0" lang="en-US" sz="2100" u="none" cap="none" strike="noStrike">
                <a:solidFill>
                  <a:srgbClr val="FFFFFF"/>
                </a:solidFill>
                <a:latin typeface="Mona Sans"/>
                <a:ea typeface="Mona Sans"/>
                <a:cs typeface="Mona Sans"/>
                <a:sym typeface="Mona Sans"/>
              </a:rPr>
              <a:t>SDXL + ControlNet + IP-Adapter → 메모리/성능 한계</a:t>
            </a:r>
            <a:endParaRPr b="1" i="0" sz="2100" u="none" cap="none" strike="noStrike"/>
          </a:p>
        </p:txBody>
      </p:sp>
      <p:sp>
        <p:nvSpPr>
          <p:cNvPr id="813" name="Google Shape;813;p66"/>
          <p:cNvSpPr/>
          <p:nvPr/>
        </p:nvSpPr>
        <p:spPr>
          <a:xfrm>
            <a:off x="1016794" y="3012281"/>
            <a:ext cx="5967600" cy="689700"/>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FFFFFF"/>
              </a:buClr>
              <a:buSzPts val="1650"/>
              <a:buFont typeface="Funnel Sans"/>
              <a:buChar char="•"/>
            </a:pPr>
            <a:r>
              <a:rPr b="0" i="0" lang="en-US" sz="1650" u="none" cap="none" strike="noStrike">
                <a:solidFill>
                  <a:srgbClr val="FFFFFF"/>
                </a:solidFill>
                <a:latin typeface="Funnel Sans"/>
                <a:ea typeface="Funnel Sans"/>
                <a:cs typeface="Funnel Sans"/>
                <a:sym typeface="Funnel Sans"/>
              </a:rPr>
              <a:t>SDXL + ControlNet + IP-Adapter 조합 시 VRAM 초과(OOM)·지연 심각</a:t>
            </a:r>
            <a:endParaRPr b="0" i="0" sz="1650" u="none" cap="none" strike="noStrike"/>
          </a:p>
        </p:txBody>
      </p:sp>
      <p:sp>
        <p:nvSpPr>
          <p:cNvPr id="814" name="Google Shape;814;p66"/>
          <p:cNvSpPr/>
          <p:nvPr/>
        </p:nvSpPr>
        <p:spPr>
          <a:xfrm>
            <a:off x="1016794" y="3777258"/>
            <a:ext cx="5967600" cy="344700"/>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FFFFFF"/>
              </a:buClr>
              <a:buSzPts val="1650"/>
              <a:buFont typeface="Funnel Sans"/>
              <a:buChar char="•"/>
            </a:pPr>
            <a:r>
              <a:rPr b="0" i="0" lang="en-US" sz="1650" u="none" cap="none" strike="noStrike">
                <a:solidFill>
                  <a:srgbClr val="FFFFFF"/>
                </a:solidFill>
                <a:latin typeface="Funnel Sans"/>
                <a:ea typeface="Funnel Sans"/>
                <a:cs typeface="Funnel Sans"/>
                <a:sym typeface="Funnel Sans"/>
              </a:rPr>
              <a:t>광고 서비스에는 과한 품질, 응답 속도도 맞지 않음</a:t>
            </a:r>
            <a:endParaRPr b="0" i="0" sz="1650" u="none" cap="none" strike="noStrike"/>
          </a:p>
        </p:txBody>
      </p:sp>
      <p:sp>
        <p:nvSpPr>
          <p:cNvPr id="815" name="Google Shape;815;p66"/>
          <p:cNvSpPr/>
          <p:nvPr/>
        </p:nvSpPr>
        <p:spPr>
          <a:xfrm>
            <a:off x="1016794" y="4197429"/>
            <a:ext cx="5967600" cy="344700"/>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FFFFFF"/>
              </a:buClr>
              <a:buSzPts val="1650"/>
              <a:buFont typeface="Funnel Sans"/>
              <a:buChar char="•"/>
            </a:pPr>
            <a:r>
              <a:rPr b="0" i="0" lang="en-US" sz="1650" u="none" cap="none" strike="noStrike">
                <a:solidFill>
                  <a:srgbClr val="FFFFFF"/>
                </a:solidFill>
                <a:latin typeface="Funnel Sans"/>
                <a:ea typeface="Funnel Sans"/>
                <a:cs typeface="Funnel Sans"/>
                <a:sym typeface="Funnel Sans"/>
              </a:rPr>
              <a:t>SD 1.5 + ControlNet-Depth + IP-Adapter(SD1.5)로 축소</a:t>
            </a:r>
            <a:endParaRPr b="0" i="0" sz="1650" u="none" cap="none" strike="noStrike"/>
          </a:p>
        </p:txBody>
      </p:sp>
      <p:sp>
        <p:nvSpPr>
          <p:cNvPr id="816" name="Google Shape;816;p66"/>
          <p:cNvSpPr/>
          <p:nvPr/>
        </p:nvSpPr>
        <p:spPr>
          <a:xfrm>
            <a:off x="7645822" y="2209925"/>
            <a:ext cx="57651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FFFFFF"/>
              </a:buClr>
              <a:buSzPts val="2100"/>
              <a:buFont typeface="Mona Sans"/>
              <a:buNone/>
            </a:pPr>
            <a:r>
              <a:rPr b="1" i="0" lang="en-US" sz="2100" u="none" cap="none" strike="noStrike">
                <a:solidFill>
                  <a:srgbClr val="FFFFFF"/>
                </a:solidFill>
                <a:latin typeface="Mona Sans"/>
                <a:ea typeface="Mona Sans"/>
                <a:cs typeface="Mona Sans"/>
                <a:sym typeface="Mona Sans"/>
              </a:rPr>
              <a:t>torch / xformers / diffusers 버전 지옥</a:t>
            </a:r>
            <a:endParaRPr b="1" i="0" sz="2100" u="none" cap="none" strike="noStrike"/>
          </a:p>
        </p:txBody>
      </p:sp>
      <p:sp>
        <p:nvSpPr>
          <p:cNvPr id="817" name="Google Shape;817;p66"/>
          <p:cNvSpPr/>
          <p:nvPr/>
        </p:nvSpPr>
        <p:spPr>
          <a:xfrm>
            <a:off x="7645837" y="2675692"/>
            <a:ext cx="5967900" cy="689700"/>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FFFFFF"/>
              </a:buClr>
              <a:buSzPts val="1650"/>
              <a:buFont typeface="Funnel Sans"/>
              <a:buChar char="•"/>
            </a:pPr>
            <a:r>
              <a:rPr b="0" i="0" lang="en-US" sz="1650" u="none" cap="none" strike="noStrike">
                <a:solidFill>
                  <a:srgbClr val="FFFFFF"/>
                </a:solidFill>
                <a:latin typeface="Funnel Sans"/>
                <a:ea typeface="Funnel Sans"/>
                <a:cs typeface="Funnel Sans"/>
                <a:sym typeface="Funnel Sans"/>
              </a:rPr>
              <a:t>uv로 설치한 torch·xformers·diffusers 버전이 서로 호환되지 않음</a:t>
            </a:r>
            <a:endParaRPr b="0" i="0" sz="1650" u="none" cap="none" strike="noStrike"/>
          </a:p>
        </p:txBody>
      </p:sp>
      <p:sp>
        <p:nvSpPr>
          <p:cNvPr id="818" name="Google Shape;818;p66"/>
          <p:cNvSpPr/>
          <p:nvPr/>
        </p:nvSpPr>
        <p:spPr>
          <a:xfrm>
            <a:off x="7645837" y="3440668"/>
            <a:ext cx="5967900" cy="344700"/>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FFFFFF"/>
              </a:buClr>
              <a:buSzPts val="1650"/>
              <a:buFont typeface="Funnel Sans"/>
              <a:buChar char="•"/>
            </a:pPr>
            <a:r>
              <a:rPr b="0" i="0" lang="en-US" sz="1650" u="none" cap="none" strike="noStrike">
                <a:solidFill>
                  <a:srgbClr val="FFFFFF"/>
                </a:solidFill>
                <a:latin typeface="Funnel Sans"/>
                <a:ea typeface="Funnel Sans"/>
                <a:cs typeface="Funnel Sans"/>
                <a:sym typeface="Funnel Sans"/>
              </a:rPr>
              <a:t>xformers 활성화 시 파이프라인 크래시</a:t>
            </a:r>
            <a:endParaRPr b="0" i="0" sz="1650" u="none" cap="none" strike="noStrike"/>
          </a:p>
        </p:txBody>
      </p:sp>
      <p:sp>
        <p:nvSpPr>
          <p:cNvPr id="819" name="Google Shape;819;p66"/>
          <p:cNvSpPr/>
          <p:nvPr/>
        </p:nvSpPr>
        <p:spPr>
          <a:xfrm>
            <a:off x="1016794" y="5203627"/>
            <a:ext cx="57651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FFFFFF"/>
              </a:buClr>
              <a:buSzPts val="2100"/>
              <a:buFont typeface="Mona Sans"/>
              <a:buNone/>
            </a:pPr>
            <a:r>
              <a:rPr b="1" i="0" lang="en-US" sz="2100" u="none" cap="none" strike="noStrike">
                <a:solidFill>
                  <a:srgbClr val="FFFFFF"/>
                </a:solidFill>
                <a:latin typeface="Mona Sans"/>
                <a:ea typeface="Mona Sans"/>
                <a:cs typeface="Mona Sans"/>
                <a:sym typeface="Mona Sans"/>
              </a:rPr>
              <a:t>ControlNet + IP-Adapter 옵션 충돌 / 메모리 문제</a:t>
            </a:r>
            <a:endParaRPr b="1" i="0" sz="2100" u="none" cap="none" strike="noStrike"/>
          </a:p>
        </p:txBody>
      </p:sp>
      <p:sp>
        <p:nvSpPr>
          <p:cNvPr id="820" name="Google Shape;820;p66"/>
          <p:cNvSpPr/>
          <p:nvPr/>
        </p:nvSpPr>
        <p:spPr>
          <a:xfrm>
            <a:off x="1016794" y="5669399"/>
            <a:ext cx="5967600" cy="689700"/>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FFFFFF"/>
              </a:buClr>
              <a:buSzPts val="1650"/>
              <a:buFont typeface="Funnel Sans"/>
              <a:buChar char="•"/>
            </a:pPr>
            <a:r>
              <a:rPr b="0" i="0" lang="en-US" sz="1650" u="none" cap="none" strike="noStrike">
                <a:solidFill>
                  <a:srgbClr val="FFFFFF"/>
                </a:solidFill>
                <a:latin typeface="Funnel Sans"/>
                <a:ea typeface="Funnel Sans"/>
                <a:cs typeface="Funnel Sans"/>
                <a:sym typeface="Funnel Sans"/>
              </a:rPr>
              <a:t>attention_slicing() 사용시 IP-Adapter 와 충돌 → 이미지 깨짐/오류</a:t>
            </a:r>
            <a:endParaRPr b="0" i="0" sz="1650" u="none" cap="none" strike="noStrike"/>
          </a:p>
        </p:txBody>
      </p:sp>
      <p:sp>
        <p:nvSpPr>
          <p:cNvPr id="821" name="Google Shape;821;p66"/>
          <p:cNvSpPr/>
          <p:nvPr/>
        </p:nvSpPr>
        <p:spPr>
          <a:xfrm>
            <a:off x="1016794" y="6434376"/>
            <a:ext cx="5967600" cy="689700"/>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FFFFFF"/>
              </a:buClr>
              <a:buSzPts val="1650"/>
              <a:buFont typeface="Funnel Sans"/>
              <a:buChar char="•"/>
            </a:pPr>
            <a:r>
              <a:rPr b="0" i="0" lang="en-US" sz="1650" u="none" cap="none" strike="noStrike">
                <a:solidFill>
                  <a:srgbClr val="FFFFFF"/>
                </a:solidFill>
                <a:latin typeface="Funnel Sans"/>
                <a:ea typeface="Funnel Sans"/>
                <a:cs typeface="Funnel Sans"/>
                <a:sym typeface="Funnel Sans"/>
              </a:rPr>
              <a:t>ControlNet 강도, IP-Adapter 스케일 조합에 따라 제품이 사라지거나, 배경이 망가지는 문제</a:t>
            </a:r>
            <a:endParaRPr b="0" i="0" sz="1650" u="none" cap="none" strike="noStrike"/>
          </a:p>
        </p:txBody>
      </p:sp>
      <p:sp>
        <p:nvSpPr>
          <p:cNvPr id="822" name="Google Shape;822;p66"/>
          <p:cNvSpPr/>
          <p:nvPr/>
        </p:nvSpPr>
        <p:spPr>
          <a:xfrm>
            <a:off x="7645837" y="5203627"/>
            <a:ext cx="33654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FFFFFF"/>
              </a:buClr>
              <a:buSzPts val="2100"/>
              <a:buFont typeface="Mona Sans"/>
              <a:buNone/>
            </a:pPr>
            <a:r>
              <a:rPr b="1" i="0" lang="en-US" sz="2100" u="none" cap="none" strike="noStrike">
                <a:solidFill>
                  <a:srgbClr val="FFFFFF"/>
                </a:solidFill>
                <a:latin typeface="Mona Sans"/>
                <a:ea typeface="Mona Sans"/>
                <a:cs typeface="Mona Sans"/>
                <a:sym typeface="Mona Sans"/>
              </a:rPr>
              <a:t>Depth map 품질·정규화 문제</a:t>
            </a:r>
            <a:endParaRPr b="1" i="0" sz="2100" u="none" cap="none" strike="noStrike"/>
          </a:p>
        </p:txBody>
      </p:sp>
      <p:sp>
        <p:nvSpPr>
          <p:cNvPr id="823" name="Google Shape;823;p66"/>
          <p:cNvSpPr/>
          <p:nvPr/>
        </p:nvSpPr>
        <p:spPr>
          <a:xfrm>
            <a:off x="7645837" y="5669399"/>
            <a:ext cx="5967900" cy="689700"/>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FFFFFF"/>
              </a:buClr>
              <a:buSzPts val="1650"/>
              <a:buFont typeface="Funnel Sans"/>
              <a:buChar char="•"/>
            </a:pPr>
            <a:r>
              <a:rPr b="0" i="0" lang="en-US" sz="1650" u="none" cap="none" strike="noStrike">
                <a:solidFill>
                  <a:srgbClr val="FFFFFF"/>
                </a:solidFill>
                <a:latin typeface="Funnel Sans"/>
                <a:ea typeface="Funnel Sans"/>
                <a:cs typeface="Funnel Sans"/>
                <a:sym typeface="Funnel Sans"/>
              </a:rPr>
              <a:t>Midas Detector 출력값 그대로 넣으면 너무 어둡거나 밝은 depth map → ControlNet 효과 약함</a:t>
            </a:r>
            <a:endParaRPr b="0" i="0" sz="1650" u="none" cap="none" strike="noStrike"/>
          </a:p>
        </p:txBody>
      </p:sp>
      <p:sp>
        <p:nvSpPr>
          <p:cNvPr id="824" name="Google Shape;824;p66"/>
          <p:cNvSpPr/>
          <p:nvPr/>
        </p:nvSpPr>
        <p:spPr>
          <a:xfrm>
            <a:off x="12729725" y="7596550"/>
            <a:ext cx="1830300" cy="564300"/>
          </a:xfrm>
          <a:prstGeom prst="rect">
            <a:avLst/>
          </a:prstGeom>
          <a:solidFill>
            <a:srgbClr val="1917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7"/>
          <p:cNvSpPr/>
          <p:nvPr/>
        </p:nvSpPr>
        <p:spPr>
          <a:xfrm>
            <a:off x="7428548"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7"/>
          <p:cNvSpPr/>
          <p:nvPr/>
        </p:nvSpPr>
        <p:spPr>
          <a:xfrm>
            <a:off x="7418725" y="3371600"/>
            <a:ext cx="6422100" cy="2648700"/>
          </a:xfrm>
          <a:prstGeom prst="roundRect">
            <a:avLst>
              <a:gd fmla="val 4313" name="adj"/>
            </a:avLst>
          </a:prstGeom>
          <a:solidFill>
            <a:srgbClr val="B28150">
              <a:alpha val="6203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7"/>
          <p:cNvSpPr/>
          <p:nvPr/>
        </p:nvSpPr>
        <p:spPr>
          <a:xfrm>
            <a:off x="793790"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7"/>
          <p:cNvSpPr/>
          <p:nvPr/>
        </p:nvSpPr>
        <p:spPr>
          <a:xfrm>
            <a:off x="789550" y="3371600"/>
            <a:ext cx="6422100" cy="2648700"/>
          </a:xfrm>
          <a:prstGeom prst="roundRect">
            <a:avLst>
              <a:gd fmla="val 4313" name="adj"/>
            </a:avLst>
          </a:prstGeom>
          <a:solidFill>
            <a:srgbClr val="B28150">
              <a:alpha val="5000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FBFD"/>
              </a:solidFill>
              <a:highlight>
                <a:srgbClr val="F1D9A9"/>
              </a:highlight>
            </a:endParaRPr>
          </a:p>
        </p:txBody>
      </p:sp>
      <p:sp>
        <p:nvSpPr>
          <p:cNvPr id="834" name="Google Shape;834;p67"/>
          <p:cNvSpPr/>
          <p:nvPr/>
        </p:nvSpPr>
        <p:spPr>
          <a:xfrm>
            <a:off x="793790" y="2209205"/>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DDDDD"/>
              </a:buClr>
              <a:buSzPts val="4450"/>
              <a:buFont typeface="Mona Sans"/>
              <a:buNone/>
            </a:pPr>
            <a:r>
              <a:rPr lang="en-US" sz="4450">
                <a:solidFill>
                  <a:srgbClr val="DDDDDD"/>
                </a:solidFill>
                <a:latin typeface="Mona Sans"/>
                <a:ea typeface="Mona Sans"/>
                <a:cs typeface="Mona Sans"/>
                <a:sym typeface="Mona Sans"/>
              </a:rPr>
              <a:t>Trouble</a:t>
            </a:r>
            <a:endParaRPr b="0" i="0" sz="4450" u="none" cap="none" strike="noStrike"/>
          </a:p>
        </p:txBody>
      </p:sp>
      <p:sp>
        <p:nvSpPr>
          <p:cNvPr id="835" name="Google Shape;835;p67"/>
          <p:cNvSpPr/>
          <p:nvPr/>
        </p:nvSpPr>
        <p:spPr>
          <a:xfrm>
            <a:off x="1028225" y="3606049"/>
            <a:ext cx="4552500" cy="240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i="0" lang="en-US" sz="2200" u="none" cap="none" strike="noStrike">
                <a:solidFill>
                  <a:srgbClr val="FFFFFF"/>
                </a:solidFill>
                <a:latin typeface="Mona Sans"/>
                <a:ea typeface="Mona Sans"/>
                <a:cs typeface="Mona Sans"/>
                <a:sym typeface="Mona Sans"/>
              </a:rPr>
              <a:t>base64 이미지 디코딩 문</a:t>
            </a:r>
            <a:r>
              <a:rPr b="1" lang="en-US" sz="2200">
                <a:solidFill>
                  <a:srgbClr val="FFFFFF"/>
                </a:solidFill>
                <a:latin typeface="Mona Sans"/>
                <a:ea typeface="Mona Sans"/>
                <a:cs typeface="Mona Sans"/>
                <a:sym typeface="Mona Sans"/>
              </a:rPr>
              <a:t>제</a:t>
            </a:r>
            <a:endParaRPr b="1" i="0" sz="2200" u="none" cap="none" strike="noStrike"/>
          </a:p>
        </p:txBody>
      </p:sp>
      <p:sp>
        <p:nvSpPr>
          <p:cNvPr id="836" name="Google Shape;836;p67"/>
          <p:cNvSpPr/>
          <p:nvPr/>
        </p:nvSpPr>
        <p:spPr>
          <a:xfrm>
            <a:off x="1028224" y="4096464"/>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b="0" i="0" lang="en-US" sz="1750" u="none" cap="none" strike="noStrike">
                <a:solidFill>
                  <a:srgbClr val="FFFFFF"/>
                </a:solidFill>
                <a:latin typeface="Funnel Sans"/>
                <a:ea typeface="Funnel Sans"/>
                <a:cs typeface="Funnel Sans"/>
                <a:sym typeface="Funnel Sans"/>
              </a:rPr>
              <a:t>프론트에서 data:image/png;base64,... 형태로 전달</a:t>
            </a:r>
            <a:endParaRPr b="0" i="0" sz="1750" u="none" cap="none" strike="noStrike"/>
          </a:p>
        </p:txBody>
      </p:sp>
      <p:sp>
        <p:nvSpPr>
          <p:cNvPr id="837" name="Google Shape;837;p67"/>
          <p:cNvSpPr/>
          <p:nvPr/>
        </p:nvSpPr>
        <p:spPr>
          <a:xfrm>
            <a:off x="1028224"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b="0" i="0" lang="en-US" sz="1750" u="none" cap="none" strike="noStrike">
                <a:solidFill>
                  <a:srgbClr val="FFFFFF"/>
                </a:solidFill>
                <a:latin typeface="Funnel Sans"/>
                <a:ea typeface="Funnel Sans"/>
                <a:cs typeface="Funnel Sans"/>
                <a:sym typeface="Funnel Sans"/>
              </a:rPr>
              <a:t>단순 base64 디코딩 시 에러 / 이미지 깨짐 발생</a:t>
            </a:r>
            <a:endParaRPr b="0" i="0" sz="1750" u="none" cap="none" strike="noStrike"/>
          </a:p>
        </p:txBody>
      </p:sp>
      <p:sp>
        <p:nvSpPr>
          <p:cNvPr id="838" name="Google Shape;838;p67"/>
          <p:cNvSpPr/>
          <p:nvPr/>
        </p:nvSpPr>
        <p:spPr>
          <a:xfrm>
            <a:off x="1028224" y="4980861"/>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b="0" i="0" lang="en-US" sz="1750" u="none" cap="none" strike="noStrike">
                <a:solidFill>
                  <a:srgbClr val="FFFFFF"/>
                </a:solidFill>
                <a:latin typeface="Funnel Sans"/>
                <a:ea typeface="Funnel Sans"/>
                <a:cs typeface="Funnel Sans"/>
                <a:sym typeface="Funnel Sans"/>
              </a:rPr>
              <a:t>prefix 자동 제거 + 예외 처리</a:t>
            </a:r>
            <a:endParaRPr b="0" i="0" sz="1750" u="none" cap="none" strike="noStrike"/>
          </a:p>
        </p:txBody>
      </p:sp>
      <p:sp>
        <p:nvSpPr>
          <p:cNvPr id="839" name="Google Shape;839;p67"/>
          <p:cNvSpPr/>
          <p:nvPr/>
        </p:nvSpPr>
        <p:spPr>
          <a:xfrm>
            <a:off x="7662982" y="3606046"/>
            <a:ext cx="38349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i="0" lang="en-US" sz="2200" u="none" cap="none" strike="noStrike">
                <a:solidFill>
                  <a:srgbClr val="FFFFFF"/>
                </a:solidFill>
                <a:latin typeface="Mona Sans"/>
                <a:ea typeface="Mona Sans"/>
                <a:cs typeface="Mona Sans"/>
                <a:sym typeface="Mona Sans"/>
              </a:rPr>
              <a:t>프롬프트·네거티브 프롬프트 튜닝</a:t>
            </a:r>
            <a:endParaRPr b="1" i="0" sz="2200" u="none" cap="none" strike="noStrike"/>
          </a:p>
        </p:txBody>
      </p:sp>
      <p:sp>
        <p:nvSpPr>
          <p:cNvPr id="840" name="Google Shape;840;p67"/>
          <p:cNvSpPr/>
          <p:nvPr/>
        </p:nvSpPr>
        <p:spPr>
          <a:xfrm>
            <a:off x="7662982" y="4096464"/>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b="0" i="0" lang="en-US" sz="1750" u="none" cap="none" strike="noStrike">
                <a:solidFill>
                  <a:srgbClr val="FFFFFF"/>
                </a:solidFill>
                <a:latin typeface="Funnel Sans"/>
                <a:ea typeface="Funnel Sans"/>
                <a:cs typeface="Funnel Sans"/>
                <a:sym typeface="Funnel Sans"/>
              </a:rPr>
              <a:t>텍스트 없이 로고, 워터마크, 이상한 글자 많이 생성</a:t>
            </a:r>
            <a:endParaRPr b="0" i="0" sz="1750" u="none" cap="none" strike="noStrike"/>
          </a:p>
        </p:txBody>
      </p:sp>
      <p:sp>
        <p:nvSpPr>
          <p:cNvPr id="841" name="Google Shape;841;p67"/>
          <p:cNvSpPr/>
          <p:nvPr/>
        </p:nvSpPr>
        <p:spPr>
          <a:xfrm>
            <a:off x="7662982"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b="0" i="0" lang="en-US" sz="1750" u="none" cap="none" strike="noStrike">
                <a:solidFill>
                  <a:srgbClr val="FFFFFF"/>
                </a:solidFill>
                <a:latin typeface="Funnel Sans"/>
                <a:ea typeface="Funnel Sans"/>
                <a:cs typeface="Funnel Sans"/>
                <a:sym typeface="Funnel Sans"/>
              </a:rPr>
              <a:t>얼굴/손/글자 품질 문제</a:t>
            </a:r>
            <a:endParaRPr b="0" i="0" sz="1750" u="none" cap="none" strike="noStrike"/>
          </a:p>
        </p:txBody>
      </p:sp>
      <p:sp>
        <p:nvSpPr>
          <p:cNvPr id="842" name="Google Shape;842;p67"/>
          <p:cNvSpPr/>
          <p:nvPr/>
        </p:nvSpPr>
        <p:spPr>
          <a:xfrm>
            <a:off x="7662982" y="4980861"/>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b="0" i="0" lang="en-US" sz="1750" u="none" cap="none" strike="noStrike">
                <a:solidFill>
                  <a:srgbClr val="FFFFFF"/>
                </a:solidFill>
                <a:latin typeface="Funnel Sans"/>
                <a:ea typeface="Funnel Sans"/>
                <a:cs typeface="Funnel Sans"/>
                <a:sym typeface="Funnel Sans"/>
              </a:rPr>
              <a:t>광고용 네거티브 프롬프트 세트 고정</a:t>
            </a:r>
            <a:endParaRPr b="0" i="0" sz="1750" u="none" cap="none" strike="noStrike"/>
          </a:p>
        </p:txBody>
      </p:sp>
      <p:sp>
        <p:nvSpPr>
          <p:cNvPr id="843" name="Google Shape;843;p67"/>
          <p:cNvSpPr/>
          <p:nvPr/>
        </p:nvSpPr>
        <p:spPr>
          <a:xfrm>
            <a:off x="7662982" y="5622083"/>
            <a:ext cx="5939100" cy="3981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b="0" i="0" lang="en-US" sz="1750" u="none" cap="none" strike="noStrike">
                <a:solidFill>
                  <a:srgbClr val="FFFFFF"/>
                </a:solidFill>
                <a:latin typeface="Funnel Sans"/>
                <a:ea typeface="Funnel Sans"/>
                <a:cs typeface="Funnel Sans"/>
                <a:sym typeface="Funnel Sans"/>
              </a:rPr>
              <a:t>Guidance scale·step 수를 모드별로 조정</a:t>
            </a:r>
            <a:endParaRPr b="0" i="0" sz="1750" u="none" cap="none" strike="noStrike"/>
          </a:p>
        </p:txBody>
      </p:sp>
      <p:sp>
        <p:nvSpPr>
          <p:cNvPr id="844" name="Google Shape;844;p67"/>
          <p:cNvSpPr/>
          <p:nvPr/>
        </p:nvSpPr>
        <p:spPr>
          <a:xfrm>
            <a:off x="12729725" y="7596550"/>
            <a:ext cx="1830300" cy="564300"/>
          </a:xfrm>
          <a:prstGeom prst="rect">
            <a:avLst/>
          </a:prstGeom>
          <a:solidFill>
            <a:srgbClr val="1917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8"/>
          <p:cNvSpPr/>
          <p:nvPr/>
        </p:nvSpPr>
        <p:spPr>
          <a:xfrm>
            <a:off x="793790" y="704333"/>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텍스트 삽입</a:t>
            </a:r>
            <a:endParaRPr b="0" i="0" sz="3900" u="none" cap="none" strike="noStrike"/>
          </a:p>
        </p:txBody>
      </p:sp>
      <p:sp>
        <p:nvSpPr>
          <p:cNvPr id="851" name="Google Shape;851;p68"/>
          <p:cNvSpPr/>
          <p:nvPr/>
        </p:nvSpPr>
        <p:spPr>
          <a:xfrm>
            <a:off x="793800" y="1895950"/>
            <a:ext cx="6662700" cy="5355900"/>
          </a:xfrm>
          <a:prstGeom prst="roundRect">
            <a:avLst>
              <a:gd fmla="val 2730" name="adj"/>
            </a:avLst>
          </a:prstGeom>
          <a:solidFill>
            <a:srgbClr val="2A2A2A"/>
          </a:solidFill>
          <a:ln cap="flat" cmpd="sng" w="11575">
            <a:solidFill>
              <a:srgbClr val="434343"/>
            </a:solidFill>
            <a:prstDash val="solid"/>
            <a:round/>
            <a:headEnd len="sm" w="sm" type="none"/>
            <a:tailEnd len="sm" w="sm" type="none"/>
          </a:ln>
        </p:spPr>
        <p:txBody>
          <a:bodyPr anchorCtr="0" anchor="ctr" bIns="111175" lIns="111175" spcFirstLastPara="1" rIns="111175" wrap="square" tIns="111175">
            <a:noAutofit/>
          </a:bodyPr>
          <a:lstStyle/>
          <a:p>
            <a:pPr indent="0" lvl="0" marL="0" rtl="0" algn="l">
              <a:spcBef>
                <a:spcPts val="0"/>
              </a:spcBef>
              <a:spcAft>
                <a:spcPts val="0"/>
              </a:spcAft>
              <a:buNone/>
            </a:pPr>
            <a:r>
              <a:t/>
            </a:r>
            <a:endParaRPr/>
          </a:p>
        </p:txBody>
      </p:sp>
      <p:sp>
        <p:nvSpPr>
          <p:cNvPr id="852" name="Google Shape;852;p68"/>
          <p:cNvSpPr/>
          <p:nvPr/>
        </p:nvSpPr>
        <p:spPr>
          <a:xfrm>
            <a:off x="8476425" y="4967158"/>
            <a:ext cx="5511900" cy="1984200"/>
          </a:xfrm>
          <a:prstGeom prst="roundRect">
            <a:avLst>
              <a:gd fmla="val 2730" name="adj"/>
            </a:avLst>
          </a:prstGeom>
          <a:solidFill>
            <a:srgbClr val="2A2A2A"/>
          </a:solidFill>
          <a:ln cap="flat" cmpd="sng" w="8325">
            <a:solidFill>
              <a:srgbClr val="434343"/>
            </a:solidFill>
            <a:prstDash val="solid"/>
            <a:round/>
            <a:headEnd len="sm" w="sm" type="none"/>
            <a:tailEnd len="sm" w="sm" type="none"/>
          </a:ln>
        </p:spPr>
        <p:txBody>
          <a:bodyPr anchorCtr="0" anchor="ctr" bIns="79900" lIns="79900" spcFirstLastPara="1" rIns="79900" wrap="square" tIns="79900">
            <a:noAutofit/>
          </a:bodyPr>
          <a:lstStyle/>
          <a:p>
            <a:pPr indent="0" lvl="0" marL="0" rtl="0" algn="ctr">
              <a:spcBef>
                <a:spcPts val="0"/>
              </a:spcBef>
              <a:spcAft>
                <a:spcPts val="0"/>
              </a:spcAft>
              <a:buNone/>
            </a:pPr>
            <a:r>
              <a:rPr lang="en-US" sz="1900">
                <a:solidFill>
                  <a:schemeClr val="lt1"/>
                </a:solidFill>
                <a:latin typeface="Funnel Sans Light"/>
                <a:ea typeface="Funnel Sans Light"/>
                <a:cs typeface="Funnel Sans Light"/>
                <a:sym typeface="Funnel Sans Light"/>
              </a:rPr>
              <a:t>OpenCV + Pillow 기반으로 </a:t>
            </a:r>
            <a:endParaRPr sz="1900">
              <a:solidFill>
                <a:schemeClr val="lt1"/>
              </a:solidFill>
              <a:latin typeface="Funnel Sans Light"/>
              <a:ea typeface="Funnel Sans Light"/>
              <a:cs typeface="Funnel Sans Light"/>
              <a:sym typeface="Funnel Sans Light"/>
            </a:endParaRPr>
          </a:p>
          <a:p>
            <a:pPr indent="0" lvl="0" marL="0" rtl="0" algn="ctr">
              <a:spcBef>
                <a:spcPts val="0"/>
              </a:spcBef>
              <a:spcAft>
                <a:spcPts val="0"/>
              </a:spcAft>
              <a:buNone/>
            </a:pPr>
            <a:r>
              <a:rPr lang="en-US" sz="1900">
                <a:solidFill>
                  <a:schemeClr val="lt1"/>
                </a:solidFill>
                <a:latin typeface="Funnel Sans Light"/>
                <a:ea typeface="Funnel Sans Light"/>
                <a:cs typeface="Funnel Sans Light"/>
                <a:sym typeface="Funnel Sans Light"/>
              </a:rPr>
              <a:t>최종 포스터 이미지 위에  텍스트 후처리 삽입</a:t>
            </a:r>
            <a:endParaRPr sz="1900">
              <a:solidFill>
                <a:schemeClr val="lt1"/>
              </a:solidFill>
              <a:latin typeface="Funnel Sans Light"/>
              <a:ea typeface="Funnel Sans Light"/>
              <a:cs typeface="Funnel Sans Light"/>
              <a:sym typeface="Funnel Sans Light"/>
            </a:endParaRPr>
          </a:p>
        </p:txBody>
      </p:sp>
      <p:sp>
        <p:nvSpPr>
          <p:cNvPr id="853" name="Google Shape;853;p68"/>
          <p:cNvSpPr/>
          <p:nvPr/>
        </p:nvSpPr>
        <p:spPr>
          <a:xfrm>
            <a:off x="1044237" y="2034957"/>
            <a:ext cx="6206100" cy="4916400"/>
          </a:xfrm>
          <a:prstGeom prst="roundRect">
            <a:avLst>
              <a:gd fmla="val 5317" name="adj"/>
            </a:avLst>
          </a:prstGeom>
          <a:solidFill>
            <a:srgbClr val="121212"/>
          </a:solidFill>
          <a:ln>
            <a:noFill/>
          </a:ln>
        </p:spPr>
        <p:txBody>
          <a:bodyPr anchorCtr="0" anchor="ctr" bIns="111175" lIns="111175" spcFirstLastPara="1" rIns="111175" wrap="square" tIns="111175">
            <a:noAutofit/>
          </a:bodyPr>
          <a:lstStyle/>
          <a:p>
            <a:pPr indent="0" lvl="0" marL="0" rtl="0" algn="l">
              <a:spcBef>
                <a:spcPts val="0"/>
              </a:spcBef>
              <a:spcAft>
                <a:spcPts val="0"/>
              </a:spcAft>
              <a:buNone/>
            </a:pPr>
            <a:r>
              <a:t/>
            </a:r>
            <a:endParaRPr/>
          </a:p>
        </p:txBody>
      </p:sp>
      <p:sp>
        <p:nvSpPr>
          <p:cNvPr id="854" name="Google Shape;854;p68"/>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5" name="Google Shape;855;p68"/>
          <p:cNvSpPr/>
          <p:nvPr/>
        </p:nvSpPr>
        <p:spPr>
          <a:xfrm>
            <a:off x="8476425" y="2271200"/>
            <a:ext cx="5511900" cy="1984200"/>
          </a:xfrm>
          <a:prstGeom prst="roundRect">
            <a:avLst>
              <a:gd fmla="val 2730" name="adj"/>
            </a:avLst>
          </a:prstGeom>
          <a:noFill/>
          <a:ln>
            <a:noFill/>
          </a:ln>
        </p:spPr>
        <p:txBody>
          <a:bodyPr anchorCtr="0" anchor="ctr" bIns="79900" lIns="79900" spcFirstLastPara="1" rIns="79900" wrap="square" tIns="79900">
            <a:noAutofit/>
          </a:bodyPr>
          <a:lstStyle/>
          <a:p>
            <a:pPr indent="0" lvl="0" marL="0" rtl="0" algn="ctr">
              <a:spcBef>
                <a:spcPts val="0"/>
              </a:spcBef>
              <a:spcAft>
                <a:spcPts val="0"/>
              </a:spcAft>
              <a:buNone/>
            </a:pPr>
            <a:r>
              <a:rPr lang="en-US" sz="1900">
                <a:solidFill>
                  <a:schemeClr val="lt1"/>
                </a:solidFill>
                <a:latin typeface="Funnel Sans Light"/>
                <a:ea typeface="Funnel Sans Light"/>
                <a:cs typeface="Funnel Sans Light"/>
                <a:sym typeface="Funnel Sans Light"/>
              </a:rPr>
              <a:t>Diffusion 모델에서 문구까지 포함된 이미지 </a:t>
            </a:r>
            <a:r>
              <a:rPr lang="en-US" sz="1900">
                <a:solidFill>
                  <a:schemeClr val="lt1"/>
                </a:solidFill>
                <a:latin typeface="Funnel Sans Light"/>
                <a:ea typeface="Funnel Sans Light"/>
                <a:cs typeface="Funnel Sans Light"/>
                <a:sym typeface="Funnel Sans Light"/>
              </a:rPr>
              <a:t>생성</a:t>
            </a:r>
            <a:endParaRPr sz="1900">
              <a:solidFill>
                <a:schemeClr val="lt1"/>
              </a:solidFill>
              <a:latin typeface="Funnel Sans Light"/>
              <a:ea typeface="Funnel Sans Light"/>
              <a:cs typeface="Funnel Sans Light"/>
              <a:sym typeface="Funnel Sans Light"/>
            </a:endParaRPr>
          </a:p>
          <a:p>
            <a:pPr indent="0" lvl="0" marL="0" rtl="0" algn="ctr">
              <a:spcBef>
                <a:spcPts val="0"/>
              </a:spcBef>
              <a:spcAft>
                <a:spcPts val="0"/>
              </a:spcAft>
              <a:buNone/>
            </a:pPr>
            <a:r>
              <a:t/>
            </a:r>
            <a:endParaRPr sz="1798">
              <a:solidFill>
                <a:schemeClr val="lt1"/>
              </a:solidFill>
              <a:latin typeface="Funnel Sans Light"/>
              <a:ea typeface="Funnel Sans Light"/>
              <a:cs typeface="Funnel Sans Light"/>
              <a:sym typeface="Funnel Sans Light"/>
            </a:endParaRPr>
          </a:p>
          <a:p>
            <a:pPr indent="0" lvl="0" marL="0" rtl="0" algn="ctr">
              <a:spcBef>
                <a:spcPts val="0"/>
              </a:spcBef>
              <a:spcAft>
                <a:spcPts val="0"/>
              </a:spcAft>
              <a:buNone/>
            </a:pPr>
            <a:r>
              <a:rPr lang="en-US" sz="2000">
                <a:solidFill>
                  <a:schemeClr val="lt1"/>
                </a:solidFill>
                <a:latin typeface="Funnel Sans Light"/>
                <a:ea typeface="Funnel Sans Light"/>
                <a:cs typeface="Funnel Sans Light"/>
                <a:sym typeface="Funnel Sans Light"/>
              </a:rPr>
              <a:t>→ </a:t>
            </a:r>
            <a:r>
              <a:rPr lang="en-US" sz="2000">
                <a:solidFill>
                  <a:schemeClr val="lt1"/>
                </a:solidFill>
                <a:latin typeface="Funnel Sans Light"/>
                <a:ea typeface="Funnel Sans Light"/>
                <a:cs typeface="Funnel Sans Light"/>
                <a:sym typeface="Funnel Sans Light"/>
              </a:rPr>
              <a:t>품질 불안정 </a:t>
            </a:r>
            <a:r>
              <a:rPr lang="en-US" sz="2000">
                <a:solidFill>
                  <a:schemeClr val="lt1"/>
                </a:solidFill>
                <a:latin typeface="Funnel Sans Light"/>
                <a:ea typeface="Funnel Sans Light"/>
                <a:cs typeface="Funnel Sans Light"/>
                <a:sym typeface="Funnel Sans Light"/>
              </a:rPr>
              <a:t>문제 발생</a:t>
            </a:r>
            <a:endParaRPr sz="2000">
              <a:solidFill>
                <a:schemeClr val="lt1"/>
              </a:solidFill>
              <a:latin typeface="Funnel Sans Light"/>
              <a:ea typeface="Funnel Sans Light"/>
              <a:cs typeface="Funnel Sans Light"/>
              <a:sym typeface="Funnel Sans Light"/>
            </a:endParaRPr>
          </a:p>
        </p:txBody>
      </p:sp>
      <p:pic>
        <p:nvPicPr>
          <p:cNvPr id="856" name="Google Shape;856;p68"/>
          <p:cNvPicPr preferRelativeResize="0"/>
          <p:nvPr/>
        </p:nvPicPr>
        <p:blipFill>
          <a:blip r:embed="rId3">
            <a:alphaModFix/>
          </a:blip>
          <a:stretch>
            <a:fillRect/>
          </a:stretch>
        </p:blipFill>
        <p:spPr>
          <a:xfrm>
            <a:off x="1044226" y="2784038"/>
            <a:ext cx="6206099" cy="3579729"/>
          </a:xfrm>
          <a:prstGeom prst="rect">
            <a:avLst/>
          </a:prstGeom>
          <a:noFill/>
          <a:ln>
            <a:noFill/>
          </a:ln>
        </p:spPr>
      </p:pic>
      <p:cxnSp>
        <p:nvCxnSpPr>
          <p:cNvPr id="857" name="Google Shape;857;p68"/>
          <p:cNvCxnSpPr/>
          <p:nvPr/>
        </p:nvCxnSpPr>
        <p:spPr>
          <a:xfrm>
            <a:off x="11232375" y="4108888"/>
            <a:ext cx="0" cy="450600"/>
          </a:xfrm>
          <a:prstGeom prst="straightConnector1">
            <a:avLst/>
          </a:prstGeom>
          <a:noFill/>
          <a:ln cap="flat" cmpd="sng" w="28575">
            <a:solidFill>
              <a:srgbClr val="AA9B86"/>
            </a:solidFill>
            <a:prstDash val="solid"/>
            <a:round/>
            <a:headEnd len="med" w="med" type="none"/>
            <a:tailEnd len="med" w="med" type="stealth"/>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pic>
        <p:nvPicPr>
          <p:cNvPr descr="preencoded.png" id="863" name="Google Shape;863;p69"/>
          <p:cNvPicPr preferRelativeResize="0"/>
          <p:nvPr/>
        </p:nvPicPr>
        <p:blipFill rotWithShape="1">
          <a:blip r:embed="rId3">
            <a:alphaModFix/>
          </a:blip>
          <a:srcRect b="0" l="0" r="0" t="0"/>
          <a:stretch/>
        </p:blipFill>
        <p:spPr>
          <a:xfrm>
            <a:off x="706079" y="2054692"/>
            <a:ext cx="882491" cy="1059061"/>
          </a:xfrm>
          <a:prstGeom prst="rect">
            <a:avLst/>
          </a:prstGeom>
          <a:noFill/>
          <a:ln>
            <a:noFill/>
          </a:ln>
        </p:spPr>
      </p:pic>
      <p:sp>
        <p:nvSpPr>
          <p:cNvPr id="864" name="Google Shape;864;p69"/>
          <p:cNvSpPr/>
          <p:nvPr/>
        </p:nvSpPr>
        <p:spPr>
          <a:xfrm>
            <a:off x="1765021" y="2231142"/>
            <a:ext cx="22062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C4B5A0"/>
              </a:buClr>
              <a:buSzPts val="1700"/>
              <a:buFont typeface="Poppins"/>
              <a:buNone/>
            </a:pPr>
            <a:r>
              <a:rPr lang="en-US" sz="1700">
                <a:solidFill>
                  <a:srgbClr val="C4B5A0"/>
                </a:solidFill>
                <a:latin typeface="Poppins"/>
                <a:ea typeface="Poppins"/>
                <a:cs typeface="Poppins"/>
                <a:sym typeface="Poppins"/>
              </a:rPr>
              <a:t>사용자 입력</a:t>
            </a:r>
            <a:endParaRPr b="0" i="0" sz="1700" u="none" cap="none" strike="noStrike"/>
          </a:p>
        </p:txBody>
      </p:sp>
      <p:sp>
        <p:nvSpPr>
          <p:cNvPr id="865" name="Google Shape;865;p69"/>
          <p:cNvSpPr/>
          <p:nvPr/>
        </p:nvSpPr>
        <p:spPr>
          <a:xfrm>
            <a:off x="1765020" y="2612737"/>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사용자가 텍스트 위치, 폰트 스타일, 글씨 색상 입력, 문구는 GPT가 생성</a:t>
            </a:r>
            <a:endParaRPr b="0" i="0" sz="1350" u="none" cap="none" strike="noStrike">
              <a:solidFill>
                <a:schemeClr val="lt1"/>
              </a:solidFill>
            </a:endParaRPr>
          </a:p>
        </p:txBody>
      </p:sp>
      <p:pic>
        <p:nvPicPr>
          <p:cNvPr descr="preencoded.png" id="866" name="Google Shape;866;p69"/>
          <p:cNvPicPr preferRelativeResize="0"/>
          <p:nvPr/>
        </p:nvPicPr>
        <p:blipFill rotWithShape="1">
          <a:blip r:embed="rId4">
            <a:alphaModFix/>
          </a:blip>
          <a:srcRect b="0" l="0" r="0" t="0"/>
          <a:stretch/>
        </p:blipFill>
        <p:spPr>
          <a:xfrm>
            <a:off x="706079" y="3113753"/>
            <a:ext cx="882491" cy="1059061"/>
          </a:xfrm>
          <a:prstGeom prst="rect">
            <a:avLst/>
          </a:prstGeom>
          <a:noFill/>
          <a:ln>
            <a:noFill/>
          </a:ln>
        </p:spPr>
      </p:pic>
      <p:sp>
        <p:nvSpPr>
          <p:cNvPr id="867" name="Google Shape;867;p69"/>
          <p:cNvSpPr/>
          <p:nvPr/>
        </p:nvSpPr>
        <p:spPr>
          <a:xfrm>
            <a:off x="1765028" y="3455325"/>
            <a:ext cx="3794100" cy="275700"/>
          </a:xfrm>
          <a:prstGeom prst="rect">
            <a:avLst/>
          </a:prstGeom>
          <a:noFill/>
          <a:ln>
            <a:noFill/>
          </a:ln>
        </p:spPr>
        <p:txBody>
          <a:bodyPr anchorCtr="0" anchor="t" bIns="0" lIns="0" spcFirstLastPara="1" rIns="0" wrap="square" tIns="0">
            <a:noAutofit/>
          </a:bodyPr>
          <a:lstStyle/>
          <a:p>
            <a:pPr indent="0" lvl="0" marL="0" rtl="0" algn="l">
              <a:lnSpc>
                <a:spcPct val="126470"/>
              </a:lnSpc>
              <a:spcBef>
                <a:spcPts val="0"/>
              </a:spcBef>
              <a:spcAft>
                <a:spcPts val="0"/>
              </a:spcAft>
              <a:buClr>
                <a:srgbClr val="C4B5A0"/>
              </a:buClr>
              <a:buSzPts val="1700"/>
              <a:buFont typeface="Poppins"/>
              <a:buNone/>
            </a:pPr>
            <a:r>
              <a:rPr lang="en-US" sz="1700">
                <a:solidFill>
                  <a:srgbClr val="C4B5A0"/>
                </a:solidFill>
                <a:latin typeface="Poppins"/>
                <a:ea typeface="Poppins"/>
                <a:cs typeface="Poppins"/>
                <a:sym typeface="Poppins"/>
              </a:rPr>
              <a:t>API에서 이미지 로딩</a:t>
            </a:r>
            <a:endParaRPr b="0" i="0" sz="1700" u="none" cap="none" strike="noStrike"/>
          </a:p>
        </p:txBody>
      </p:sp>
      <p:pic>
        <p:nvPicPr>
          <p:cNvPr descr="preencoded.png" id="868" name="Google Shape;868;p69"/>
          <p:cNvPicPr preferRelativeResize="0"/>
          <p:nvPr/>
        </p:nvPicPr>
        <p:blipFill rotWithShape="1">
          <a:blip r:embed="rId5">
            <a:alphaModFix/>
          </a:blip>
          <a:srcRect b="0" l="0" r="0" t="0"/>
          <a:stretch/>
        </p:blipFill>
        <p:spPr>
          <a:xfrm>
            <a:off x="706079" y="4172813"/>
            <a:ext cx="882491" cy="1059061"/>
          </a:xfrm>
          <a:prstGeom prst="rect">
            <a:avLst/>
          </a:prstGeom>
          <a:noFill/>
          <a:ln>
            <a:noFill/>
          </a:ln>
        </p:spPr>
      </p:pic>
      <p:sp>
        <p:nvSpPr>
          <p:cNvPr id="869" name="Google Shape;869;p69"/>
          <p:cNvSpPr/>
          <p:nvPr/>
        </p:nvSpPr>
        <p:spPr>
          <a:xfrm>
            <a:off x="1765021" y="4213152"/>
            <a:ext cx="22062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C4B5A0"/>
              </a:buClr>
              <a:buSzPts val="1700"/>
              <a:buFont typeface="Poppins"/>
              <a:buNone/>
            </a:pPr>
            <a:r>
              <a:rPr lang="en-US" sz="1700">
                <a:solidFill>
                  <a:srgbClr val="C4B5A0"/>
                </a:solidFill>
                <a:latin typeface="Poppins"/>
                <a:ea typeface="Poppins"/>
                <a:cs typeface="Poppins"/>
                <a:sym typeface="Poppins"/>
              </a:rPr>
              <a:t>텍스트 영역 계산</a:t>
            </a:r>
            <a:endParaRPr b="0" i="0" sz="1700" u="none" cap="none" strike="noStrike"/>
          </a:p>
        </p:txBody>
      </p:sp>
      <p:pic>
        <p:nvPicPr>
          <p:cNvPr descr="preencoded.png" id="870" name="Google Shape;870;p69"/>
          <p:cNvPicPr preferRelativeResize="0"/>
          <p:nvPr/>
        </p:nvPicPr>
        <p:blipFill rotWithShape="1">
          <a:blip r:embed="rId6">
            <a:alphaModFix/>
          </a:blip>
          <a:srcRect b="0" l="0" r="0" t="0"/>
          <a:stretch/>
        </p:blipFill>
        <p:spPr>
          <a:xfrm>
            <a:off x="706079" y="6290949"/>
            <a:ext cx="882491" cy="1059061"/>
          </a:xfrm>
          <a:prstGeom prst="rect">
            <a:avLst/>
          </a:prstGeom>
          <a:noFill/>
          <a:ln>
            <a:noFill/>
          </a:ln>
        </p:spPr>
      </p:pic>
      <p:sp>
        <p:nvSpPr>
          <p:cNvPr id="871" name="Google Shape;871;p69"/>
          <p:cNvSpPr/>
          <p:nvPr/>
        </p:nvSpPr>
        <p:spPr>
          <a:xfrm>
            <a:off x="1765027" y="6467400"/>
            <a:ext cx="33579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000000"/>
              </a:buClr>
              <a:buSzPts val="1700"/>
              <a:buFont typeface="Poppins"/>
              <a:buNone/>
            </a:pPr>
            <a:r>
              <a:rPr lang="en-US" sz="1700">
                <a:solidFill>
                  <a:srgbClr val="C4B5A0"/>
                </a:solidFill>
                <a:latin typeface="Poppins"/>
                <a:ea typeface="Poppins"/>
                <a:cs typeface="Poppins"/>
                <a:sym typeface="Poppins"/>
              </a:rPr>
              <a:t>최종 포스터 이미지 반환</a:t>
            </a:r>
            <a:endParaRPr b="0" i="0" sz="1700" u="none" cap="none" strike="noStrike"/>
          </a:p>
        </p:txBody>
      </p:sp>
      <p:sp>
        <p:nvSpPr>
          <p:cNvPr id="872" name="Google Shape;872;p69"/>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3" name="Google Shape;873;p69"/>
          <p:cNvSpPr/>
          <p:nvPr/>
        </p:nvSpPr>
        <p:spPr>
          <a:xfrm>
            <a:off x="706065" y="562508"/>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텍스트 삽입</a:t>
            </a:r>
            <a:endParaRPr b="0" i="0" sz="3900" u="none" cap="none" strike="noStrike"/>
          </a:p>
        </p:txBody>
      </p:sp>
      <p:sp>
        <p:nvSpPr>
          <p:cNvPr id="874" name="Google Shape;874;p69"/>
          <p:cNvSpPr/>
          <p:nvPr/>
        </p:nvSpPr>
        <p:spPr>
          <a:xfrm>
            <a:off x="1765020" y="3702400"/>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t/>
            </a:r>
            <a:endParaRPr b="0" i="0" sz="1350" u="none" cap="none" strike="noStrike">
              <a:solidFill>
                <a:schemeClr val="lt1"/>
              </a:solidFill>
            </a:endParaRPr>
          </a:p>
        </p:txBody>
      </p:sp>
      <p:sp>
        <p:nvSpPr>
          <p:cNvPr id="875" name="Google Shape;875;p69"/>
          <p:cNvSpPr/>
          <p:nvPr/>
        </p:nvSpPr>
        <p:spPr>
          <a:xfrm>
            <a:off x="1765020" y="4658275"/>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이미지 크기에 따라 폰트 크기 동적 조절</a:t>
            </a:r>
            <a:endParaRPr b="0" i="0" sz="1350" u="none" cap="none" strike="noStrike">
              <a:solidFill>
                <a:schemeClr val="lt1"/>
              </a:solidFill>
            </a:endParaRPr>
          </a:p>
        </p:txBody>
      </p:sp>
      <p:sp>
        <p:nvSpPr>
          <p:cNvPr id="876" name="Google Shape;876;p69"/>
          <p:cNvSpPr/>
          <p:nvPr/>
        </p:nvSpPr>
        <p:spPr>
          <a:xfrm>
            <a:off x="1765020" y="6841162"/>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최종 생성 이미지에 텍스트를 삽입한 홍보 포스터 출력</a:t>
            </a:r>
            <a:endParaRPr b="0" i="0" sz="1350" u="none" cap="none" strike="noStrike">
              <a:solidFill>
                <a:schemeClr val="lt1"/>
              </a:solidFill>
            </a:endParaRPr>
          </a:p>
        </p:txBody>
      </p:sp>
      <p:sp>
        <p:nvSpPr>
          <p:cNvPr id="877" name="Google Shape;877;p69"/>
          <p:cNvSpPr/>
          <p:nvPr/>
        </p:nvSpPr>
        <p:spPr>
          <a:xfrm>
            <a:off x="1765020" y="4970975"/>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이미지 비율에 따라 텍스트 위치 자동 마진 확보, 자연스러운 텍스트 위치</a:t>
            </a:r>
            <a:endParaRPr b="0" i="0" sz="1350" u="none" cap="none" strike="noStrike">
              <a:solidFill>
                <a:schemeClr val="lt1"/>
              </a:solidFill>
            </a:endParaRPr>
          </a:p>
        </p:txBody>
      </p:sp>
      <p:pic>
        <p:nvPicPr>
          <p:cNvPr descr="preencoded.png" id="878" name="Google Shape;878;p69"/>
          <p:cNvPicPr preferRelativeResize="0"/>
          <p:nvPr/>
        </p:nvPicPr>
        <p:blipFill rotWithShape="1">
          <a:blip r:embed="rId7">
            <a:alphaModFix/>
          </a:blip>
          <a:srcRect b="0" l="0" r="0" t="0"/>
          <a:stretch/>
        </p:blipFill>
        <p:spPr>
          <a:xfrm>
            <a:off x="706079" y="5204385"/>
            <a:ext cx="882491" cy="1059061"/>
          </a:xfrm>
          <a:prstGeom prst="rect">
            <a:avLst/>
          </a:prstGeom>
          <a:noFill/>
          <a:ln>
            <a:noFill/>
          </a:ln>
        </p:spPr>
      </p:pic>
      <p:sp>
        <p:nvSpPr>
          <p:cNvPr id="879" name="Google Shape;879;p69"/>
          <p:cNvSpPr/>
          <p:nvPr/>
        </p:nvSpPr>
        <p:spPr>
          <a:xfrm>
            <a:off x="1765021" y="5380836"/>
            <a:ext cx="2206200" cy="2757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C4B5A0"/>
              </a:buClr>
              <a:buSzPts val="1700"/>
              <a:buFont typeface="Poppins"/>
              <a:buNone/>
            </a:pPr>
            <a:r>
              <a:rPr lang="en-US" sz="1700">
                <a:solidFill>
                  <a:srgbClr val="C4B5A0"/>
                </a:solidFill>
                <a:latin typeface="Poppins"/>
                <a:ea typeface="Poppins"/>
                <a:cs typeface="Poppins"/>
                <a:sym typeface="Poppins"/>
              </a:rPr>
              <a:t>Pillow로 텍스트 </a:t>
            </a:r>
            <a:r>
              <a:rPr lang="en-US" sz="1700">
                <a:solidFill>
                  <a:srgbClr val="C4B5A0"/>
                </a:solidFill>
                <a:latin typeface="Poppins"/>
                <a:ea typeface="Poppins"/>
                <a:cs typeface="Poppins"/>
                <a:sym typeface="Poppins"/>
              </a:rPr>
              <a:t>렌더링</a:t>
            </a:r>
            <a:endParaRPr b="0" i="0" sz="1700" u="none" cap="none" strike="noStrike"/>
          </a:p>
        </p:txBody>
      </p:sp>
      <p:sp>
        <p:nvSpPr>
          <p:cNvPr id="880" name="Google Shape;880;p69"/>
          <p:cNvSpPr/>
          <p:nvPr/>
        </p:nvSpPr>
        <p:spPr>
          <a:xfrm>
            <a:off x="1765020" y="5920812"/>
            <a:ext cx="12159300" cy="282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0000"/>
              </a:buClr>
              <a:buSzPts val="1350"/>
              <a:buFont typeface="Roboto"/>
              <a:buNone/>
            </a:pPr>
            <a:r>
              <a:rPr lang="en-US" sz="1350">
                <a:solidFill>
                  <a:schemeClr val="lt1"/>
                </a:solidFill>
                <a:latin typeface="Roboto"/>
                <a:ea typeface="Roboto"/>
                <a:cs typeface="Roboto"/>
                <a:sym typeface="Roboto"/>
              </a:rPr>
              <a:t>텍스트에 그림자를 적용해 자연스러운 스타일 연출</a:t>
            </a:r>
            <a:endParaRPr b="0" i="0" sz="1350" u="none" cap="none" strike="noStrike">
              <a:solidFill>
                <a:schemeClr val="lt1"/>
              </a:solidFill>
            </a:endParaRPr>
          </a:p>
        </p:txBody>
      </p:sp>
      <p:sp>
        <p:nvSpPr>
          <p:cNvPr id="881" name="Google Shape;881;p69"/>
          <p:cNvSpPr/>
          <p:nvPr/>
        </p:nvSpPr>
        <p:spPr>
          <a:xfrm>
            <a:off x="965550" y="2413875"/>
            <a:ext cx="378300" cy="391500"/>
          </a:xfrm>
          <a:prstGeom prst="rect">
            <a:avLst/>
          </a:prstGeom>
          <a:solidFill>
            <a:srgbClr val="3D3D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2" name="Google Shape;882;p69"/>
          <p:cNvSpPr/>
          <p:nvPr/>
        </p:nvSpPr>
        <p:spPr>
          <a:xfrm>
            <a:off x="965550" y="3447538"/>
            <a:ext cx="378300" cy="391500"/>
          </a:xfrm>
          <a:prstGeom prst="rect">
            <a:avLst/>
          </a:prstGeom>
          <a:solidFill>
            <a:srgbClr val="3D3D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3" name="Google Shape;883;p69"/>
          <p:cNvSpPr/>
          <p:nvPr/>
        </p:nvSpPr>
        <p:spPr>
          <a:xfrm>
            <a:off x="965550" y="4492838"/>
            <a:ext cx="378300" cy="391500"/>
          </a:xfrm>
          <a:prstGeom prst="rect">
            <a:avLst/>
          </a:prstGeom>
          <a:solidFill>
            <a:srgbClr val="3D3D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4" name="Google Shape;884;p69"/>
          <p:cNvSpPr/>
          <p:nvPr/>
        </p:nvSpPr>
        <p:spPr>
          <a:xfrm>
            <a:off x="965550" y="5565650"/>
            <a:ext cx="378300" cy="391500"/>
          </a:xfrm>
          <a:prstGeom prst="rect">
            <a:avLst/>
          </a:prstGeom>
          <a:solidFill>
            <a:srgbClr val="3D3D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5" name="Google Shape;885;p69"/>
          <p:cNvSpPr/>
          <p:nvPr/>
        </p:nvSpPr>
        <p:spPr>
          <a:xfrm>
            <a:off x="965550" y="6583475"/>
            <a:ext cx="378300" cy="391500"/>
          </a:xfrm>
          <a:prstGeom prst="rect">
            <a:avLst/>
          </a:prstGeom>
          <a:solidFill>
            <a:srgbClr val="3D3D4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86" name="Google Shape;886;p69" title="loading-removebg-preview.png"/>
          <p:cNvPicPr preferRelativeResize="0"/>
          <p:nvPr/>
        </p:nvPicPr>
        <p:blipFill>
          <a:blip r:embed="rId8">
            <a:alphaModFix/>
          </a:blip>
          <a:stretch>
            <a:fillRect/>
          </a:stretch>
        </p:blipFill>
        <p:spPr>
          <a:xfrm>
            <a:off x="884056" y="3406118"/>
            <a:ext cx="552628" cy="552628"/>
          </a:xfrm>
          <a:prstGeom prst="rect">
            <a:avLst/>
          </a:prstGeom>
          <a:noFill/>
          <a:ln>
            <a:noFill/>
          </a:ln>
        </p:spPr>
      </p:pic>
      <p:pic>
        <p:nvPicPr>
          <p:cNvPr id="887" name="Google Shape;887;p69" title="fit-removebg-preview.png"/>
          <p:cNvPicPr preferRelativeResize="0"/>
          <p:nvPr/>
        </p:nvPicPr>
        <p:blipFill>
          <a:blip r:embed="rId9">
            <a:alphaModFix/>
          </a:blip>
          <a:stretch>
            <a:fillRect/>
          </a:stretch>
        </p:blipFill>
        <p:spPr>
          <a:xfrm>
            <a:off x="828803" y="5446987"/>
            <a:ext cx="637056" cy="637045"/>
          </a:xfrm>
          <a:prstGeom prst="rect">
            <a:avLst/>
          </a:prstGeom>
          <a:noFill/>
          <a:ln>
            <a:noFill/>
          </a:ln>
        </p:spPr>
      </p:pic>
      <p:pic>
        <p:nvPicPr>
          <p:cNvPr id="888" name="Google Shape;888;p69" title="funnel-removebg-preview.png"/>
          <p:cNvPicPr preferRelativeResize="0"/>
          <p:nvPr/>
        </p:nvPicPr>
        <p:blipFill>
          <a:blip r:embed="rId10">
            <a:alphaModFix/>
          </a:blip>
          <a:stretch>
            <a:fillRect/>
          </a:stretch>
        </p:blipFill>
        <p:spPr>
          <a:xfrm>
            <a:off x="828800" y="4461408"/>
            <a:ext cx="637056" cy="637064"/>
          </a:xfrm>
          <a:prstGeom prst="rect">
            <a:avLst/>
          </a:prstGeom>
          <a:noFill/>
          <a:ln>
            <a:noFill/>
          </a:ln>
        </p:spPr>
      </p:pic>
      <p:pic>
        <p:nvPicPr>
          <p:cNvPr id="889" name="Google Shape;889;p69" title="superior-removebg-preview.png"/>
          <p:cNvPicPr preferRelativeResize="0"/>
          <p:nvPr/>
        </p:nvPicPr>
        <p:blipFill>
          <a:blip r:embed="rId11">
            <a:alphaModFix/>
          </a:blip>
          <a:stretch>
            <a:fillRect/>
          </a:stretch>
        </p:blipFill>
        <p:spPr>
          <a:xfrm>
            <a:off x="836174" y="6542289"/>
            <a:ext cx="637056" cy="637056"/>
          </a:xfrm>
          <a:prstGeom prst="rect">
            <a:avLst/>
          </a:prstGeom>
          <a:noFill/>
          <a:ln>
            <a:noFill/>
          </a:ln>
        </p:spPr>
      </p:pic>
      <p:pic>
        <p:nvPicPr>
          <p:cNvPr descr="File:Sample User Icon.png - Wikimedia Commons" id="890" name="Google Shape;890;p69"/>
          <p:cNvPicPr preferRelativeResize="0"/>
          <p:nvPr/>
        </p:nvPicPr>
        <p:blipFill>
          <a:blip r:embed="rId12">
            <a:alphaModFix/>
          </a:blip>
          <a:stretch>
            <a:fillRect/>
          </a:stretch>
        </p:blipFill>
        <p:spPr>
          <a:xfrm>
            <a:off x="828790" y="2279438"/>
            <a:ext cx="637056" cy="63705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0"/>
          <p:cNvSpPr/>
          <p:nvPr/>
        </p:nvSpPr>
        <p:spPr>
          <a:xfrm>
            <a:off x="3100801" y="485300"/>
            <a:ext cx="8428800" cy="551400"/>
          </a:xfrm>
          <a:prstGeom prst="rect">
            <a:avLst/>
          </a:prstGeom>
          <a:noFill/>
          <a:ln>
            <a:noFill/>
          </a:ln>
        </p:spPr>
        <p:txBody>
          <a:bodyPr anchorCtr="0" anchor="t" bIns="0" lIns="0" spcFirstLastPara="1" rIns="0" wrap="square" tIns="0">
            <a:noAutofit/>
          </a:bodyPr>
          <a:lstStyle/>
          <a:p>
            <a:pPr indent="0" lvl="0" marL="0" marR="0" rtl="0" algn="ctr">
              <a:lnSpc>
                <a:spcPct val="124637"/>
              </a:lnSpc>
              <a:spcBef>
                <a:spcPts val="0"/>
              </a:spcBef>
              <a:spcAft>
                <a:spcPts val="0"/>
              </a:spcAft>
              <a:buClr>
                <a:srgbClr val="F2F2F3"/>
              </a:buClr>
              <a:buSzPts val="3450"/>
              <a:buFont typeface="Poppins"/>
              <a:buNone/>
            </a:pPr>
            <a:r>
              <a:rPr lang="en-US" sz="3450">
                <a:solidFill>
                  <a:srgbClr val="F2F2F3"/>
                </a:solidFill>
                <a:latin typeface="Poppins"/>
                <a:ea typeface="Poppins"/>
                <a:cs typeface="Poppins"/>
                <a:sym typeface="Poppins"/>
              </a:rPr>
              <a:t>Audio / Media Generation Pipeline</a:t>
            </a:r>
            <a:endParaRPr b="0" i="0" sz="3450" u="none" cap="none" strike="noStrike"/>
          </a:p>
        </p:txBody>
      </p:sp>
      <p:sp>
        <p:nvSpPr>
          <p:cNvPr id="897" name="Google Shape;897;p70"/>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98" name="Google Shape;898;p70"/>
          <p:cNvPicPr preferRelativeResize="0"/>
          <p:nvPr/>
        </p:nvPicPr>
        <p:blipFill>
          <a:blip r:embed="rId3">
            <a:alphaModFix/>
          </a:blip>
          <a:stretch>
            <a:fillRect/>
          </a:stretch>
        </p:blipFill>
        <p:spPr>
          <a:xfrm>
            <a:off x="2564050" y="1158300"/>
            <a:ext cx="10000301" cy="6888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71"/>
          <p:cNvSpPr/>
          <p:nvPr/>
        </p:nvSpPr>
        <p:spPr>
          <a:xfrm>
            <a:off x="3100801" y="485300"/>
            <a:ext cx="8428800" cy="551400"/>
          </a:xfrm>
          <a:prstGeom prst="rect">
            <a:avLst/>
          </a:prstGeom>
          <a:noFill/>
          <a:ln>
            <a:noFill/>
          </a:ln>
        </p:spPr>
        <p:txBody>
          <a:bodyPr anchorCtr="0" anchor="t" bIns="0" lIns="0" spcFirstLastPara="1" rIns="0" wrap="square" tIns="0">
            <a:noAutofit/>
          </a:bodyPr>
          <a:lstStyle/>
          <a:p>
            <a:pPr indent="0" lvl="0" marL="0" marR="0" rtl="0" algn="ctr">
              <a:lnSpc>
                <a:spcPct val="124637"/>
              </a:lnSpc>
              <a:spcBef>
                <a:spcPts val="0"/>
              </a:spcBef>
              <a:spcAft>
                <a:spcPts val="0"/>
              </a:spcAft>
              <a:buClr>
                <a:srgbClr val="F2F2F3"/>
              </a:buClr>
              <a:buSzPts val="3450"/>
              <a:buFont typeface="Poppins"/>
              <a:buNone/>
            </a:pPr>
            <a:r>
              <a:rPr lang="en-US" sz="3450">
                <a:solidFill>
                  <a:srgbClr val="F2F2F3"/>
                </a:solidFill>
                <a:latin typeface="Poppins"/>
                <a:ea typeface="Poppins"/>
                <a:cs typeface="Poppins"/>
                <a:sym typeface="Poppins"/>
              </a:rPr>
              <a:t>모드별 생성</a:t>
            </a:r>
            <a:endParaRPr b="0" i="0" sz="3450" u="none" cap="none" strike="noStrike"/>
          </a:p>
        </p:txBody>
      </p:sp>
      <p:sp>
        <p:nvSpPr>
          <p:cNvPr id="905" name="Google Shape;905;p71"/>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06" name="Google Shape;906;p71" title="tea2_balanced.png"/>
          <p:cNvPicPr preferRelativeResize="0"/>
          <p:nvPr/>
        </p:nvPicPr>
        <p:blipFill>
          <a:blip r:embed="rId3">
            <a:alphaModFix/>
          </a:blip>
          <a:stretch>
            <a:fillRect/>
          </a:stretch>
        </p:blipFill>
        <p:spPr>
          <a:xfrm>
            <a:off x="1360100" y="1729950"/>
            <a:ext cx="4505551" cy="6007401"/>
          </a:xfrm>
          <a:prstGeom prst="rect">
            <a:avLst/>
          </a:prstGeom>
          <a:noFill/>
          <a:ln>
            <a:noFill/>
          </a:ln>
        </p:spPr>
      </p:pic>
      <p:sp>
        <p:nvSpPr>
          <p:cNvPr id="907" name="Google Shape;907;p71"/>
          <p:cNvSpPr/>
          <p:nvPr/>
        </p:nvSpPr>
        <p:spPr>
          <a:xfrm>
            <a:off x="8145423" y="7280150"/>
            <a:ext cx="4082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1" lang="en-US" sz="1800" u="sng">
                <a:solidFill>
                  <a:schemeClr val="hlink"/>
                </a:solidFill>
                <a:latin typeface="Poppins"/>
                <a:ea typeface="Poppins"/>
                <a:cs typeface="Poppins"/>
                <a:sym typeface="Poppins"/>
                <a:hlinkClick r:id="rId4"/>
              </a:rPr>
              <a:t> 생성 비디오 링크</a:t>
            </a:r>
            <a:endParaRPr b="1" sz="1800"/>
          </a:p>
          <a:p>
            <a:pPr indent="0" lvl="0" marL="0" marR="0" rtl="0" algn="l">
              <a:lnSpc>
                <a:spcPct val="124359"/>
              </a:lnSpc>
              <a:spcBef>
                <a:spcPts val="0"/>
              </a:spcBef>
              <a:spcAft>
                <a:spcPts val="0"/>
              </a:spcAft>
              <a:buClr>
                <a:srgbClr val="F2F2F3"/>
              </a:buClr>
              <a:buSzPts val="3900"/>
              <a:buFont typeface="Poppins"/>
              <a:buNone/>
            </a:pPr>
            <a:r>
              <a:rPr b="1" lang="en-US" sz="1800" u="sng">
                <a:solidFill>
                  <a:schemeClr val="hlink"/>
                </a:solidFill>
                <a:hlinkClick r:id="rId5"/>
              </a:rPr>
              <a:t>생성 오디오 링크</a:t>
            </a:r>
            <a:endParaRPr b="1" sz="1800"/>
          </a:p>
          <a:p>
            <a:pPr indent="0" lvl="0" marL="0" marR="0" rtl="0" algn="l">
              <a:lnSpc>
                <a:spcPct val="124359"/>
              </a:lnSpc>
              <a:spcBef>
                <a:spcPts val="0"/>
              </a:spcBef>
              <a:spcAft>
                <a:spcPts val="0"/>
              </a:spcAft>
              <a:buClr>
                <a:srgbClr val="F2F2F3"/>
              </a:buClr>
              <a:buSzPts val="3900"/>
              <a:buFont typeface="Poppins"/>
              <a:buNone/>
            </a:pPr>
            <a:r>
              <a:t/>
            </a:r>
            <a:endParaRPr sz="1800"/>
          </a:p>
        </p:txBody>
      </p:sp>
      <p:pic>
        <p:nvPicPr>
          <p:cNvPr id="908" name="Google Shape;908;p71" title="41a0ee71-494d-4a4c-9c26-160dfeb02259.wav">
            <a:hlinkClick r:id="rId6"/>
          </p:cNvPr>
          <p:cNvPicPr preferRelativeResize="0"/>
          <p:nvPr/>
        </p:nvPicPr>
        <p:blipFill>
          <a:blip r:embed="rId7">
            <a:alphaModFix/>
          </a:blip>
          <a:stretch>
            <a:fillRect/>
          </a:stretch>
        </p:blipFill>
        <p:spPr>
          <a:xfrm>
            <a:off x="5964875" y="1729950"/>
            <a:ext cx="846000" cy="846000"/>
          </a:xfrm>
          <a:prstGeom prst="rect">
            <a:avLst/>
          </a:prstGeom>
          <a:noFill/>
          <a:ln>
            <a:noFill/>
          </a:ln>
        </p:spPr>
      </p:pic>
      <p:pic>
        <p:nvPicPr>
          <p:cNvPr id="909" name="Google Shape;909;p71" title="tea_balaned_media.mp4">
            <a:hlinkClick r:id="rId8"/>
          </p:cNvPr>
          <p:cNvPicPr preferRelativeResize="0"/>
          <p:nvPr/>
        </p:nvPicPr>
        <p:blipFill>
          <a:blip r:embed="rId9">
            <a:alphaModFix/>
          </a:blip>
          <a:stretch>
            <a:fillRect/>
          </a:stretch>
        </p:blipFill>
        <p:spPr>
          <a:xfrm>
            <a:off x="8145425" y="1637675"/>
            <a:ext cx="4082799" cy="544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2"/>
          <p:cNvSpPr/>
          <p:nvPr/>
        </p:nvSpPr>
        <p:spPr>
          <a:xfrm>
            <a:off x="793790" y="562508"/>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Trouble</a:t>
            </a:r>
            <a:endParaRPr b="0" i="0" sz="3900" u="none" cap="none" strike="noStrike"/>
          </a:p>
        </p:txBody>
      </p:sp>
      <p:sp>
        <p:nvSpPr>
          <p:cNvPr id="916" name="Google Shape;916;p72"/>
          <p:cNvSpPr/>
          <p:nvPr/>
        </p:nvSpPr>
        <p:spPr>
          <a:xfrm>
            <a:off x="793800" y="1603129"/>
            <a:ext cx="6422100" cy="2920800"/>
          </a:xfrm>
          <a:prstGeom prst="roundRect">
            <a:avLst>
              <a:gd fmla="val 4313"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2"/>
          <p:cNvSpPr/>
          <p:nvPr/>
        </p:nvSpPr>
        <p:spPr>
          <a:xfrm>
            <a:off x="999785" y="1914440"/>
            <a:ext cx="6422100" cy="468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2050">
                <a:solidFill>
                  <a:srgbClr val="FFFFFF"/>
                </a:solidFill>
                <a:latin typeface="Funnel Sans"/>
                <a:ea typeface="Funnel Sans"/>
                <a:cs typeface="Funnel Sans"/>
                <a:sym typeface="Funnel Sans"/>
              </a:rPr>
              <a:t>MoviePy / ffmpeg 관련 이슈 (버전 변화, API 변경)</a:t>
            </a:r>
            <a:endParaRPr i="0" sz="2050" u="none" cap="none" strike="noStrike">
              <a:latin typeface="Funnel Sans"/>
              <a:ea typeface="Funnel Sans"/>
              <a:cs typeface="Funnel Sans"/>
              <a:sym typeface="Funnel Sans"/>
            </a:endParaRPr>
          </a:p>
        </p:txBody>
      </p:sp>
      <p:sp>
        <p:nvSpPr>
          <p:cNvPr id="918" name="Google Shape;918;p72"/>
          <p:cNvSpPr/>
          <p:nvPr/>
        </p:nvSpPr>
        <p:spPr>
          <a:xfrm>
            <a:off x="999778" y="2563146"/>
            <a:ext cx="6010200" cy="4800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MoviePy 2.x에서 set_duration → duration 인자 / with_audio로 API 변경</a:t>
            </a:r>
            <a:endParaRPr sz="1550">
              <a:solidFill>
                <a:srgbClr val="FFFFFF"/>
              </a:solidFill>
              <a:latin typeface="Funnel Sans Light"/>
              <a:ea typeface="Funnel Sans Light"/>
              <a:cs typeface="Funnel Sans Light"/>
              <a:sym typeface="Funnel Sans Light"/>
            </a:endParaRPr>
          </a:p>
        </p:txBody>
      </p:sp>
      <p:sp>
        <p:nvSpPr>
          <p:cNvPr id="919" name="Google Shape;919;p72"/>
          <p:cNvSpPr/>
          <p:nvPr/>
        </p:nvSpPr>
        <p:spPr>
          <a:xfrm>
            <a:off x="999778" y="3147974"/>
            <a:ext cx="6010200" cy="4800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ffmpeg 환경에 따라 warning·로그 폭주</a:t>
            </a:r>
            <a:endParaRPr i="0" sz="1550" u="none" cap="none" strike="noStrike">
              <a:latin typeface="Funnel Sans Light"/>
              <a:ea typeface="Funnel Sans Light"/>
              <a:cs typeface="Funnel Sans Light"/>
              <a:sym typeface="Funnel Sans Light"/>
            </a:endParaRPr>
          </a:p>
        </p:txBody>
      </p:sp>
      <p:sp>
        <p:nvSpPr>
          <p:cNvPr id="920" name="Google Shape;920;p72"/>
          <p:cNvSpPr/>
          <p:nvPr/>
        </p:nvSpPr>
        <p:spPr>
          <a:xfrm>
            <a:off x="999778" y="3468514"/>
            <a:ext cx="6010200" cy="4800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Roboto"/>
              <a:buChar char="•"/>
            </a:pPr>
            <a:r>
              <a:rPr lang="en-US" sz="1550">
                <a:solidFill>
                  <a:srgbClr val="FFFFFF"/>
                </a:solidFill>
                <a:latin typeface="Roboto"/>
                <a:ea typeface="Roboto"/>
                <a:cs typeface="Roboto"/>
                <a:sym typeface="Roboto"/>
              </a:rPr>
              <a:t>2.x 스타일 API로 수정 (ImageClip(..., duration=..), with_audio)</a:t>
            </a:r>
            <a:endParaRPr b="0" i="0" sz="1550" u="none" cap="none" strike="noStrike"/>
          </a:p>
        </p:txBody>
      </p:sp>
      <p:sp>
        <p:nvSpPr>
          <p:cNvPr id="921" name="Google Shape;921;p72"/>
          <p:cNvSpPr/>
          <p:nvPr/>
        </p:nvSpPr>
        <p:spPr>
          <a:xfrm>
            <a:off x="7414379" y="1603129"/>
            <a:ext cx="6422100" cy="2920800"/>
          </a:xfrm>
          <a:prstGeom prst="roundRect">
            <a:avLst>
              <a:gd fmla="val 4313"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2"/>
          <p:cNvSpPr/>
          <p:nvPr/>
        </p:nvSpPr>
        <p:spPr>
          <a:xfrm>
            <a:off x="7620352" y="1914450"/>
            <a:ext cx="6010200" cy="4689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2050">
                <a:solidFill>
                  <a:srgbClr val="FFFFFF"/>
                </a:solidFill>
                <a:latin typeface="Funnel Sans"/>
                <a:ea typeface="Funnel Sans"/>
                <a:cs typeface="Funnel Sans"/>
                <a:sym typeface="Funnel Sans"/>
              </a:rPr>
              <a:t>이미지/오디오 파일 기반 vs bytes 기반 설계 이슈</a:t>
            </a:r>
            <a:endParaRPr i="0" sz="2050" u="none" cap="none" strike="noStrike">
              <a:latin typeface="Funnel Sans"/>
              <a:ea typeface="Funnel Sans"/>
              <a:cs typeface="Funnel Sans"/>
              <a:sym typeface="Funnel Sans"/>
            </a:endParaRPr>
          </a:p>
        </p:txBody>
      </p:sp>
      <p:sp>
        <p:nvSpPr>
          <p:cNvPr id="923" name="Google Shape;923;p72"/>
          <p:cNvSpPr/>
          <p:nvPr/>
        </p:nvSpPr>
        <p:spPr>
          <a:xfrm>
            <a:off x="7620357" y="2563146"/>
            <a:ext cx="6010200" cy="4800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처음에는 무조건 파일(path)로만 합성</a:t>
            </a:r>
            <a:endParaRPr i="0" sz="1550" u="none" cap="none" strike="noStrike">
              <a:latin typeface="Funnel Sans Light"/>
              <a:ea typeface="Funnel Sans Light"/>
              <a:cs typeface="Funnel Sans Light"/>
              <a:sym typeface="Funnel Sans Light"/>
            </a:endParaRPr>
          </a:p>
        </p:txBody>
      </p:sp>
      <p:sp>
        <p:nvSpPr>
          <p:cNvPr id="924" name="Google Shape;924;p72"/>
          <p:cNvSpPr/>
          <p:nvPr/>
        </p:nvSpPr>
        <p:spPr>
          <a:xfrm>
            <a:off x="7620357" y="3147974"/>
            <a:ext cx="6010200" cy="4800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MinIO/저장소 연동 전 단계에서 I/O 비용·경로 관리가 복잡</a:t>
            </a:r>
            <a:endParaRPr i="0" sz="1550" u="none" cap="none" strike="noStrike">
              <a:latin typeface="Funnel Sans Light"/>
              <a:ea typeface="Funnel Sans Light"/>
              <a:cs typeface="Funnel Sans Light"/>
              <a:sym typeface="Funnel Sans Light"/>
            </a:endParaRPr>
          </a:p>
        </p:txBody>
      </p:sp>
      <p:sp>
        <p:nvSpPr>
          <p:cNvPr id="925" name="Google Shape;925;p72"/>
          <p:cNvSpPr/>
          <p:nvPr/>
        </p:nvSpPr>
        <p:spPr>
          <a:xfrm>
            <a:off x="793800" y="4722374"/>
            <a:ext cx="6422100" cy="2920800"/>
          </a:xfrm>
          <a:prstGeom prst="roundRect">
            <a:avLst>
              <a:gd fmla="val 4313"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2"/>
          <p:cNvSpPr/>
          <p:nvPr/>
        </p:nvSpPr>
        <p:spPr>
          <a:xfrm>
            <a:off x="999775" y="5033675"/>
            <a:ext cx="5685300" cy="4686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2050">
                <a:solidFill>
                  <a:srgbClr val="FFFFFF"/>
                </a:solidFill>
                <a:latin typeface="Funnel Sans"/>
                <a:ea typeface="Funnel Sans"/>
                <a:cs typeface="Funnel Sans"/>
                <a:sym typeface="Funnel Sans"/>
              </a:rPr>
              <a:t>pyproject.toml 의존성 누락 (httpx, moviepy 등)</a:t>
            </a:r>
            <a:endParaRPr i="0" sz="2050" u="none" cap="none" strike="noStrike">
              <a:latin typeface="Funnel Sans"/>
              <a:ea typeface="Funnel Sans"/>
              <a:cs typeface="Funnel Sans"/>
              <a:sym typeface="Funnel Sans"/>
            </a:endParaRPr>
          </a:p>
        </p:txBody>
      </p:sp>
      <p:sp>
        <p:nvSpPr>
          <p:cNvPr id="927" name="Google Shape;927;p72"/>
          <p:cNvSpPr/>
          <p:nvPr/>
        </p:nvSpPr>
        <p:spPr>
          <a:xfrm>
            <a:off x="999778" y="5682358"/>
            <a:ext cx="6010200" cy="4800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로컬에서는 잘 되는데, 다른 환경에서 import error 발생</a:t>
            </a:r>
            <a:endParaRPr sz="1550">
              <a:solidFill>
                <a:srgbClr val="FFFFFF"/>
              </a:solidFill>
              <a:latin typeface="Funnel Sans Light"/>
              <a:ea typeface="Funnel Sans Light"/>
              <a:cs typeface="Funnel Sans Light"/>
              <a:sym typeface="Funnel Sans Light"/>
            </a:endParaRPr>
          </a:p>
        </p:txBody>
      </p:sp>
      <p:sp>
        <p:nvSpPr>
          <p:cNvPr id="928" name="Google Shape;928;p72"/>
          <p:cNvSpPr/>
          <p:nvPr/>
        </p:nvSpPr>
        <p:spPr>
          <a:xfrm>
            <a:off x="896850" y="6267175"/>
            <a:ext cx="6216000" cy="480000"/>
          </a:xfrm>
          <a:prstGeom prst="rect">
            <a:avLst/>
          </a:prstGeom>
          <a:noFill/>
          <a:ln>
            <a:noFill/>
          </a:ln>
        </p:spPr>
        <p:txBody>
          <a:bodyPr anchorCtr="0" anchor="t" bIns="0" lIns="0" spcFirstLastPara="1" rIns="0" wrap="square" tIns="0">
            <a:noAutofit/>
          </a:bodyPr>
          <a:lstStyle/>
          <a:p>
            <a:pPr indent="457200" lvl="0" marL="0" rtl="0" algn="l">
              <a:lnSpc>
                <a:spcPct val="161290"/>
              </a:lnSpc>
              <a:spcBef>
                <a:spcPts val="0"/>
              </a:spcBef>
              <a:spcAft>
                <a:spcPts val="0"/>
              </a:spcAft>
              <a:buNone/>
            </a:pPr>
            <a:r>
              <a:rPr lang="en-US" sz="1550">
                <a:solidFill>
                  <a:srgbClr val="FFFFFF"/>
                </a:solidFill>
                <a:latin typeface="Funnel Sans Light"/>
                <a:ea typeface="Funnel Sans Light"/>
                <a:cs typeface="Funnel Sans Light"/>
                <a:sym typeface="Funnel Sans Light"/>
              </a:rPr>
              <a:t>원인: pyproject.toml에 httpx, moviepy 누락</a:t>
            </a:r>
            <a:endParaRPr sz="1550">
              <a:solidFill>
                <a:srgbClr val="FFFFFF"/>
              </a:solidFill>
              <a:latin typeface="Funnel Sans Light"/>
              <a:ea typeface="Funnel Sans Light"/>
              <a:cs typeface="Funnel Sans Light"/>
              <a:sym typeface="Funnel Sans Light"/>
            </a:endParaRPr>
          </a:p>
        </p:txBody>
      </p:sp>
      <p:sp>
        <p:nvSpPr>
          <p:cNvPr id="929" name="Google Shape;929;p72"/>
          <p:cNvSpPr/>
          <p:nvPr/>
        </p:nvSpPr>
        <p:spPr>
          <a:xfrm>
            <a:off x="7414379" y="4722374"/>
            <a:ext cx="6422100" cy="2920800"/>
          </a:xfrm>
          <a:prstGeom prst="roundRect">
            <a:avLst>
              <a:gd fmla="val 4313"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2"/>
          <p:cNvSpPr/>
          <p:nvPr/>
        </p:nvSpPr>
        <p:spPr>
          <a:xfrm>
            <a:off x="7620347" y="5033675"/>
            <a:ext cx="3630000" cy="4686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2050">
                <a:solidFill>
                  <a:srgbClr val="FFFFFF"/>
                </a:solidFill>
                <a:latin typeface="Funnel Sans"/>
                <a:ea typeface="Funnel Sans"/>
                <a:cs typeface="Funnel Sans"/>
                <a:sym typeface="Funnel Sans"/>
              </a:rPr>
              <a:t>GPU 메모리 관리 / 캐시 정리</a:t>
            </a:r>
            <a:endParaRPr i="0" sz="2050" u="none" cap="none" strike="noStrike">
              <a:latin typeface="Funnel Sans"/>
              <a:ea typeface="Funnel Sans"/>
              <a:cs typeface="Funnel Sans"/>
              <a:sym typeface="Funnel Sans"/>
            </a:endParaRPr>
          </a:p>
        </p:txBody>
      </p:sp>
      <p:sp>
        <p:nvSpPr>
          <p:cNvPr id="931" name="Google Shape;931;p72"/>
          <p:cNvSpPr/>
          <p:nvPr/>
        </p:nvSpPr>
        <p:spPr>
          <a:xfrm>
            <a:off x="7620348" y="5682350"/>
            <a:ext cx="8104200" cy="480000"/>
          </a:xfrm>
          <a:prstGeom prst="rect">
            <a:avLst/>
          </a:prstGeom>
          <a:noFill/>
          <a:ln>
            <a:noFill/>
          </a:ln>
        </p:spPr>
        <p:txBody>
          <a:bodyPr anchorCtr="0" anchor="t" bIns="0" lIns="0" spcFirstLastPara="1" rIns="0" wrap="square" tIns="0">
            <a:noAutofit/>
          </a:bodyPr>
          <a:lstStyle/>
          <a:p>
            <a:pPr indent="-327025" lvl="0" marL="45720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연속 요청 시 VRAM이 조금씩 쌓여 OOM 발생</a:t>
            </a:r>
            <a:endParaRPr sz="1550">
              <a:solidFill>
                <a:srgbClr val="FFFFFF"/>
              </a:solidFill>
              <a:latin typeface="Funnel Sans Light"/>
              <a:ea typeface="Funnel Sans Light"/>
              <a:cs typeface="Funnel Sans Light"/>
              <a:sym typeface="Funnel Sans Light"/>
            </a:endParaRPr>
          </a:p>
        </p:txBody>
      </p:sp>
      <p:sp>
        <p:nvSpPr>
          <p:cNvPr id="932" name="Google Shape;932;p72"/>
          <p:cNvSpPr/>
          <p:nvPr/>
        </p:nvSpPr>
        <p:spPr>
          <a:xfrm>
            <a:off x="12729725" y="7596550"/>
            <a:ext cx="1830300" cy="564300"/>
          </a:xfrm>
          <a:prstGeom prst="rect">
            <a:avLst/>
          </a:prstGeom>
          <a:solidFill>
            <a:srgbClr val="1A1A1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3" name="Google Shape;933;p72"/>
          <p:cNvSpPr/>
          <p:nvPr/>
        </p:nvSpPr>
        <p:spPr>
          <a:xfrm>
            <a:off x="999778" y="3935164"/>
            <a:ext cx="6010200" cy="4800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logger=None 옵션으로 로그 제어</a:t>
            </a:r>
            <a:endParaRPr i="0" sz="1550" u="none" cap="none" strike="noStrike">
              <a:latin typeface="Funnel Sans Light"/>
              <a:ea typeface="Funnel Sans Light"/>
              <a:cs typeface="Funnel Sans Light"/>
              <a:sym typeface="Funnel Sans Light"/>
            </a:endParaRPr>
          </a:p>
        </p:txBody>
      </p:sp>
      <p:sp>
        <p:nvSpPr>
          <p:cNvPr id="934" name="Google Shape;934;p72"/>
          <p:cNvSpPr/>
          <p:nvPr/>
        </p:nvSpPr>
        <p:spPr>
          <a:xfrm>
            <a:off x="999778" y="6747164"/>
            <a:ext cx="6010200" cy="4800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실제 사용 라이브러리 전부 정리 후 의존성 재정비</a:t>
            </a:r>
            <a:endParaRPr i="0" sz="1550" u="none" cap="none" strike="noStrike">
              <a:latin typeface="Funnel Sans Light"/>
              <a:ea typeface="Funnel Sans Light"/>
              <a:cs typeface="Funnel Sans Light"/>
              <a:sym typeface="Funnel Sans Light"/>
            </a:endParaRPr>
          </a:p>
        </p:txBody>
      </p:sp>
      <p:sp>
        <p:nvSpPr>
          <p:cNvPr id="935" name="Google Shape;935;p72"/>
          <p:cNvSpPr/>
          <p:nvPr/>
        </p:nvSpPr>
        <p:spPr>
          <a:xfrm>
            <a:off x="7620348" y="6342425"/>
            <a:ext cx="8104200" cy="480000"/>
          </a:xfrm>
          <a:prstGeom prst="rect">
            <a:avLst/>
          </a:prstGeom>
          <a:noFill/>
          <a:ln>
            <a:noFill/>
          </a:ln>
        </p:spPr>
        <p:txBody>
          <a:bodyPr anchorCtr="0" anchor="t" bIns="0" lIns="0" spcFirstLastPara="1" rIns="0" wrap="square" tIns="0">
            <a:noAutofit/>
          </a:bodyPr>
          <a:lstStyle/>
          <a:p>
            <a:pPr indent="-327025" lvl="0" marL="457200" rtl="0" algn="l">
              <a:lnSpc>
                <a:spcPct val="161290"/>
              </a:lnSpc>
              <a:spcBef>
                <a:spcPts val="0"/>
              </a:spcBef>
              <a:spcAft>
                <a:spcPts val="0"/>
              </a:spcAft>
              <a:buClr>
                <a:srgbClr val="FFFFFF"/>
              </a:buClr>
              <a:buSzPts val="1550"/>
              <a:buFont typeface="Funnel Sans Light"/>
              <a:buChar char="•"/>
            </a:pPr>
            <a:r>
              <a:rPr lang="en-US" sz="1550">
                <a:solidFill>
                  <a:srgbClr val="FFFFFF"/>
                </a:solidFill>
                <a:latin typeface="Funnel Sans Light"/>
                <a:ea typeface="Funnel Sans Light"/>
                <a:cs typeface="Funnel Sans Light"/>
                <a:sym typeface="Funnel Sans Light"/>
              </a:rPr>
              <a:t>torch.cuda.empty_cache(), torch.cuda.ipc_collect()를</a:t>
            </a:r>
            <a:endParaRPr sz="1550">
              <a:solidFill>
                <a:srgbClr val="FFFFFF"/>
              </a:solidFill>
              <a:latin typeface="Funnel Sans Light"/>
              <a:ea typeface="Funnel Sans Light"/>
              <a:cs typeface="Funnel Sans Light"/>
              <a:sym typeface="Funnel Sans Light"/>
            </a:endParaRPr>
          </a:p>
          <a:p>
            <a:pPr indent="0" lvl="0" marL="457200" rtl="0" algn="l">
              <a:lnSpc>
                <a:spcPct val="161290"/>
              </a:lnSpc>
              <a:spcBef>
                <a:spcPts val="0"/>
              </a:spcBef>
              <a:spcAft>
                <a:spcPts val="0"/>
              </a:spcAft>
              <a:buNone/>
            </a:pPr>
            <a:r>
              <a:rPr lang="en-US" sz="1550">
                <a:solidFill>
                  <a:srgbClr val="FFFFFF"/>
                </a:solidFill>
                <a:latin typeface="Funnel Sans Light"/>
                <a:ea typeface="Funnel Sans Light"/>
                <a:cs typeface="Funnel Sans Light"/>
                <a:sym typeface="Funnel Sans Light"/>
              </a:rPr>
              <a:t>Diffusion·Poster 파이프라인 최종 단계에서 호출</a:t>
            </a:r>
            <a:endParaRPr sz="1550">
              <a:solidFill>
                <a:srgbClr val="FFFFFF"/>
              </a:solidFill>
              <a:latin typeface="Funnel Sans Light"/>
              <a:ea typeface="Funnel Sans Light"/>
              <a:cs typeface="Funnel Sans Light"/>
              <a:sym typeface="Funnel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p:nvPr/>
        </p:nvSpPr>
        <p:spPr>
          <a:xfrm>
            <a:off x="793790" y="1396008"/>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0" i="0" lang="en-US" sz="3900" u="none" cap="none" strike="noStrike">
                <a:solidFill>
                  <a:srgbClr val="F2F2F3"/>
                </a:solidFill>
                <a:latin typeface="Poppins"/>
                <a:ea typeface="Poppins"/>
                <a:cs typeface="Poppins"/>
                <a:sym typeface="Poppins"/>
              </a:rPr>
              <a:t>주요 기능</a:t>
            </a:r>
            <a:endParaRPr b="0" i="0" sz="3900" u="none" cap="none" strike="noStrike"/>
          </a:p>
        </p:txBody>
      </p:sp>
      <p:sp>
        <p:nvSpPr>
          <p:cNvPr id="170" name="Google Shape;170;p28"/>
          <p:cNvSpPr/>
          <p:nvPr/>
        </p:nvSpPr>
        <p:spPr>
          <a:xfrm>
            <a:off x="793790" y="2412921"/>
            <a:ext cx="4215300" cy="2269800"/>
          </a:xfrm>
          <a:prstGeom prst="roundRect">
            <a:avLst>
              <a:gd fmla="val 3672" name="adj"/>
            </a:avLst>
          </a:prstGeom>
          <a:solidFill>
            <a:srgbClr val="3D3D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p:nvPr/>
        </p:nvSpPr>
        <p:spPr>
          <a:xfrm>
            <a:off x="2603778" y="2618899"/>
            <a:ext cx="595200" cy="595200"/>
          </a:xfrm>
          <a:prstGeom prst="roundRect">
            <a:avLst>
              <a:gd fmla="val 1535845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2" name="Google Shape;172;p28"/>
          <p:cNvPicPr preferRelativeResize="0"/>
          <p:nvPr/>
        </p:nvPicPr>
        <p:blipFill rotWithShape="1">
          <a:blip r:embed="rId3">
            <a:alphaModFix/>
          </a:blip>
          <a:srcRect b="0" l="0" r="0" t="0"/>
          <a:stretch/>
        </p:blipFill>
        <p:spPr>
          <a:xfrm>
            <a:off x="2767489" y="2782491"/>
            <a:ext cx="267891" cy="267891"/>
          </a:xfrm>
          <a:prstGeom prst="rect">
            <a:avLst/>
          </a:prstGeom>
          <a:noFill/>
          <a:ln>
            <a:noFill/>
          </a:ln>
        </p:spPr>
      </p:pic>
      <p:sp>
        <p:nvSpPr>
          <p:cNvPr id="173" name="Google Shape;173;p28"/>
          <p:cNvSpPr/>
          <p:nvPr/>
        </p:nvSpPr>
        <p:spPr>
          <a:xfrm>
            <a:off x="1660922" y="3412569"/>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E5E0DF"/>
              </a:buClr>
              <a:buSzPts val="1950"/>
              <a:buFont typeface="Poppins"/>
              <a:buNone/>
            </a:pPr>
            <a:r>
              <a:rPr b="0" i="0" lang="en-US" sz="1950" u="none" cap="none" strike="noStrike">
                <a:solidFill>
                  <a:srgbClr val="E5E0DF"/>
                </a:solidFill>
                <a:latin typeface="Poppins"/>
                <a:ea typeface="Poppins"/>
                <a:cs typeface="Poppins"/>
                <a:sym typeface="Poppins"/>
              </a:rPr>
              <a:t>음성 입력</a:t>
            </a:r>
            <a:endParaRPr b="0" i="0" sz="1950" u="none" cap="none" strike="noStrike"/>
          </a:p>
        </p:txBody>
      </p:sp>
      <p:sp>
        <p:nvSpPr>
          <p:cNvPr id="174" name="Google Shape;174;p28"/>
          <p:cNvSpPr/>
          <p:nvPr/>
        </p:nvSpPr>
        <p:spPr>
          <a:xfrm>
            <a:off x="999768" y="3841790"/>
            <a:ext cx="3803400" cy="3174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C4B5A0"/>
              </a:buClr>
              <a:buSzPts val="1550"/>
              <a:buFont typeface="Roboto"/>
              <a:buNone/>
            </a:pPr>
            <a:r>
              <a:rPr b="0" i="0" lang="en-US" sz="1550" u="none" cap="none" strike="noStrike">
                <a:solidFill>
                  <a:srgbClr val="C4B5A0"/>
                </a:solidFill>
                <a:latin typeface="Roboto"/>
                <a:ea typeface="Roboto"/>
                <a:cs typeface="Roboto"/>
                <a:sym typeface="Roboto"/>
              </a:rPr>
              <a:t>Whisper API 기반</a:t>
            </a:r>
            <a:r>
              <a:rPr b="0" i="0" lang="en-US" sz="1550" u="none" cap="none" strike="noStrike">
                <a:solidFill>
                  <a:srgbClr val="E5E0DF"/>
                </a:solidFill>
                <a:latin typeface="Roboto"/>
                <a:ea typeface="Roboto"/>
                <a:cs typeface="Roboto"/>
                <a:sym typeface="Roboto"/>
              </a:rPr>
              <a:t> </a:t>
            </a:r>
            <a:r>
              <a:rPr lang="en-US" sz="1550">
                <a:solidFill>
                  <a:srgbClr val="E5E0DF"/>
                </a:solidFill>
                <a:latin typeface="Roboto"/>
                <a:ea typeface="Roboto"/>
                <a:cs typeface="Roboto"/>
                <a:sym typeface="Roboto"/>
              </a:rPr>
              <a:t>편리한 광고 제작</a:t>
            </a:r>
            <a:endParaRPr b="0" i="0" sz="1550" u="none" cap="none" strike="noStrike"/>
          </a:p>
        </p:txBody>
      </p:sp>
      <p:sp>
        <p:nvSpPr>
          <p:cNvPr id="175" name="Google Shape;175;p28"/>
          <p:cNvSpPr/>
          <p:nvPr/>
        </p:nvSpPr>
        <p:spPr>
          <a:xfrm>
            <a:off x="5207437" y="2412921"/>
            <a:ext cx="4215300" cy="2269800"/>
          </a:xfrm>
          <a:prstGeom prst="roundRect">
            <a:avLst>
              <a:gd fmla="val 3672" name="adj"/>
            </a:avLst>
          </a:prstGeom>
          <a:solidFill>
            <a:srgbClr val="3D3D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7017425" y="2618899"/>
            <a:ext cx="595200" cy="595200"/>
          </a:xfrm>
          <a:prstGeom prst="roundRect">
            <a:avLst>
              <a:gd fmla="val 1535845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7" name="Google Shape;177;p28"/>
          <p:cNvPicPr preferRelativeResize="0"/>
          <p:nvPr/>
        </p:nvPicPr>
        <p:blipFill rotWithShape="1">
          <a:blip r:embed="rId4">
            <a:alphaModFix/>
          </a:blip>
          <a:srcRect b="0" l="0" r="0" t="0"/>
          <a:stretch/>
        </p:blipFill>
        <p:spPr>
          <a:xfrm>
            <a:off x="7181136" y="2782491"/>
            <a:ext cx="267891" cy="267891"/>
          </a:xfrm>
          <a:prstGeom prst="rect">
            <a:avLst/>
          </a:prstGeom>
          <a:noFill/>
          <a:ln>
            <a:noFill/>
          </a:ln>
        </p:spPr>
      </p:pic>
      <p:sp>
        <p:nvSpPr>
          <p:cNvPr id="178" name="Google Shape;178;p28"/>
          <p:cNvSpPr/>
          <p:nvPr/>
        </p:nvSpPr>
        <p:spPr>
          <a:xfrm>
            <a:off x="6074688" y="3412569"/>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E5E0DF"/>
              </a:buClr>
              <a:buSzPts val="1950"/>
              <a:buFont typeface="Poppins"/>
              <a:buNone/>
            </a:pPr>
            <a:r>
              <a:rPr lang="en-US" sz="1950">
                <a:solidFill>
                  <a:srgbClr val="E5E0DF"/>
                </a:solidFill>
                <a:latin typeface="Poppins"/>
                <a:ea typeface="Poppins"/>
                <a:cs typeface="Poppins"/>
                <a:sym typeface="Poppins"/>
              </a:rPr>
              <a:t>대화형 UI</a:t>
            </a:r>
            <a:endParaRPr b="0" i="0" sz="1950" u="none" cap="none" strike="noStrike"/>
          </a:p>
        </p:txBody>
      </p:sp>
      <p:sp>
        <p:nvSpPr>
          <p:cNvPr id="179" name="Google Shape;179;p28"/>
          <p:cNvSpPr/>
          <p:nvPr/>
        </p:nvSpPr>
        <p:spPr>
          <a:xfrm>
            <a:off x="5413415" y="3841790"/>
            <a:ext cx="3803400" cy="6351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C4B5A0"/>
              </a:buClr>
              <a:buSzPts val="1550"/>
              <a:buFont typeface="Roboto"/>
              <a:buNone/>
            </a:pPr>
            <a:r>
              <a:rPr b="0" i="0" lang="en-US" sz="1550" u="none" cap="none" strike="noStrike">
                <a:solidFill>
                  <a:srgbClr val="C4B5A0"/>
                </a:solidFill>
                <a:latin typeface="Roboto"/>
                <a:ea typeface="Roboto"/>
                <a:cs typeface="Roboto"/>
                <a:sym typeface="Roboto"/>
              </a:rPr>
              <a:t>GPT-4o-mini 기반</a:t>
            </a:r>
            <a:r>
              <a:rPr b="0" i="0" lang="en-US" sz="1550" u="none" cap="none" strike="noStrike">
                <a:solidFill>
                  <a:srgbClr val="E5E0DF"/>
                </a:solidFill>
                <a:latin typeface="Roboto"/>
                <a:ea typeface="Roboto"/>
                <a:cs typeface="Roboto"/>
                <a:sym typeface="Roboto"/>
              </a:rPr>
              <a:t> </a:t>
            </a:r>
            <a:r>
              <a:rPr lang="en-US" sz="1550">
                <a:solidFill>
                  <a:srgbClr val="E5E0DF"/>
                </a:solidFill>
                <a:latin typeface="Roboto"/>
                <a:ea typeface="Roboto"/>
                <a:cs typeface="Roboto"/>
                <a:sym typeface="Roboto"/>
              </a:rPr>
              <a:t>멀티턴 챗봇과 대화를</a:t>
            </a:r>
            <a:endParaRPr sz="1550">
              <a:solidFill>
                <a:srgbClr val="E5E0DF"/>
              </a:solidFill>
              <a:latin typeface="Roboto"/>
              <a:ea typeface="Roboto"/>
              <a:cs typeface="Roboto"/>
              <a:sym typeface="Roboto"/>
            </a:endParaRPr>
          </a:p>
          <a:p>
            <a:pPr indent="0" lvl="0" marL="0" marR="0" rtl="0" algn="ctr">
              <a:lnSpc>
                <a:spcPct val="161290"/>
              </a:lnSpc>
              <a:spcBef>
                <a:spcPts val="0"/>
              </a:spcBef>
              <a:spcAft>
                <a:spcPts val="0"/>
              </a:spcAft>
              <a:buClr>
                <a:srgbClr val="C4B5A0"/>
              </a:buClr>
              <a:buSzPts val="1550"/>
              <a:buFont typeface="Roboto"/>
              <a:buNone/>
            </a:pPr>
            <a:r>
              <a:rPr lang="en-US" sz="1550">
                <a:solidFill>
                  <a:srgbClr val="E5E0DF"/>
                </a:solidFill>
                <a:latin typeface="Roboto"/>
                <a:ea typeface="Roboto"/>
                <a:cs typeface="Roboto"/>
                <a:sym typeface="Roboto"/>
              </a:rPr>
              <a:t>통해 개인별 맞춤형 광고 생성</a:t>
            </a:r>
            <a:endParaRPr sz="1550">
              <a:solidFill>
                <a:srgbClr val="E5E0DF"/>
              </a:solidFill>
              <a:latin typeface="Roboto"/>
              <a:ea typeface="Roboto"/>
              <a:cs typeface="Roboto"/>
              <a:sym typeface="Roboto"/>
            </a:endParaRPr>
          </a:p>
        </p:txBody>
      </p:sp>
      <p:sp>
        <p:nvSpPr>
          <p:cNvPr id="180" name="Google Shape;180;p28"/>
          <p:cNvSpPr/>
          <p:nvPr/>
        </p:nvSpPr>
        <p:spPr>
          <a:xfrm>
            <a:off x="9621203" y="2412921"/>
            <a:ext cx="4215300" cy="2269800"/>
          </a:xfrm>
          <a:prstGeom prst="roundRect">
            <a:avLst>
              <a:gd fmla="val 3672" name="adj"/>
            </a:avLst>
          </a:prstGeom>
          <a:solidFill>
            <a:srgbClr val="3D3D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a:off x="11431191" y="2618899"/>
            <a:ext cx="595200" cy="595200"/>
          </a:xfrm>
          <a:prstGeom prst="roundRect">
            <a:avLst>
              <a:gd fmla="val 1535845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10488335" y="3412569"/>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E5E0DF"/>
              </a:buClr>
              <a:buSzPts val="1950"/>
              <a:buFont typeface="Poppins"/>
              <a:buNone/>
            </a:pPr>
            <a:r>
              <a:rPr lang="en-US" sz="1950">
                <a:solidFill>
                  <a:srgbClr val="E5E0DF"/>
                </a:solidFill>
                <a:latin typeface="Poppins"/>
                <a:ea typeface="Poppins"/>
                <a:cs typeface="Poppins"/>
                <a:sym typeface="Poppins"/>
              </a:rPr>
              <a:t>Packshot 광고</a:t>
            </a:r>
            <a:endParaRPr b="0" i="0" sz="1950" u="none" cap="none" strike="noStrike"/>
          </a:p>
        </p:txBody>
      </p:sp>
      <p:sp>
        <p:nvSpPr>
          <p:cNvPr id="183" name="Google Shape;183;p28"/>
          <p:cNvSpPr/>
          <p:nvPr/>
        </p:nvSpPr>
        <p:spPr>
          <a:xfrm>
            <a:off x="9827181" y="3841790"/>
            <a:ext cx="3803400" cy="6351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C4B5A0"/>
              </a:buClr>
              <a:buSzPts val="1550"/>
              <a:buFont typeface="Roboto"/>
              <a:buNone/>
            </a:pPr>
            <a:r>
              <a:rPr b="0" i="0" lang="en-US" sz="1550" u="none" cap="none" strike="noStrike">
                <a:solidFill>
                  <a:srgbClr val="C4B5A0"/>
                </a:solidFill>
                <a:latin typeface="Roboto"/>
                <a:ea typeface="Roboto"/>
                <a:cs typeface="Roboto"/>
                <a:sym typeface="Roboto"/>
              </a:rPr>
              <a:t>Stable Diffusion 기반</a:t>
            </a:r>
            <a:r>
              <a:rPr b="0" i="0" lang="en-US" sz="1550" u="none" cap="none" strike="noStrike">
                <a:solidFill>
                  <a:srgbClr val="E5E0DF"/>
                </a:solidFill>
                <a:latin typeface="Roboto"/>
                <a:ea typeface="Roboto"/>
                <a:cs typeface="Roboto"/>
                <a:sym typeface="Roboto"/>
              </a:rPr>
              <a:t> </a:t>
            </a:r>
            <a:r>
              <a:rPr lang="en-US" sz="1550">
                <a:solidFill>
                  <a:srgbClr val="E5E0DF"/>
                </a:solidFill>
                <a:latin typeface="Roboto"/>
                <a:ea typeface="Roboto"/>
                <a:cs typeface="Roboto"/>
                <a:sym typeface="Roboto"/>
              </a:rPr>
              <a:t>실제 제품 사진을</a:t>
            </a:r>
            <a:endParaRPr sz="1550">
              <a:solidFill>
                <a:srgbClr val="E5E0DF"/>
              </a:solidFill>
              <a:latin typeface="Roboto"/>
              <a:ea typeface="Roboto"/>
              <a:cs typeface="Roboto"/>
              <a:sym typeface="Roboto"/>
            </a:endParaRPr>
          </a:p>
          <a:p>
            <a:pPr indent="0" lvl="0" marL="0" marR="0" rtl="0" algn="ctr">
              <a:lnSpc>
                <a:spcPct val="161290"/>
              </a:lnSpc>
              <a:spcBef>
                <a:spcPts val="0"/>
              </a:spcBef>
              <a:spcAft>
                <a:spcPts val="0"/>
              </a:spcAft>
              <a:buClr>
                <a:srgbClr val="C4B5A0"/>
              </a:buClr>
              <a:buSzPts val="1550"/>
              <a:buFont typeface="Roboto"/>
              <a:buNone/>
            </a:pPr>
            <a:r>
              <a:rPr lang="en-US" sz="1550">
                <a:solidFill>
                  <a:srgbClr val="E5E0DF"/>
                </a:solidFill>
                <a:latin typeface="Roboto"/>
                <a:ea typeface="Roboto"/>
                <a:cs typeface="Roboto"/>
                <a:sym typeface="Roboto"/>
              </a:rPr>
              <a:t>자연스럽게 포함하는 광고 이미지 생성</a:t>
            </a:r>
            <a:endParaRPr sz="1550">
              <a:solidFill>
                <a:srgbClr val="E5E0DF"/>
              </a:solidFill>
              <a:latin typeface="Roboto"/>
              <a:ea typeface="Roboto"/>
              <a:cs typeface="Roboto"/>
              <a:sym typeface="Roboto"/>
            </a:endParaRPr>
          </a:p>
        </p:txBody>
      </p:sp>
      <p:sp>
        <p:nvSpPr>
          <p:cNvPr id="184" name="Google Shape;184;p28"/>
          <p:cNvSpPr/>
          <p:nvPr/>
        </p:nvSpPr>
        <p:spPr>
          <a:xfrm>
            <a:off x="793790" y="4881205"/>
            <a:ext cx="4215300" cy="1952400"/>
          </a:xfrm>
          <a:prstGeom prst="roundRect">
            <a:avLst>
              <a:gd fmla="val 4270" name="adj"/>
            </a:avLst>
          </a:prstGeom>
          <a:solidFill>
            <a:srgbClr val="3D3D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2603778" y="5087183"/>
            <a:ext cx="595200" cy="595200"/>
          </a:xfrm>
          <a:prstGeom prst="roundRect">
            <a:avLst>
              <a:gd fmla="val 1535845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6" name="Google Shape;186;p28"/>
          <p:cNvPicPr preferRelativeResize="0"/>
          <p:nvPr/>
        </p:nvPicPr>
        <p:blipFill rotWithShape="1">
          <a:blip r:embed="rId5">
            <a:alphaModFix/>
          </a:blip>
          <a:srcRect b="0" l="0" r="0" t="0"/>
          <a:stretch/>
        </p:blipFill>
        <p:spPr>
          <a:xfrm>
            <a:off x="2767489" y="5250775"/>
            <a:ext cx="267891" cy="267891"/>
          </a:xfrm>
          <a:prstGeom prst="rect">
            <a:avLst/>
          </a:prstGeom>
          <a:noFill/>
          <a:ln>
            <a:noFill/>
          </a:ln>
        </p:spPr>
      </p:pic>
      <p:sp>
        <p:nvSpPr>
          <p:cNvPr id="187" name="Google Shape;187;p28"/>
          <p:cNvSpPr/>
          <p:nvPr/>
        </p:nvSpPr>
        <p:spPr>
          <a:xfrm>
            <a:off x="1660922" y="5880854"/>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E5E0DF"/>
              </a:buClr>
              <a:buSzPts val="1950"/>
              <a:buFont typeface="Poppins"/>
              <a:buNone/>
            </a:pPr>
            <a:r>
              <a:rPr b="0" i="0" lang="en-US" sz="1950" u="none" cap="none" strike="noStrike">
                <a:solidFill>
                  <a:srgbClr val="E5E0DF"/>
                </a:solidFill>
                <a:latin typeface="Poppins"/>
                <a:ea typeface="Poppins"/>
                <a:cs typeface="Poppins"/>
                <a:sym typeface="Poppins"/>
              </a:rPr>
              <a:t>음원 생성</a:t>
            </a:r>
            <a:endParaRPr b="0" i="0" sz="1950" u="none" cap="none" strike="noStrike"/>
          </a:p>
        </p:txBody>
      </p:sp>
      <p:sp>
        <p:nvSpPr>
          <p:cNvPr id="188" name="Google Shape;188;p28"/>
          <p:cNvSpPr/>
          <p:nvPr/>
        </p:nvSpPr>
        <p:spPr>
          <a:xfrm>
            <a:off x="999768" y="6310074"/>
            <a:ext cx="3803400" cy="3174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C4B5A0"/>
              </a:buClr>
              <a:buSzPts val="1550"/>
              <a:buFont typeface="Roboto"/>
              <a:buNone/>
            </a:pPr>
            <a:r>
              <a:rPr b="0" i="0" lang="en-US" sz="1550" u="none" cap="none" strike="noStrike">
                <a:solidFill>
                  <a:srgbClr val="C4B5A0"/>
                </a:solidFill>
                <a:latin typeface="Roboto"/>
                <a:ea typeface="Roboto"/>
                <a:cs typeface="Roboto"/>
                <a:sym typeface="Roboto"/>
              </a:rPr>
              <a:t>MusicGen 기반</a:t>
            </a:r>
            <a:r>
              <a:rPr b="0" i="0" lang="en-US" sz="1550" u="none" cap="none" strike="noStrike">
                <a:solidFill>
                  <a:srgbClr val="E5E0DF"/>
                </a:solidFill>
                <a:latin typeface="Roboto"/>
                <a:ea typeface="Roboto"/>
                <a:cs typeface="Roboto"/>
                <a:sym typeface="Roboto"/>
              </a:rPr>
              <a:t> </a:t>
            </a:r>
            <a:r>
              <a:rPr lang="en-US" sz="1550">
                <a:solidFill>
                  <a:srgbClr val="E5E0DF"/>
                </a:solidFill>
                <a:latin typeface="Roboto"/>
                <a:ea typeface="Roboto"/>
                <a:cs typeface="Roboto"/>
                <a:sym typeface="Roboto"/>
              </a:rPr>
              <a:t>상황에 맞는 음원 생성</a:t>
            </a:r>
            <a:endParaRPr sz="1550">
              <a:solidFill>
                <a:srgbClr val="E5E0DF"/>
              </a:solidFill>
              <a:latin typeface="Roboto"/>
              <a:ea typeface="Roboto"/>
              <a:cs typeface="Roboto"/>
              <a:sym typeface="Roboto"/>
            </a:endParaRPr>
          </a:p>
        </p:txBody>
      </p:sp>
      <p:sp>
        <p:nvSpPr>
          <p:cNvPr id="189" name="Google Shape;189;p28"/>
          <p:cNvSpPr/>
          <p:nvPr/>
        </p:nvSpPr>
        <p:spPr>
          <a:xfrm>
            <a:off x="5207437" y="4881205"/>
            <a:ext cx="4215300" cy="1952400"/>
          </a:xfrm>
          <a:prstGeom prst="roundRect">
            <a:avLst>
              <a:gd fmla="val 4270" name="adj"/>
            </a:avLst>
          </a:prstGeom>
          <a:solidFill>
            <a:srgbClr val="3D3D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7017425" y="5087183"/>
            <a:ext cx="595200" cy="595200"/>
          </a:xfrm>
          <a:prstGeom prst="roundRect">
            <a:avLst>
              <a:gd fmla="val 1535845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1" name="Google Shape;191;p28"/>
          <p:cNvPicPr preferRelativeResize="0"/>
          <p:nvPr/>
        </p:nvPicPr>
        <p:blipFill rotWithShape="1">
          <a:blip r:embed="rId6">
            <a:alphaModFix/>
          </a:blip>
          <a:srcRect b="0" l="0" r="0" t="0"/>
          <a:stretch/>
        </p:blipFill>
        <p:spPr>
          <a:xfrm>
            <a:off x="7181136" y="5250775"/>
            <a:ext cx="267891" cy="267891"/>
          </a:xfrm>
          <a:prstGeom prst="rect">
            <a:avLst/>
          </a:prstGeom>
          <a:noFill/>
          <a:ln>
            <a:noFill/>
          </a:ln>
        </p:spPr>
      </p:pic>
      <p:sp>
        <p:nvSpPr>
          <p:cNvPr id="192" name="Google Shape;192;p28"/>
          <p:cNvSpPr/>
          <p:nvPr/>
        </p:nvSpPr>
        <p:spPr>
          <a:xfrm>
            <a:off x="6074688" y="5880854"/>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E5E0DF"/>
              </a:buClr>
              <a:buSzPts val="1950"/>
              <a:buFont typeface="Poppins"/>
              <a:buNone/>
            </a:pPr>
            <a:r>
              <a:rPr b="0" i="0" lang="en-US" sz="1950" u="none" cap="none" strike="noStrike">
                <a:solidFill>
                  <a:srgbClr val="E5E0DF"/>
                </a:solidFill>
                <a:latin typeface="Poppins"/>
                <a:ea typeface="Poppins"/>
                <a:cs typeface="Poppins"/>
                <a:sym typeface="Poppins"/>
              </a:rPr>
              <a:t>콘텐츠 조합</a:t>
            </a:r>
            <a:endParaRPr b="0" i="0" sz="1950" u="none" cap="none" strike="noStrike"/>
          </a:p>
        </p:txBody>
      </p:sp>
      <p:sp>
        <p:nvSpPr>
          <p:cNvPr id="193" name="Google Shape;193;p28"/>
          <p:cNvSpPr/>
          <p:nvPr/>
        </p:nvSpPr>
        <p:spPr>
          <a:xfrm>
            <a:off x="5413415" y="6310074"/>
            <a:ext cx="3803400" cy="3174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C4B5A0"/>
              </a:buClr>
              <a:buSzPts val="1550"/>
              <a:buFont typeface="Roboto"/>
              <a:buNone/>
            </a:pPr>
            <a:r>
              <a:rPr b="0" i="0" lang="en-US" sz="1550" u="none" cap="none" strike="noStrike">
                <a:solidFill>
                  <a:srgbClr val="C4B5A0"/>
                </a:solidFill>
                <a:latin typeface="Roboto"/>
                <a:ea typeface="Roboto"/>
                <a:cs typeface="Roboto"/>
                <a:sym typeface="Roboto"/>
              </a:rPr>
              <a:t>이미지와 음원을 조합한</a:t>
            </a:r>
            <a:r>
              <a:rPr b="0" i="0" lang="en-US" sz="1550" u="none" cap="none" strike="noStrike">
                <a:solidFill>
                  <a:srgbClr val="E5E0DF"/>
                </a:solidFill>
                <a:latin typeface="Roboto"/>
                <a:ea typeface="Roboto"/>
                <a:cs typeface="Roboto"/>
                <a:sym typeface="Roboto"/>
              </a:rPr>
              <a:t> 숏폼 콘텐츠 제공</a:t>
            </a:r>
            <a:endParaRPr b="0" i="0" sz="1550" u="none" cap="none" strike="noStrike"/>
          </a:p>
        </p:txBody>
      </p:sp>
      <p:sp>
        <p:nvSpPr>
          <p:cNvPr id="194" name="Google Shape;194;p28"/>
          <p:cNvSpPr/>
          <p:nvPr/>
        </p:nvSpPr>
        <p:spPr>
          <a:xfrm>
            <a:off x="9621203" y="4881205"/>
            <a:ext cx="4215300" cy="1952400"/>
          </a:xfrm>
          <a:prstGeom prst="roundRect">
            <a:avLst>
              <a:gd fmla="val 4270" name="adj"/>
            </a:avLst>
          </a:prstGeom>
          <a:solidFill>
            <a:srgbClr val="3D3D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11431191" y="5087183"/>
            <a:ext cx="595200" cy="595200"/>
          </a:xfrm>
          <a:prstGeom prst="roundRect">
            <a:avLst>
              <a:gd fmla="val 1535845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10488335" y="5880854"/>
            <a:ext cx="2481000" cy="310200"/>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E5E0DF"/>
              </a:buClr>
              <a:buSzPts val="1950"/>
              <a:buFont typeface="Poppins"/>
              <a:buNone/>
            </a:pPr>
            <a:r>
              <a:rPr lang="en-US" sz="1950">
                <a:solidFill>
                  <a:srgbClr val="E5E0DF"/>
                </a:solidFill>
                <a:latin typeface="Poppins"/>
                <a:ea typeface="Poppins"/>
                <a:cs typeface="Poppins"/>
                <a:sym typeface="Poppins"/>
              </a:rPr>
              <a:t>SNS 공유</a:t>
            </a:r>
            <a:endParaRPr b="0" i="0" sz="1950" u="none" cap="none" strike="noStrike"/>
          </a:p>
        </p:txBody>
      </p:sp>
      <p:sp>
        <p:nvSpPr>
          <p:cNvPr id="197" name="Google Shape;197;p28"/>
          <p:cNvSpPr/>
          <p:nvPr/>
        </p:nvSpPr>
        <p:spPr>
          <a:xfrm>
            <a:off x="9827181" y="6310074"/>
            <a:ext cx="3803400" cy="3174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C4B5A0"/>
              </a:buClr>
              <a:buSzPts val="1550"/>
              <a:buFont typeface="Roboto"/>
              <a:buNone/>
            </a:pPr>
            <a:r>
              <a:rPr lang="en-US" sz="1550">
                <a:solidFill>
                  <a:srgbClr val="C4B5A0"/>
                </a:solidFill>
                <a:latin typeface="Roboto"/>
                <a:ea typeface="Roboto"/>
                <a:cs typeface="Roboto"/>
                <a:sym typeface="Roboto"/>
              </a:rPr>
              <a:t>공유 패널에서 </a:t>
            </a:r>
            <a:r>
              <a:rPr lang="en-US" sz="1550">
                <a:solidFill>
                  <a:srgbClr val="E5E0DF"/>
                </a:solidFill>
                <a:latin typeface="Roboto"/>
                <a:ea typeface="Roboto"/>
                <a:cs typeface="Roboto"/>
                <a:sym typeface="Roboto"/>
              </a:rPr>
              <a:t>생성된 콘텐츠 편리하게 공유</a:t>
            </a:r>
            <a:endParaRPr b="0" i="0" sz="1550" u="none" cap="none" strike="noStrike"/>
          </a:p>
        </p:txBody>
      </p:sp>
      <p:sp>
        <p:nvSpPr>
          <p:cNvPr id="198" name="Google Shape;198;p28"/>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9" name="Google Shape;199;p28" title="share-removebg-preview.png"/>
          <p:cNvPicPr preferRelativeResize="0"/>
          <p:nvPr/>
        </p:nvPicPr>
        <p:blipFill>
          <a:blip r:embed="rId7">
            <a:alphaModFix/>
          </a:blip>
          <a:stretch>
            <a:fillRect/>
          </a:stretch>
        </p:blipFill>
        <p:spPr>
          <a:xfrm>
            <a:off x="11587391" y="5244769"/>
            <a:ext cx="267900" cy="267900"/>
          </a:xfrm>
          <a:prstGeom prst="rect">
            <a:avLst/>
          </a:prstGeom>
          <a:noFill/>
          <a:ln>
            <a:noFill/>
          </a:ln>
        </p:spPr>
      </p:pic>
      <p:pic>
        <p:nvPicPr>
          <p:cNvPr id="200" name="Google Shape;200;p28" title="magic-wand-removebg-preview.png"/>
          <p:cNvPicPr preferRelativeResize="0"/>
          <p:nvPr/>
        </p:nvPicPr>
        <p:blipFill>
          <a:blip r:embed="rId8">
            <a:alphaModFix/>
          </a:blip>
          <a:stretch>
            <a:fillRect/>
          </a:stretch>
        </p:blipFill>
        <p:spPr>
          <a:xfrm>
            <a:off x="11594774" y="2782500"/>
            <a:ext cx="267875" cy="267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pic>
        <p:nvPicPr>
          <p:cNvPr id="941" name="Google Shape;941;p73"/>
          <p:cNvPicPr preferRelativeResize="0"/>
          <p:nvPr/>
        </p:nvPicPr>
        <p:blipFill>
          <a:blip r:embed="rId3">
            <a:alphaModFix/>
          </a:blip>
          <a:stretch>
            <a:fillRect/>
          </a:stretch>
        </p:blipFill>
        <p:spPr>
          <a:xfrm>
            <a:off x="0" y="0"/>
            <a:ext cx="14630400" cy="8229601"/>
          </a:xfrm>
          <a:prstGeom prst="rect">
            <a:avLst/>
          </a:prstGeom>
          <a:noFill/>
          <a:ln>
            <a:noFill/>
          </a:ln>
        </p:spPr>
      </p:pic>
      <p:sp>
        <p:nvSpPr>
          <p:cNvPr id="942" name="Google Shape;942;p73"/>
          <p:cNvSpPr/>
          <p:nvPr/>
        </p:nvSpPr>
        <p:spPr>
          <a:xfrm>
            <a:off x="0" y="0"/>
            <a:ext cx="14630400" cy="8229600"/>
          </a:xfrm>
          <a:prstGeom prst="rect">
            <a:avLst/>
          </a:prstGeom>
          <a:solidFill>
            <a:srgbClr val="000000">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3"/>
          <p:cNvSpPr/>
          <p:nvPr/>
        </p:nvSpPr>
        <p:spPr>
          <a:xfrm>
            <a:off x="793790" y="2621518"/>
            <a:ext cx="54972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Server Optimization &amp; Test</a:t>
            </a:r>
            <a:endParaRPr b="0" i="0" sz="3900" u="none" cap="none" strike="noStrike"/>
          </a:p>
        </p:txBody>
      </p:sp>
      <p:sp>
        <p:nvSpPr>
          <p:cNvPr id="944" name="Google Shape;944;p73"/>
          <p:cNvSpPr txBox="1"/>
          <p:nvPr/>
        </p:nvSpPr>
        <p:spPr>
          <a:xfrm>
            <a:off x="4823300" y="3019625"/>
            <a:ext cx="90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74"/>
          <p:cNvSpPr/>
          <p:nvPr/>
        </p:nvSpPr>
        <p:spPr>
          <a:xfrm>
            <a:off x="793790" y="704333"/>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서버 최적화</a:t>
            </a:r>
            <a:endParaRPr b="0" i="0" sz="3900" u="none" cap="none" strike="noStrike"/>
          </a:p>
        </p:txBody>
      </p:sp>
      <p:sp>
        <p:nvSpPr>
          <p:cNvPr id="951" name="Google Shape;951;p74"/>
          <p:cNvSpPr/>
          <p:nvPr/>
        </p:nvSpPr>
        <p:spPr>
          <a:xfrm>
            <a:off x="793800" y="1895950"/>
            <a:ext cx="6662700" cy="5355900"/>
          </a:xfrm>
          <a:prstGeom prst="roundRect">
            <a:avLst>
              <a:gd fmla="val 2730" name="adj"/>
            </a:avLst>
          </a:prstGeom>
          <a:solidFill>
            <a:srgbClr val="2A2A2A"/>
          </a:solidFill>
          <a:ln cap="flat" cmpd="sng" w="11575">
            <a:solidFill>
              <a:srgbClr val="434343"/>
            </a:solidFill>
            <a:prstDash val="solid"/>
            <a:round/>
            <a:headEnd len="sm" w="sm" type="none"/>
            <a:tailEnd len="sm" w="sm" type="none"/>
          </a:ln>
        </p:spPr>
        <p:txBody>
          <a:bodyPr anchorCtr="0" anchor="ctr" bIns="111175" lIns="111175" spcFirstLastPara="1" rIns="111175" wrap="square" tIns="111175">
            <a:noAutofit/>
          </a:bodyPr>
          <a:lstStyle/>
          <a:p>
            <a:pPr indent="0" lvl="0" marL="0" rtl="0" algn="l">
              <a:spcBef>
                <a:spcPts val="0"/>
              </a:spcBef>
              <a:spcAft>
                <a:spcPts val="0"/>
              </a:spcAft>
              <a:buNone/>
            </a:pPr>
            <a:r>
              <a:t/>
            </a:r>
            <a:endParaRPr/>
          </a:p>
        </p:txBody>
      </p:sp>
      <p:sp>
        <p:nvSpPr>
          <p:cNvPr id="952" name="Google Shape;952;p74"/>
          <p:cNvSpPr/>
          <p:nvPr/>
        </p:nvSpPr>
        <p:spPr>
          <a:xfrm>
            <a:off x="8676900" y="4929675"/>
            <a:ext cx="4853400" cy="17472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chemeClr val="lt1"/>
                </a:solidFill>
                <a:latin typeface="Roboto Light"/>
                <a:ea typeface="Roboto Light"/>
                <a:cs typeface="Roboto Light"/>
                <a:sym typeface="Roboto Light"/>
              </a:rPr>
              <a:t>GPU OOM(Out of Memory)</a:t>
            </a:r>
            <a:endParaRPr sz="2500">
              <a:solidFill>
                <a:schemeClr val="lt1"/>
              </a:solidFill>
              <a:latin typeface="Roboto Light"/>
              <a:ea typeface="Roboto Light"/>
              <a:cs typeface="Roboto Light"/>
              <a:sym typeface="Roboto Light"/>
            </a:endParaRPr>
          </a:p>
        </p:txBody>
      </p:sp>
      <p:sp>
        <p:nvSpPr>
          <p:cNvPr id="953" name="Google Shape;953;p74"/>
          <p:cNvSpPr/>
          <p:nvPr/>
        </p:nvSpPr>
        <p:spPr>
          <a:xfrm>
            <a:off x="1044237" y="2034957"/>
            <a:ext cx="6206100" cy="4916400"/>
          </a:xfrm>
          <a:prstGeom prst="roundRect">
            <a:avLst>
              <a:gd fmla="val 5317" name="adj"/>
            </a:avLst>
          </a:prstGeom>
          <a:solidFill>
            <a:srgbClr val="121212"/>
          </a:solidFill>
          <a:ln>
            <a:noFill/>
          </a:ln>
        </p:spPr>
        <p:txBody>
          <a:bodyPr anchorCtr="0" anchor="ctr" bIns="111175" lIns="111175" spcFirstLastPara="1" rIns="111175" wrap="square" tIns="111175">
            <a:noAutofit/>
          </a:bodyPr>
          <a:lstStyle/>
          <a:p>
            <a:pPr indent="0" lvl="0" marL="0" rtl="0" algn="l">
              <a:spcBef>
                <a:spcPts val="0"/>
              </a:spcBef>
              <a:spcAft>
                <a:spcPts val="0"/>
              </a:spcAft>
              <a:buNone/>
            </a:pPr>
            <a:r>
              <a:t/>
            </a:r>
            <a:endParaRPr/>
          </a:p>
        </p:txBody>
      </p:sp>
      <p:sp>
        <p:nvSpPr>
          <p:cNvPr id="954" name="Google Shape;954;p74"/>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55" name="Google Shape;955;p74"/>
          <p:cNvPicPr preferRelativeResize="0"/>
          <p:nvPr/>
        </p:nvPicPr>
        <p:blipFill>
          <a:blip r:embed="rId3">
            <a:alphaModFix/>
          </a:blip>
          <a:stretch>
            <a:fillRect/>
          </a:stretch>
        </p:blipFill>
        <p:spPr>
          <a:xfrm>
            <a:off x="1044225" y="2855425"/>
            <a:ext cx="6206101" cy="3275442"/>
          </a:xfrm>
          <a:prstGeom prst="rect">
            <a:avLst/>
          </a:prstGeom>
          <a:noFill/>
          <a:ln>
            <a:noFill/>
          </a:ln>
        </p:spPr>
      </p:pic>
      <p:sp>
        <p:nvSpPr>
          <p:cNvPr id="956" name="Google Shape;956;p74"/>
          <p:cNvSpPr/>
          <p:nvPr/>
        </p:nvSpPr>
        <p:spPr>
          <a:xfrm>
            <a:off x="7876225" y="1895952"/>
            <a:ext cx="6307500" cy="2270700"/>
          </a:xfrm>
          <a:prstGeom prst="roundRect">
            <a:avLst>
              <a:gd fmla="val 273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chemeClr val="lt1"/>
                </a:solidFill>
                <a:latin typeface="Roboto"/>
                <a:ea typeface="Roboto"/>
                <a:cs typeface="Roboto"/>
                <a:sym typeface="Roboto"/>
              </a:rPr>
              <a:t>StableDiffusion 1.5 + ControlNet + IP-Adapter + SAM </a:t>
            </a:r>
            <a:endParaRPr sz="2500">
              <a:solidFill>
                <a:schemeClr val="lt1"/>
              </a:solidFill>
              <a:latin typeface="Roboto"/>
              <a:ea typeface="Roboto"/>
              <a:cs typeface="Roboto"/>
              <a:sym typeface="Roboto"/>
            </a:endParaRPr>
          </a:p>
          <a:p>
            <a:pPr indent="0" lvl="0" marL="0" rtl="0" algn="ctr">
              <a:spcBef>
                <a:spcPts val="0"/>
              </a:spcBef>
              <a:spcAft>
                <a:spcPts val="0"/>
              </a:spcAft>
              <a:buNone/>
            </a:pPr>
            <a:r>
              <a:t/>
            </a:r>
            <a:endParaRPr sz="1000">
              <a:solidFill>
                <a:schemeClr val="lt1"/>
              </a:solidFill>
              <a:latin typeface="Roboto"/>
              <a:ea typeface="Roboto"/>
              <a:cs typeface="Roboto"/>
              <a:sym typeface="Roboto"/>
            </a:endParaRPr>
          </a:p>
          <a:p>
            <a:pPr indent="0" lvl="0" marL="0" rtl="0" algn="ctr">
              <a:spcBef>
                <a:spcPts val="0"/>
              </a:spcBef>
              <a:spcAft>
                <a:spcPts val="0"/>
              </a:spcAft>
              <a:buNone/>
            </a:pPr>
            <a:r>
              <a:rPr b="1" lang="en-US" sz="2700">
                <a:solidFill>
                  <a:schemeClr val="lt1"/>
                </a:solidFill>
                <a:latin typeface="Roboto"/>
                <a:ea typeface="Roboto"/>
                <a:cs typeface="Roboto"/>
                <a:sym typeface="Roboto"/>
              </a:rPr>
              <a:t>→</a:t>
            </a:r>
            <a:r>
              <a:rPr b="1" lang="en-US" sz="2300">
                <a:solidFill>
                  <a:schemeClr val="lt1"/>
                </a:solidFill>
                <a:latin typeface="Roboto"/>
                <a:ea typeface="Roboto"/>
                <a:cs typeface="Roboto"/>
                <a:sym typeface="Roboto"/>
              </a:rPr>
              <a:t> peak VRAM </a:t>
            </a:r>
            <a:r>
              <a:rPr b="1" lang="en-US" sz="2300">
                <a:solidFill>
                  <a:srgbClr val="FF0000"/>
                </a:solidFill>
                <a:latin typeface="Roboto"/>
                <a:ea typeface="Roboto"/>
                <a:cs typeface="Roboto"/>
                <a:sym typeface="Roboto"/>
              </a:rPr>
              <a:t>16GB - 22GB</a:t>
            </a:r>
            <a:endParaRPr b="1" sz="2300">
              <a:solidFill>
                <a:srgbClr val="FF0000"/>
              </a:solidFill>
              <a:latin typeface="Roboto"/>
              <a:ea typeface="Roboto"/>
              <a:cs typeface="Roboto"/>
              <a:sym typeface="Roboto"/>
            </a:endParaRPr>
          </a:p>
        </p:txBody>
      </p:sp>
      <p:cxnSp>
        <p:nvCxnSpPr>
          <p:cNvPr id="957" name="Google Shape;957;p74"/>
          <p:cNvCxnSpPr/>
          <p:nvPr/>
        </p:nvCxnSpPr>
        <p:spPr>
          <a:xfrm>
            <a:off x="11103600" y="4014150"/>
            <a:ext cx="0" cy="671700"/>
          </a:xfrm>
          <a:prstGeom prst="straightConnector1">
            <a:avLst/>
          </a:prstGeom>
          <a:noFill/>
          <a:ln cap="flat" cmpd="sng" w="28575">
            <a:solidFill>
              <a:srgbClr val="AA9B86"/>
            </a:solidFill>
            <a:prstDash val="solid"/>
            <a:round/>
            <a:headEnd len="med" w="med" type="none"/>
            <a:tailEnd len="med" w="med" type="stealth"/>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75"/>
          <p:cNvSpPr/>
          <p:nvPr/>
        </p:nvSpPr>
        <p:spPr>
          <a:xfrm>
            <a:off x="793790" y="704333"/>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서버 최적화</a:t>
            </a:r>
            <a:endParaRPr b="0" i="0" sz="3900" u="none" cap="none" strike="noStrike"/>
          </a:p>
        </p:txBody>
      </p:sp>
      <p:sp>
        <p:nvSpPr>
          <p:cNvPr id="964" name="Google Shape;964;p75"/>
          <p:cNvSpPr/>
          <p:nvPr/>
        </p:nvSpPr>
        <p:spPr>
          <a:xfrm>
            <a:off x="623450" y="1411000"/>
            <a:ext cx="13110000" cy="3542100"/>
          </a:xfrm>
          <a:prstGeom prst="roundRect">
            <a:avLst>
              <a:gd fmla="val 2730" name="adj"/>
            </a:avLst>
          </a:prstGeom>
          <a:solidFill>
            <a:srgbClr val="2A2A2A"/>
          </a:solidFill>
          <a:ln cap="flat" cmpd="sng" w="11575">
            <a:solidFill>
              <a:srgbClr val="434343"/>
            </a:solidFill>
            <a:prstDash val="solid"/>
            <a:round/>
            <a:headEnd len="sm" w="sm" type="none"/>
            <a:tailEnd len="sm" w="sm" type="none"/>
          </a:ln>
        </p:spPr>
        <p:txBody>
          <a:bodyPr anchorCtr="0" anchor="ctr" bIns="111175" lIns="111175" spcFirstLastPara="1" rIns="111175" wrap="square" tIns="111175">
            <a:noAutofit/>
          </a:bodyPr>
          <a:lstStyle/>
          <a:p>
            <a:pPr indent="0" lvl="0" marL="0" rtl="0" algn="l">
              <a:spcBef>
                <a:spcPts val="0"/>
              </a:spcBef>
              <a:spcAft>
                <a:spcPts val="0"/>
              </a:spcAft>
              <a:buNone/>
            </a:pPr>
            <a:r>
              <a:t/>
            </a:r>
            <a:endParaRPr/>
          </a:p>
        </p:txBody>
      </p:sp>
      <p:sp>
        <p:nvSpPr>
          <p:cNvPr id="965" name="Google Shape;965;p75"/>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6" name="Google Shape;966;p75"/>
          <p:cNvPicPr preferRelativeResize="0"/>
          <p:nvPr/>
        </p:nvPicPr>
        <p:blipFill>
          <a:blip r:embed="rId3">
            <a:alphaModFix/>
          </a:blip>
          <a:stretch>
            <a:fillRect/>
          </a:stretch>
        </p:blipFill>
        <p:spPr>
          <a:xfrm>
            <a:off x="793800" y="1618800"/>
            <a:ext cx="12701699" cy="3065200"/>
          </a:xfrm>
          <a:prstGeom prst="rect">
            <a:avLst/>
          </a:prstGeom>
          <a:noFill/>
          <a:ln>
            <a:noFill/>
          </a:ln>
        </p:spPr>
      </p:pic>
      <p:sp>
        <p:nvSpPr>
          <p:cNvPr id="967" name="Google Shape;967;p75"/>
          <p:cNvSpPr/>
          <p:nvPr/>
        </p:nvSpPr>
        <p:spPr>
          <a:xfrm>
            <a:off x="7689275" y="5572450"/>
            <a:ext cx="5576700" cy="15831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chemeClr val="lt1"/>
                </a:solidFill>
              </a:rPr>
              <a:t>CPU OOM(Out of Memory)</a:t>
            </a:r>
            <a:endParaRPr sz="2500">
              <a:solidFill>
                <a:schemeClr val="lt1"/>
              </a:solidFill>
            </a:endParaRPr>
          </a:p>
        </p:txBody>
      </p:sp>
      <p:sp>
        <p:nvSpPr>
          <p:cNvPr id="968" name="Google Shape;968;p75"/>
          <p:cNvSpPr/>
          <p:nvPr/>
        </p:nvSpPr>
        <p:spPr>
          <a:xfrm>
            <a:off x="1739775" y="5340133"/>
            <a:ext cx="3797100" cy="1296300"/>
          </a:xfrm>
          <a:prstGeom prst="roundRect">
            <a:avLst>
              <a:gd fmla="val 2730" name="adj"/>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chemeClr val="lt1"/>
              </a:buClr>
              <a:buSzPts val="2000"/>
              <a:buFont typeface="Roboto ExtraLight"/>
              <a:buChar char="-"/>
            </a:pPr>
            <a:r>
              <a:rPr lang="en-US" sz="2000">
                <a:solidFill>
                  <a:schemeClr val="lt1"/>
                </a:solidFill>
                <a:latin typeface="Roboto ExtraLight"/>
                <a:ea typeface="Roboto ExtraLight"/>
                <a:cs typeface="Roboto ExtraLight"/>
                <a:sym typeface="Roboto ExtraLight"/>
              </a:rPr>
              <a:t>모든 모델 CPU에 상주</a:t>
            </a:r>
            <a:endParaRPr sz="2000">
              <a:solidFill>
                <a:schemeClr val="lt1"/>
              </a:solidFill>
              <a:latin typeface="Roboto ExtraLight"/>
              <a:ea typeface="Roboto ExtraLight"/>
              <a:cs typeface="Roboto ExtraLight"/>
              <a:sym typeface="Roboto ExtraLight"/>
            </a:endParaRPr>
          </a:p>
          <a:p>
            <a:pPr indent="-355600" lvl="0" marL="457200" rtl="0" algn="l">
              <a:spcBef>
                <a:spcPts val="0"/>
              </a:spcBef>
              <a:spcAft>
                <a:spcPts val="0"/>
              </a:spcAft>
              <a:buClr>
                <a:schemeClr val="lt1"/>
              </a:buClr>
              <a:buSzPts val="2000"/>
              <a:buFont typeface="Roboto ExtraLight"/>
              <a:buChar char="-"/>
            </a:pPr>
            <a:r>
              <a:rPr lang="en-US" sz="2000">
                <a:solidFill>
                  <a:schemeClr val="lt1"/>
                </a:solidFill>
                <a:latin typeface="Roboto ExtraLight"/>
                <a:ea typeface="Roboto ExtraLight"/>
                <a:cs typeface="Roboto ExtraLight"/>
                <a:sym typeface="Roboto ExtraLight"/>
              </a:rPr>
              <a:t>추론 시에만 GPU로 이동</a:t>
            </a:r>
            <a:endParaRPr sz="2000">
              <a:solidFill>
                <a:schemeClr val="lt1"/>
              </a:solidFill>
              <a:latin typeface="Roboto ExtraLight"/>
              <a:ea typeface="Roboto ExtraLight"/>
              <a:cs typeface="Roboto ExtraLight"/>
              <a:sym typeface="Roboto ExtraLight"/>
            </a:endParaRPr>
          </a:p>
          <a:p>
            <a:pPr indent="0" lvl="0" marL="0" rtl="0" algn="l">
              <a:spcBef>
                <a:spcPts val="0"/>
              </a:spcBef>
              <a:spcAft>
                <a:spcPts val="0"/>
              </a:spcAft>
              <a:buNone/>
            </a:pPr>
            <a:r>
              <a:t/>
            </a:r>
            <a:endParaRPr sz="1000">
              <a:solidFill>
                <a:schemeClr val="lt1"/>
              </a:solidFill>
              <a:latin typeface="Roboto ExtraLight"/>
              <a:ea typeface="Roboto ExtraLight"/>
              <a:cs typeface="Roboto ExtraLight"/>
              <a:sym typeface="Roboto ExtraLight"/>
            </a:endParaRPr>
          </a:p>
          <a:p>
            <a:pPr indent="0" lvl="0" marL="0" rtl="0" algn="ctr">
              <a:spcBef>
                <a:spcPts val="0"/>
              </a:spcBef>
              <a:spcAft>
                <a:spcPts val="0"/>
              </a:spcAft>
              <a:buNone/>
            </a:pPr>
            <a:r>
              <a:rPr lang="en-US" sz="2000">
                <a:solidFill>
                  <a:schemeClr val="lt1"/>
                </a:solidFill>
                <a:latin typeface="Roboto ExtraLight"/>
                <a:ea typeface="Roboto ExtraLight"/>
                <a:cs typeface="Roboto ExtraLight"/>
                <a:sym typeface="Roboto ExtraLight"/>
              </a:rPr>
              <a:t>추론 끝나면 다시 CPU로…?</a:t>
            </a:r>
            <a:endParaRPr sz="2700">
              <a:solidFill>
                <a:srgbClr val="FF0000"/>
              </a:solidFill>
            </a:endParaRPr>
          </a:p>
        </p:txBody>
      </p:sp>
      <p:sp>
        <p:nvSpPr>
          <p:cNvPr id="969" name="Google Shape;969;p75"/>
          <p:cNvSpPr/>
          <p:nvPr/>
        </p:nvSpPr>
        <p:spPr>
          <a:xfrm rot="-5400000">
            <a:off x="6319675" y="5682575"/>
            <a:ext cx="481200" cy="1149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0" name="Google Shape;970;p75"/>
          <p:cNvSpPr/>
          <p:nvPr/>
        </p:nvSpPr>
        <p:spPr>
          <a:xfrm>
            <a:off x="1739775" y="6636425"/>
            <a:ext cx="3425700" cy="700800"/>
          </a:xfrm>
          <a:prstGeom prst="roundRect">
            <a:avLst>
              <a:gd fmla="val 273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700">
                <a:solidFill>
                  <a:schemeClr val="lt1"/>
                </a:solidFill>
                <a:latin typeface="Roboto"/>
                <a:ea typeface="Roboto"/>
                <a:cs typeface="Roboto"/>
                <a:sym typeface="Roboto"/>
              </a:rPr>
              <a:t>→</a:t>
            </a:r>
            <a:r>
              <a:rPr lang="en-US" sz="2700">
                <a:solidFill>
                  <a:schemeClr val="lt1"/>
                </a:solidFill>
              </a:rPr>
              <a:t> </a:t>
            </a:r>
            <a:r>
              <a:rPr lang="en-US" sz="2700">
                <a:solidFill>
                  <a:srgbClr val="FF0000"/>
                </a:solidFill>
              </a:rPr>
              <a:t>16GB CPU 과부하</a:t>
            </a:r>
            <a:endParaRPr sz="2700">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76"/>
          <p:cNvSpPr/>
          <p:nvPr/>
        </p:nvSpPr>
        <p:spPr>
          <a:xfrm>
            <a:off x="793801" y="551175"/>
            <a:ext cx="54144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양자화 실험</a:t>
            </a:r>
            <a:endParaRPr b="0" i="0" sz="3900" u="none" cap="none" strike="noStrike"/>
          </a:p>
        </p:txBody>
      </p:sp>
      <p:sp>
        <p:nvSpPr>
          <p:cNvPr id="977" name="Google Shape;977;p76"/>
          <p:cNvSpPr/>
          <p:nvPr/>
        </p:nvSpPr>
        <p:spPr>
          <a:xfrm>
            <a:off x="376240" y="1600395"/>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6"/>
          <p:cNvSpPr/>
          <p:nvPr/>
        </p:nvSpPr>
        <p:spPr>
          <a:xfrm>
            <a:off x="876652" y="1806375"/>
            <a:ext cx="3294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650">
                <a:solidFill>
                  <a:srgbClr val="FFFFFF"/>
                </a:solidFill>
                <a:latin typeface="Mona Sans Medium"/>
                <a:ea typeface="Mona Sans Medium"/>
                <a:cs typeface="Mona Sans Medium"/>
                <a:sym typeface="Mona Sans Medium"/>
              </a:rPr>
              <a:t>PyTorch Dynamic Quantization</a:t>
            </a:r>
            <a:endParaRPr i="0" sz="1650" u="none" cap="none" strike="noStrike">
              <a:latin typeface="Mona Sans Medium"/>
              <a:ea typeface="Mona Sans Medium"/>
              <a:cs typeface="Mona Sans Medium"/>
              <a:sym typeface="Mona Sans Medium"/>
            </a:endParaRPr>
          </a:p>
        </p:txBody>
      </p:sp>
      <p:sp>
        <p:nvSpPr>
          <p:cNvPr id="979" name="Google Shape;979;p76"/>
          <p:cNvSpPr/>
          <p:nvPr/>
        </p:nvSpPr>
        <p:spPr>
          <a:xfrm>
            <a:off x="582218" y="2339773"/>
            <a:ext cx="3803400" cy="932700"/>
          </a:xfrm>
          <a:prstGeom prst="roundRect">
            <a:avLst>
              <a:gd fmla="val 893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6"/>
          <p:cNvSpPr/>
          <p:nvPr/>
        </p:nvSpPr>
        <p:spPr>
          <a:xfrm>
            <a:off x="572325" y="2339776"/>
            <a:ext cx="3823200" cy="1567800"/>
          </a:xfrm>
          <a:prstGeom prst="roundRect">
            <a:avLst>
              <a:gd fmla="val 3192"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6"/>
          <p:cNvSpPr/>
          <p:nvPr/>
        </p:nvSpPr>
        <p:spPr>
          <a:xfrm>
            <a:off x="770694" y="2488602"/>
            <a:ext cx="34263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Consolas"/>
              <a:buNone/>
            </a:pPr>
            <a:r>
              <a:rPr lang="en-US" sz="1350">
                <a:solidFill>
                  <a:srgbClr val="FF7A88"/>
                </a:solidFill>
                <a:highlight>
                  <a:srgbClr val="282A2C"/>
                </a:highlight>
                <a:latin typeface="Consolas"/>
                <a:ea typeface="Consolas"/>
                <a:cs typeface="Consolas"/>
                <a:sym typeface="Consolas"/>
              </a:rPr>
              <a:t>NotImplementedError</a:t>
            </a:r>
            <a:r>
              <a:rPr lang="en-US" sz="1350">
                <a:solidFill>
                  <a:srgbClr val="E3E3E3"/>
                </a:solidFill>
                <a:highlight>
                  <a:srgbClr val="282A2C"/>
                </a:highlight>
                <a:latin typeface="Consolas"/>
                <a:ea typeface="Consolas"/>
                <a:cs typeface="Consolas"/>
                <a:sym typeface="Consolas"/>
              </a:rPr>
              <a:t>: Could not run 'quantized::linear_dynamic' with arguments from the 'CUDA' backend.</a:t>
            </a:r>
            <a:endParaRPr sz="1850">
              <a:solidFill>
                <a:srgbClr val="FFFFFF"/>
              </a:solidFill>
              <a:highlight>
                <a:srgbClr val="121212"/>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t/>
            </a:r>
            <a:endParaRPr sz="1550">
              <a:solidFill>
                <a:srgbClr val="FFFFFF"/>
              </a:solidFill>
              <a:highlight>
                <a:srgbClr val="121212"/>
              </a:highlight>
              <a:latin typeface="Consolas"/>
              <a:ea typeface="Consolas"/>
              <a:cs typeface="Consolas"/>
              <a:sym typeface="Consolas"/>
            </a:endParaRPr>
          </a:p>
        </p:txBody>
      </p:sp>
      <p:sp>
        <p:nvSpPr>
          <p:cNvPr id="982" name="Google Shape;982;p76"/>
          <p:cNvSpPr/>
          <p:nvPr/>
        </p:nvSpPr>
        <p:spPr>
          <a:xfrm>
            <a:off x="1095798" y="4130750"/>
            <a:ext cx="28557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a:solidFill>
                  <a:srgbClr val="FFFFFF"/>
                </a:solidFill>
                <a:latin typeface="Roboto Thin"/>
                <a:ea typeface="Roboto Thin"/>
                <a:cs typeface="Roboto Thin"/>
                <a:sym typeface="Roboto Thin"/>
              </a:rPr>
              <a:t>Dynamic Quant는 CPU 전용 연산</a:t>
            </a:r>
            <a:endParaRPr i="0" u="none" cap="none" strike="noStrike">
              <a:latin typeface="Roboto Thin"/>
              <a:ea typeface="Roboto Thin"/>
              <a:cs typeface="Roboto Thin"/>
              <a:sym typeface="Roboto Thin"/>
            </a:endParaRPr>
          </a:p>
        </p:txBody>
      </p:sp>
      <p:sp>
        <p:nvSpPr>
          <p:cNvPr id="983" name="Google Shape;983;p76"/>
          <p:cNvSpPr/>
          <p:nvPr/>
        </p:nvSpPr>
        <p:spPr>
          <a:xfrm>
            <a:off x="4800850" y="1600400"/>
            <a:ext cx="46218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6"/>
          <p:cNvSpPr/>
          <p:nvPr/>
        </p:nvSpPr>
        <p:spPr>
          <a:xfrm>
            <a:off x="5965601" y="1806375"/>
            <a:ext cx="23775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Mona Sans Medium"/>
                <a:ea typeface="Mona Sans Medium"/>
                <a:cs typeface="Mona Sans Medium"/>
                <a:sym typeface="Mona Sans Medium"/>
              </a:rPr>
              <a:t>PyTorch Static PTQ</a:t>
            </a:r>
            <a:endParaRPr i="0" sz="1950" u="none" cap="none" strike="noStrike">
              <a:latin typeface="Mona Sans Medium"/>
              <a:ea typeface="Mona Sans Medium"/>
              <a:cs typeface="Mona Sans Medium"/>
              <a:sym typeface="Mona Sans Medium"/>
            </a:endParaRPr>
          </a:p>
        </p:txBody>
      </p:sp>
      <p:sp>
        <p:nvSpPr>
          <p:cNvPr id="985" name="Google Shape;985;p76"/>
          <p:cNvSpPr/>
          <p:nvPr/>
        </p:nvSpPr>
        <p:spPr>
          <a:xfrm>
            <a:off x="5413415" y="2339773"/>
            <a:ext cx="3803400" cy="1567800"/>
          </a:xfrm>
          <a:prstGeom prst="roundRect">
            <a:avLst>
              <a:gd fmla="val 531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6"/>
          <p:cNvSpPr/>
          <p:nvPr/>
        </p:nvSpPr>
        <p:spPr>
          <a:xfrm>
            <a:off x="5194776" y="2339773"/>
            <a:ext cx="3823200" cy="1567800"/>
          </a:xfrm>
          <a:prstGeom prst="roundRect">
            <a:avLst>
              <a:gd fmla="val 1899"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6"/>
          <p:cNvSpPr/>
          <p:nvPr/>
        </p:nvSpPr>
        <p:spPr>
          <a:xfrm>
            <a:off x="5393134" y="2433527"/>
            <a:ext cx="3426600" cy="1270200"/>
          </a:xfrm>
          <a:prstGeom prst="rect">
            <a:avLst/>
          </a:prstGeom>
          <a:noFill/>
          <a:ln>
            <a:noFill/>
          </a:ln>
        </p:spPr>
        <p:txBody>
          <a:bodyPr anchorCtr="0" anchor="t" bIns="0" lIns="0" spcFirstLastPara="1" rIns="0" wrap="square" tIns="0">
            <a:noAutofit/>
          </a:bodyPr>
          <a:lstStyle/>
          <a:p>
            <a:pPr indent="0" lvl="0" marL="0" rtl="0" algn="l">
              <a:lnSpc>
                <a:spcPct val="161290"/>
              </a:lnSpc>
              <a:spcBef>
                <a:spcPts val="0"/>
              </a:spcBef>
              <a:spcAft>
                <a:spcPts val="0"/>
              </a:spcAft>
              <a:buClr>
                <a:schemeClr val="dk1"/>
              </a:buClr>
              <a:buSzPts val="1100"/>
              <a:buFont typeface="Arial"/>
              <a:buNone/>
            </a:pPr>
            <a:r>
              <a:rPr lang="en-US" sz="1350">
                <a:solidFill>
                  <a:srgbClr val="FF7A88"/>
                </a:solidFill>
                <a:latin typeface="Consolas"/>
                <a:ea typeface="Consolas"/>
                <a:cs typeface="Consolas"/>
                <a:sym typeface="Consolas"/>
              </a:rPr>
              <a:t>TypeError</a:t>
            </a:r>
            <a:r>
              <a:rPr lang="en-US" sz="1350">
                <a:solidFill>
                  <a:srgbClr val="E3E3E3"/>
                </a:solidFill>
                <a:latin typeface="Consolas"/>
                <a:ea typeface="Consolas"/>
                <a:cs typeface="Consolas"/>
                <a:sym typeface="Consolas"/>
              </a:rPr>
              <a:t>: prepare() missing 3 required positional arguments:</a:t>
            </a:r>
            <a:endParaRPr sz="1350">
              <a:solidFill>
                <a:srgbClr val="E3E3E3"/>
              </a:solidFill>
              <a:latin typeface="Consolas"/>
              <a:ea typeface="Consolas"/>
              <a:cs typeface="Consolas"/>
              <a:sym typeface="Consolas"/>
            </a:endParaRPr>
          </a:p>
          <a:p>
            <a:pPr indent="0" lvl="0" marL="0" rtl="0" algn="l">
              <a:lnSpc>
                <a:spcPct val="161290"/>
              </a:lnSpc>
              <a:spcBef>
                <a:spcPts val="0"/>
              </a:spcBef>
              <a:spcAft>
                <a:spcPts val="0"/>
              </a:spcAft>
              <a:buClr>
                <a:schemeClr val="dk1"/>
              </a:buClr>
              <a:buSzPts val="1100"/>
              <a:buFont typeface="Arial"/>
              <a:buNone/>
            </a:pPr>
            <a:r>
              <a:rPr lang="en-US" sz="1350">
                <a:solidFill>
                  <a:srgbClr val="E3E3E3"/>
                </a:solidFill>
                <a:latin typeface="Consolas"/>
                <a:ea typeface="Consolas"/>
                <a:cs typeface="Consolas"/>
                <a:sym typeface="Consolas"/>
              </a:rPr>
              <a:t>'is_qat', 'node_name_to_scope', and 'example_inputs'</a:t>
            </a:r>
            <a:endParaRPr sz="1350">
              <a:solidFill>
                <a:srgbClr val="E3E3E3"/>
              </a:solidFill>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t/>
            </a:r>
            <a:endParaRPr sz="1350">
              <a:solidFill>
                <a:schemeClr val="lt1"/>
              </a:solidFill>
              <a:latin typeface="Consolas"/>
              <a:ea typeface="Consolas"/>
              <a:cs typeface="Consolas"/>
              <a:sym typeface="Consolas"/>
            </a:endParaRPr>
          </a:p>
        </p:txBody>
      </p:sp>
      <p:sp>
        <p:nvSpPr>
          <p:cNvPr id="988" name="Google Shape;988;p76"/>
          <p:cNvSpPr/>
          <p:nvPr/>
        </p:nvSpPr>
        <p:spPr>
          <a:xfrm>
            <a:off x="5022275" y="4130825"/>
            <a:ext cx="41682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a:solidFill>
                  <a:srgbClr val="FFFFFF"/>
                </a:solidFill>
                <a:latin typeface="Roboto Thin"/>
                <a:ea typeface="Roboto Thin"/>
                <a:cs typeface="Roboto Thin"/>
                <a:sym typeface="Roboto Thin"/>
              </a:rPr>
              <a:t>FX 트레이서가 SD1.5 UNet의 forward graph 추적 실패</a:t>
            </a:r>
            <a:endParaRPr i="0" u="none" cap="none" strike="noStrike">
              <a:latin typeface="Roboto Thin"/>
              <a:ea typeface="Roboto Thin"/>
              <a:cs typeface="Roboto Thin"/>
              <a:sym typeface="Roboto Thin"/>
            </a:endParaRPr>
          </a:p>
        </p:txBody>
      </p:sp>
      <p:sp>
        <p:nvSpPr>
          <p:cNvPr id="989" name="Google Shape;989;p76"/>
          <p:cNvSpPr/>
          <p:nvPr/>
        </p:nvSpPr>
        <p:spPr>
          <a:xfrm>
            <a:off x="9621200" y="1600400"/>
            <a:ext cx="46218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6"/>
          <p:cNvSpPr/>
          <p:nvPr/>
        </p:nvSpPr>
        <p:spPr>
          <a:xfrm>
            <a:off x="10826195" y="1806375"/>
            <a:ext cx="22608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Mona Sans Medium"/>
                <a:ea typeface="Mona Sans Medium"/>
                <a:cs typeface="Mona Sans Medium"/>
                <a:sym typeface="Mona Sans Medium"/>
              </a:rPr>
              <a:t>bitsandbytes 8-bit</a:t>
            </a:r>
            <a:endParaRPr i="0" sz="1950" u="none" cap="none" strike="noStrike">
              <a:latin typeface="Mona Sans Medium"/>
              <a:ea typeface="Mona Sans Medium"/>
              <a:cs typeface="Mona Sans Medium"/>
              <a:sym typeface="Mona Sans Medium"/>
            </a:endParaRPr>
          </a:p>
        </p:txBody>
      </p:sp>
      <p:sp>
        <p:nvSpPr>
          <p:cNvPr id="991" name="Google Shape;991;p76"/>
          <p:cNvSpPr/>
          <p:nvPr/>
        </p:nvSpPr>
        <p:spPr>
          <a:xfrm>
            <a:off x="10107669" y="2339773"/>
            <a:ext cx="3803400" cy="932700"/>
          </a:xfrm>
          <a:prstGeom prst="roundRect">
            <a:avLst>
              <a:gd fmla="val 893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76"/>
          <p:cNvGrpSpPr/>
          <p:nvPr/>
        </p:nvGrpSpPr>
        <p:grpSpPr>
          <a:xfrm>
            <a:off x="10097763" y="2433528"/>
            <a:ext cx="3823200" cy="1473941"/>
            <a:chOff x="9965125" y="3681639"/>
            <a:chExt cx="3823200" cy="1473941"/>
          </a:xfrm>
        </p:grpSpPr>
        <p:sp>
          <p:nvSpPr>
            <p:cNvPr id="993" name="Google Shape;993;p76"/>
            <p:cNvSpPr/>
            <p:nvPr/>
          </p:nvSpPr>
          <p:spPr>
            <a:xfrm>
              <a:off x="9965125" y="3835581"/>
              <a:ext cx="3823200" cy="1320000"/>
            </a:xfrm>
            <a:prstGeom prst="roundRect">
              <a:avLst>
                <a:gd fmla="val 3192"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6"/>
            <p:cNvSpPr/>
            <p:nvPr/>
          </p:nvSpPr>
          <p:spPr>
            <a:xfrm>
              <a:off x="10015657" y="3681639"/>
              <a:ext cx="34263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Consolas"/>
                <a:buNone/>
              </a:pPr>
              <a:r>
                <a:rPr lang="en-US" sz="1250">
                  <a:solidFill>
                    <a:srgbClr val="E3E3E3"/>
                  </a:solidFill>
                  <a:highlight>
                    <a:srgbClr val="282A2C"/>
                  </a:highlight>
                  <a:latin typeface="Consolas"/>
                  <a:ea typeface="Consolas"/>
                  <a:cs typeface="Consolas"/>
                  <a:sym typeface="Consolas"/>
                </a:rPr>
                <a:t>Before bnb quant: 859.52 M params</a:t>
              </a:r>
              <a:endParaRPr sz="1250">
                <a:solidFill>
                  <a:srgbClr val="E3E3E3"/>
                </a:solidFill>
                <a:highlight>
                  <a:srgbClr val="282A2C"/>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rPr lang="en-US" sz="1250">
                  <a:solidFill>
                    <a:srgbClr val="E3E3E3"/>
                  </a:solidFill>
                  <a:highlight>
                    <a:srgbClr val="282A2C"/>
                  </a:highlight>
                  <a:latin typeface="Consolas"/>
                  <a:ea typeface="Consolas"/>
                  <a:cs typeface="Consolas"/>
                  <a:sym typeface="Consolas"/>
                </a:rPr>
                <a:t>After bnb quant (Linear Only): 859.52 M params</a:t>
              </a:r>
              <a:endParaRPr sz="1250">
                <a:solidFill>
                  <a:srgbClr val="FF7A88"/>
                </a:solidFill>
                <a:highlight>
                  <a:srgbClr val="282A2C"/>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rPr lang="en-US" sz="1250">
                  <a:solidFill>
                    <a:srgbClr val="FF7A88"/>
                  </a:solidFill>
                  <a:highlight>
                    <a:srgbClr val="282A2C"/>
                  </a:highlight>
                  <a:latin typeface="Consolas"/>
                  <a:ea typeface="Consolas"/>
                  <a:cs typeface="Consolas"/>
                  <a:sym typeface="Consolas"/>
                </a:rPr>
                <a:t>ValueError</a:t>
              </a:r>
              <a:r>
                <a:rPr lang="en-US" sz="1250">
                  <a:solidFill>
                    <a:srgbClr val="E3E3E3"/>
                  </a:solidFill>
                  <a:highlight>
                    <a:srgbClr val="282A2C"/>
                  </a:highlight>
                  <a:latin typeface="Consolas"/>
                  <a:ea typeface="Consolas"/>
                  <a:cs typeface="Consolas"/>
                  <a:sym typeface="Consolas"/>
                </a:rPr>
                <a:t>: Expected a cuda device, but got: cpu</a:t>
              </a:r>
              <a:endParaRPr i="0" sz="1250" u="none" cap="none" strike="noStrike">
                <a:latin typeface="Consolas"/>
                <a:ea typeface="Consolas"/>
                <a:cs typeface="Consolas"/>
                <a:sym typeface="Consolas"/>
              </a:endParaRPr>
            </a:p>
          </p:txBody>
        </p:sp>
      </p:grpSp>
      <p:sp>
        <p:nvSpPr>
          <p:cNvPr id="995" name="Google Shape;995;p76"/>
          <p:cNvSpPr/>
          <p:nvPr/>
        </p:nvSpPr>
        <p:spPr>
          <a:xfrm>
            <a:off x="9975025" y="4130825"/>
            <a:ext cx="40833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a:solidFill>
                  <a:srgbClr val="FFFFFF"/>
                </a:solidFill>
                <a:latin typeface="Roboto Thin"/>
                <a:ea typeface="Roboto Thin"/>
                <a:cs typeface="Roboto Thin"/>
                <a:sym typeface="Roboto Thin"/>
              </a:rPr>
              <a:t>Diffusion 구조와 bnb 8bit가 구조적으로 호환되지 않음</a:t>
            </a:r>
            <a:endParaRPr i="0" u="none" cap="none" strike="noStrike">
              <a:latin typeface="Roboto Thin"/>
              <a:ea typeface="Roboto Thin"/>
              <a:cs typeface="Roboto Thin"/>
              <a:sym typeface="Roboto Thin"/>
            </a:endParaRPr>
          </a:p>
        </p:txBody>
      </p:sp>
      <p:sp>
        <p:nvSpPr>
          <p:cNvPr id="996" name="Google Shape;996;p76"/>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7" name="Google Shape;997;p76"/>
          <p:cNvSpPr/>
          <p:nvPr/>
        </p:nvSpPr>
        <p:spPr>
          <a:xfrm>
            <a:off x="2685215" y="4877533"/>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6"/>
          <p:cNvSpPr/>
          <p:nvPr/>
        </p:nvSpPr>
        <p:spPr>
          <a:xfrm>
            <a:off x="3365050" y="5083525"/>
            <a:ext cx="28557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Mona Sans Medium"/>
                <a:ea typeface="Mona Sans Medium"/>
                <a:cs typeface="Mona Sans Medium"/>
                <a:sym typeface="Mona Sans Medium"/>
              </a:rPr>
              <a:t>ONNX Dynamic Quant</a:t>
            </a:r>
            <a:endParaRPr i="0" sz="1950" u="none" cap="none" strike="noStrike">
              <a:latin typeface="Mona Sans Medium"/>
              <a:ea typeface="Mona Sans Medium"/>
              <a:cs typeface="Mona Sans Medium"/>
              <a:sym typeface="Mona Sans Medium"/>
            </a:endParaRPr>
          </a:p>
        </p:txBody>
      </p:sp>
      <p:sp>
        <p:nvSpPr>
          <p:cNvPr id="999" name="Google Shape;999;p76"/>
          <p:cNvSpPr/>
          <p:nvPr/>
        </p:nvSpPr>
        <p:spPr>
          <a:xfrm>
            <a:off x="2891193" y="5616911"/>
            <a:ext cx="3803400" cy="932700"/>
          </a:xfrm>
          <a:prstGeom prst="roundRect">
            <a:avLst>
              <a:gd fmla="val 893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6"/>
          <p:cNvSpPr/>
          <p:nvPr/>
        </p:nvSpPr>
        <p:spPr>
          <a:xfrm>
            <a:off x="2881300" y="5616914"/>
            <a:ext cx="3823200" cy="1567800"/>
          </a:xfrm>
          <a:prstGeom prst="roundRect">
            <a:avLst>
              <a:gd fmla="val 3192"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6"/>
          <p:cNvSpPr/>
          <p:nvPr/>
        </p:nvSpPr>
        <p:spPr>
          <a:xfrm>
            <a:off x="3079669" y="5765740"/>
            <a:ext cx="3426300" cy="635100"/>
          </a:xfrm>
          <a:prstGeom prst="rect">
            <a:avLst/>
          </a:prstGeom>
          <a:noFill/>
          <a:ln>
            <a:noFill/>
          </a:ln>
        </p:spPr>
        <p:txBody>
          <a:bodyPr anchorCtr="0" anchor="t" bIns="0" lIns="0" spcFirstLastPara="1" rIns="0" wrap="square" tIns="0">
            <a:noAutofit/>
          </a:bodyPr>
          <a:lstStyle/>
          <a:p>
            <a:pPr indent="0" lvl="0" marL="0" rtl="0" algn="l">
              <a:lnSpc>
                <a:spcPct val="161290"/>
              </a:lnSpc>
              <a:spcBef>
                <a:spcPts val="0"/>
              </a:spcBef>
              <a:spcAft>
                <a:spcPts val="0"/>
              </a:spcAft>
              <a:buClr>
                <a:schemeClr val="dk1"/>
              </a:buClr>
              <a:buSzPts val="1100"/>
              <a:buFont typeface="Arial"/>
              <a:buNone/>
            </a:pPr>
            <a:r>
              <a:rPr lang="en-US" sz="1150">
                <a:solidFill>
                  <a:srgbClr val="FF7A88"/>
                </a:solidFill>
                <a:highlight>
                  <a:srgbClr val="121212"/>
                </a:highlight>
                <a:latin typeface="Consolas"/>
                <a:ea typeface="Consolas"/>
                <a:cs typeface="Consolas"/>
                <a:sym typeface="Consolas"/>
              </a:rPr>
              <a:t>TracerWarning</a:t>
            </a:r>
            <a:r>
              <a:rPr lang="en-US" sz="1150">
                <a:solidFill>
                  <a:srgbClr val="FFFFFF"/>
                </a:solidFill>
                <a:highlight>
                  <a:srgbClr val="121212"/>
                </a:highlight>
                <a:latin typeface="Consolas"/>
                <a:ea typeface="Consolas"/>
                <a:cs typeface="Consolas"/>
                <a:sym typeface="Consolas"/>
              </a:rPr>
              <a:t>: Converting a tensor to a Python boolean might cause performance drop.</a:t>
            </a:r>
            <a:endParaRPr sz="1150">
              <a:solidFill>
                <a:srgbClr val="FFFFFF"/>
              </a:solidFill>
              <a:highlight>
                <a:srgbClr val="121212"/>
              </a:highlight>
              <a:latin typeface="Consolas"/>
              <a:ea typeface="Consolas"/>
              <a:cs typeface="Consolas"/>
              <a:sym typeface="Consolas"/>
            </a:endParaRPr>
          </a:p>
          <a:p>
            <a:pPr indent="0" lvl="0" marL="0" rtl="0" algn="l">
              <a:lnSpc>
                <a:spcPct val="161290"/>
              </a:lnSpc>
              <a:spcBef>
                <a:spcPts val="0"/>
              </a:spcBef>
              <a:spcAft>
                <a:spcPts val="0"/>
              </a:spcAft>
              <a:buClr>
                <a:schemeClr val="dk1"/>
              </a:buClr>
              <a:buSzPts val="1100"/>
              <a:buFont typeface="Arial"/>
              <a:buNone/>
            </a:pPr>
            <a:r>
              <a:rPr lang="en-US" sz="1150">
                <a:solidFill>
                  <a:srgbClr val="FFFFFF"/>
                </a:solidFill>
                <a:highlight>
                  <a:srgbClr val="121212"/>
                </a:highlight>
                <a:latin typeface="Consolas"/>
                <a:ea typeface="Consolas"/>
                <a:cs typeface="Consolas"/>
                <a:sym typeface="Consolas"/>
              </a:rPr>
              <a:t>ONNX export failed for aten::scaled_dot_product_attention.</a:t>
            </a:r>
            <a:endParaRPr sz="1150">
              <a:solidFill>
                <a:srgbClr val="FFFFFF"/>
              </a:solidFill>
              <a:highlight>
                <a:srgbClr val="121212"/>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t/>
            </a:r>
            <a:endParaRPr sz="1150">
              <a:solidFill>
                <a:srgbClr val="FFFFFF"/>
              </a:solidFill>
              <a:highlight>
                <a:srgbClr val="121212"/>
              </a:highlight>
              <a:latin typeface="Consolas"/>
              <a:ea typeface="Consolas"/>
              <a:cs typeface="Consolas"/>
              <a:sym typeface="Consolas"/>
            </a:endParaRPr>
          </a:p>
        </p:txBody>
      </p:sp>
      <p:sp>
        <p:nvSpPr>
          <p:cNvPr id="1002" name="Google Shape;1002;p76"/>
          <p:cNvSpPr/>
          <p:nvPr/>
        </p:nvSpPr>
        <p:spPr>
          <a:xfrm>
            <a:off x="3316974" y="7407900"/>
            <a:ext cx="31890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a:solidFill>
                  <a:srgbClr val="FFFFFF"/>
                </a:solidFill>
                <a:latin typeface="Roboto Thin"/>
                <a:ea typeface="Roboto Thin"/>
                <a:cs typeface="Roboto Thin"/>
                <a:sym typeface="Roboto Thin"/>
              </a:rPr>
              <a:t>ONNX 변환 자체는 부분적으로 성공</a:t>
            </a:r>
            <a:endParaRPr i="0" u="none" cap="none" strike="noStrike">
              <a:latin typeface="Roboto Thin"/>
              <a:ea typeface="Roboto Thin"/>
              <a:cs typeface="Roboto Thin"/>
              <a:sym typeface="Roboto Thin"/>
            </a:endParaRPr>
          </a:p>
        </p:txBody>
      </p:sp>
      <p:sp>
        <p:nvSpPr>
          <p:cNvPr id="1003" name="Google Shape;1003;p76"/>
          <p:cNvSpPr/>
          <p:nvPr/>
        </p:nvSpPr>
        <p:spPr>
          <a:xfrm>
            <a:off x="7349815" y="4875320"/>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6"/>
          <p:cNvSpPr/>
          <p:nvPr/>
        </p:nvSpPr>
        <p:spPr>
          <a:xfrm>
            <a:off x="8029575" y="5081300"/>
            <a:ext cx="28557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Mona Sans Medium"/>
                <a:ea typeface="Mona Sans Medium"/>
                <a:cs typeface="Mona Sans Medium"/>
                <a:sym typeface="Mona Sans Medium"/>
              </a:rPr>
              <a:t>ONNX Runtime GPU EP</a:t>
            </a:r>
            <a:endParaRPr i="0" sz="1950" u="none" cap="none" strike="noStrike">
              <a:latin typeface="Mona Sans Medium"/>
              <a:ea typeface="Mona Sans Medium"/>
              <a:cs typeface="Mona Sans Medium"/>
              <a:sym typeface="Mona Sans Medium"/>
            </a:endParaRPr>
          </a:p>
        </p:txBody>
      </p:sp>
      <p:sp>
        <p:nvSpPr>
          <p:cNvPr id="1005" name="Google Shape;1005;p76"/>
          <p:cNvSpPr/>
          <p:nvPr/>
        </p:nvSpPr>
        <p:spPr>
          <a:xfrm>
            <a:off x="7555793" y="5614698"/>
            <a:ext cx="3803400" cy="932700"/>
          </a:xfrm>
          <a:prstGeom prst="roundRect">
            <a:avLst>
              <a:gd fmla="val 893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6"/>
          <p:cNvSpPr/>
          <p:nvPr/>
        </p:nvSpPr>
        <p:spPr>
          <a:xfrm>
            <a:off x="7545900" y="5614701"/>
            <a:ext cx="3823200" cy="1567800"/>
          </a:xfrm>
          <a:prstGeom prst="roundRect">
            <a:avLst>
              <a:gd fmla="val 3192"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6"/>
          <p:cNvSpPr/>
          <p:nvPr/>
        </p:nvSpPr>
        <p:spPr>
          <a:xfrm>
            <a:off x="7744269" y="5763527"/>
            <a:ext cx="34263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Consolas"/>
              <a:buNone/>
            </a:pPr>
            <a:r>
              <a:rPr lang="en-US" sz="1150">
                <a:solidFill>
                  <a:srgbClr val="FF7A88"/>
                </a:solidFill>
                <a:highlight>
                  <a:srgbClr val="282A2C"/>
                </a:highlight>
                <a:latin typeface="Consolas"/>
                <a:ea typeface="Consolas"/>
                <a:cs typeface="Consolas"/>
                <a:sym typeface="Consolas"/>
              </a:rPr>
              <a:t>NotImplemented</a:t>
            </a:r>
            <a:r>
              <a:rPr lang="en-US" sz="1150">
                <a:solidFill>
                  <a:srgbClr val="E3E3E3"/>
                </a:solidFill>
                <a:highlight>
                  <a:srgbClr val="282A2C"/>
                </a:highlight>
                <a:latin typeface="Consolas"/>
                <a:ea typeface="Consolas"/>
                <a:cs typeface="Consolas"/>
                <a:sym typeface="Consolas"/>
              </a:rPr>
              <a:t>: [ONNXRuntimeError] : 9 : NOT_IMPLEMENTED : Could not find an implementation for ConvInteger(10) node with name '/conv_in/Conv_quant'</a:t>
            </a:r>
            <a:endParaRPr i="0" sz="1150" u="none" cap="none" strike="noStrike">
              <a:latin typeface="Consolas"/>
              <a:ea typeface="Consolas"/>
              <a:cs typeface="Consolas"/>
              <a:sym typeface="Consolas"/>
            </a:endParaRPr>
          </a:p>
        </p:txBody>
      </p:sp>
      <p:sp>
        <p:nvSpPr>
          <p:cNvPr id="1008" name="Google Shape;1008;p76"/>
          <p:cNvSpPr/>
          <p:nvPr/>
        </p:nvSpPr>
        <p:spPr>
          <a:xfrm>
            <a:off x="7555793" y="7405676"/>
            <a:ext cx="3803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a:solidFill>
                  <a:srgbClr val="FFFFFF"/>
                </a:solidFill>
                <a:latin typeface="Roboto Thin"/>
                <a:ea typeface="Roboto Thin"/>
                <a:cs typeface="Roboto Thin"/>
                <a:sym typeface="Roboto Thin"/>
              </a:rPr>
              <a:t>CUDA EP가 ConvInteger에 대한 GPU kernel 미제공</a:t>
            </a:r>
            <a:endParaRPr i="0" u="none" cap="none" strike="noStrike">
              <a:latin typeface="Roboto Thin"/>
              <a:ea typeface="Roboto Thin"/>
              <a:cs typeface="Roboto Thin"/>
              <a:sym typeface="Roboto Thi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77"/>
          <p:cNvSpPr/>
          <p:nvPr/>
        </p:nvSpPr>
        <p:spPr>
          <a:xfrm>
            <a:off x="793803" y="704325"/>
            <a:ext cx="664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Trouble - 양자화 불가 이유</a:t>
            </a:r>
            <a:endParaRPr b="0" i="0" sz="3900" u="none" cap="none" strike="noStrike"/>
          </a:p>
        </p:txBody>
      </p:sp>
      <p:sp>
        <p:nvSpPr>
          <p:cNvPr id="1015" name="Google Shape;1015;p77"/>
          <p:cNvSpPr/>
          <p:nvPr/>
        </p:nvSpPr>
        <p:spPr>
          <a:xfrm>
            <a:off x="793650" y="1583950"/>
            <a:ext cx="7836600" cy="6299400"/>
          </a:xfrm>
          <a:prstGeom prst="roundRect">
            <a:avLst>
              <a:gd fmla="val 2730" name="adj"/>
            </a:avLst>
          </a:prstGeom>
          <a:solidFill>
            <a:srgbClr val="2A2A2A"/>
          </a:solidFill>
          <a:ln cap="flat" cmpd="sng" w="13625">
            <a:solidFill>
              <a:srgbClr val="434343"/>
            </a:solidFill>
            <a:prstDash val="solid"/>
            <a:round/>
            <a:headEnd len="sm" w="sm" type="none"/>
            <a:tailEnd len="sm" w="sm" type="none"/>
          </a:ln>
        </p:spPr>
        <p:txBody>
          <a:bodyPr anchorCtr="0" anchor="ctr" bIns="130775" lIns="130775" spcFirstLastPara="1" rIns="130775" wrap="square" tIns="130775">
            <a:noAutofit/>
          </a:bodyPr>
          <a:lstStyle/>
          <a:p>
            <a:pPr indent="0" lvl="0" marL="0" rtl="0" algn="l">
              <a:spcBef>
                <a:spcPts val="0"/>
              </a:spcBef>
              <a:spcAft>
                <a:spcPts val="0"/>
              </a:spcAft>
              <a:buNone/>
            </a:pPr>
            <a:r>
              <a:t/>
            </a:r>
            <a:endParaRPr/>
          </a:p>
        </p:txBody>
      </p:sp>
      <p:sp>
        <p:nvSpPr>
          <p:cNvPr id="1016" name="Google Shape;1016;p77"/>
          <p:cNvSpPr/>
          <p:nvPr/>
        </p:nvSpPr>
        <p:spPr>
          <a:xfrm>
            <a:off x="9108425" y="2389325"/>
            <a:ext cx="4919400" cy="1246500"/>
          </a:xfrm>
          <a:prstGeom prst="roundRect">
            <a:avLst>
              <a:gd fmla="val 2730" name="adj"/>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chemeClr val="lt1"/>
              </a:buClr>
              <a:buSzPts val="2000"/>
              <a:buFont typeface="Funnel Sans Light"/>
              <a:buAutoNum type="arabicPeriod"/>
            </a:pPr>
            <a:r>
              <a:rPr lang="en-US" sz="2000">
                <a:solidFill>
                  <a:schemeClr val="lt1"/>
                </a:solidFill>
                <a:latin typeface="Funnel Sans Light"/>
                <a:ea typeface="Funnel Sans Light"/>
                <a:cs typeface="Funnel Sans Light"/>
                <a:sym typeface="Funnel Sans Light"/>
              </a:rPr>
              <a:t>Diffusion의 UNet은 Linear 계층 적음</a:t>
            </a:r>
            <a:endParaRPr sz="2000">
              <a:solidFill>
                <a:schemeClr val="lt1"/>
              </a:solidFill>
              <a:latin typeface="Funnel Sans Light"/>
              <a:ea typeface="Funnel Sans Light"/>
              <a:cs typeface="Funnel Sans Light"/>
              <a:sym typeface="Funnel Sans Light"/>
            </a:endParaRPr>
          </a:p>
          <a:p>
            <a:pPr indent="0" lvl="0" marL="0" rtl="0" algn="l">
              <a:spcBef>
                <a:spcPts val="0"/>
              </a:spcBef>
              <a:spcAft>
                <a:spcPts val="0"/>
              </a:spcAft>
              <a:buNone/>
            </a:pPr>
            <a:r>
              <a:t/>
            </a:r>
            <a:endParaRPr sz="2000">
              <a:solidFill>
                <a:schemeClr val="lt1"/>
              </a:solidFill>
              <a:latin typeface="Funnel Sans Light"/>
              <a:ea typeface="Funnel Sans Light"/>
              <a:cs typeface="Funnel Sans Light"/>
              <a:sym typeface="Funnel Sans Light"/>
            </a:endParaRPr>
          </a:p>
          <a:p>
            <a:pPr indent="-355600" lvl="0" marL="457200" rtl="0" algn="l">
              <a:spcBef>
                <a:spcPts val="0"/>
              </a:spcBef>
              <a:spcAft>
                <a:spcPts val="0"/>
              </a:spcAft>
              <a:buClr>
                <a:schemeClr val="lt1"/>
              </a:buClr>
              <a:buSzPts val="2000"/>
              <a:buFont typeface="Funnel Sans Light"/>
              <a:buAutoNum type="arabicPeriod"/>
            </a:pPr>
            <a:r>
              <a:rPr lang="en-US" sz="2000">
                <a:solidFill>
                  <a:schemeClr val="lt1"/>
                </a:solidFill>
                <a:latin typeface="Funnel Sans Light"/>
                <a:ea typeface="Funnel Sans Light"/>
                <a:cs typeface="Funnel Sans Light"/>
                <a:sym typeface="Funnel Sans Light"/>
              </a:rPr>
              <a:t>Conv2D 계층이 다수인 복잡한 구성</a:t>
            </a:r>
            <a:endParaRPr sz="2000">
              <a:solidFill>
                <a:schemeClr val="lt1"/>
              </a:solidFill>
              <a:latin typeface="Funnel Sans Light"/>
              <a:ea typeface="Funnel Sans Light"/>
              <a:cs typeface="Funnel Sans Light"/>
              <a:sym typeface="Funnel Sans Light"/>
            </a:endParaRPr>
          </a:p>
        </p:txBody>
      </p:sp>
      <p:sp>
        <p:nvSpPr>
          <p:cNvPr id="1017" name="Google Shape;1017;p77"/>
          <p:cNvSpPr/>
          <p:nvPr/>
        </p:nvSpPr>
        <p:spPr>
          <a:xfrm>
            <a:off x="1043291" y="2068865"/>
            <a:ext cx="6186300" cy="4900800"/>
          </a:xfrm>
          <a:prstGeom prst="roundRect">
            <a:avLst>
              <a:gd fmla="val 5317" name="adj"/>
            </a:avLst>
          </a:prstGeom>
          <a:solidFill>
            <a:srgbClr val="121212"/>
          </a:solidFill>
          <a:ln>
            <a:noFill/>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1018" name="Google Shape;1018;p77"/>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19" name="Google Shape;1019;p77"/>
          <p:cNvPicPr preferRelativeResize="0"/>
          <p:nvPr/>
        </p:nvPicPr>
        <p:blipFill>
          <a:blip r:embed="rId3">
            <a:alphaModFix/>
          </a:blip>
          <a:stretch>
            <a:fillRect/>
          </a:stretch>
        </p:blipFill>
        <p:spPr>
          <a:xfrm>
            <a:off x="1062316" y="1822764"/>
            <a:ext cx="7299272" cy="582167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78"/>
          <p:cNvSpPr/>
          <p:nvPr/>
        </p:nvSpPr>
        <p:spPr>
          <a:xfrm>
            <a:off x="793803" y="704325"/>
            <a:ext cx="664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Trouble - 양자화 불가 이유</a:t>
            </a:r>
            <a:endParaRPr b="0" i="0" sz="3900" u="none" cap="none" strike="noStrike"/>
          </a:p>
        </p:txBody>
      </p:sp>
      <p:sp>
        <p:nvSpPr>
          <p:cNvPr id="1026" name="Google Shape;1026;p78"/>
          <p:cNvSpPr/>
          <p:nvPr/>
        </p:nvSpPr>
        <p:spPr>
          <a:xfrm>
            <a:off x="793650" y="1930300"/>
            <a:ext cx="6641700" cy="5338800"/>
          </a:xfrm>
          <a:prstGeom prst="roundRect">
            <a:avLst>
              <a:gd fmla="val 2730" name="adj"/>
            </a:avLst>
          </a:prstGeom>
          <a:solidFill>
            <a:srgbClr val="2A2A2A"/>
          </a:solidFill>
          <a:ln cap="flat" cmpd="sng" w="11550">
            <a:solidFill>
              <a:srgbClr val="434343"/>
            </a:solidFill>
            <a:prstDash val="solid"/>
            <a:round/>
            <a:headEnd len="sm" w="sm" type="none"/>
            <a:tailEnd len="sm" w="sm" type="none"/>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1027" name="Google Shape;1027;p78"/>
          <p:cNvSpPr/>
          <p:nvPr/>
        </p:nvSpPr>
        <p:spPr>
          <a:xfrm>
            <a:off x="1043291" y="2068865"/>
            <a:ext cx="6186300" cy="4900800"/>
          </a:xfrm>
          <a:prstGeom prst="roundRect">
            <a:avLst>
              <a:gd fmla="val 5317" name="adj"/>
            </a:avLst>
          </a:prstGeom>
          <a:solidFill>
            <a:srgbClr val="121212"/>
          </a:solidFill>
          <a:ln>
            <a:noFill/>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1028" name="Google Shape;1028;p78"/>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29" name="Google Shape;1029;p78"/>
          <p:cNvPicPr preferRelativeResize="0"/>
          <p:nvPr/>
        </p:nvPicPr>
        <p:blipFill>
          <a:blip r:embed="rId3">
            <a:alphaModFix/>
          </a:blip>
          <a:stretch>
            <a:fillRect/>
          </a:stretch>
        </p:blipFill>
        <p:spPr>
          <a:xfrm>
            <a:off x="1532635" y="2118013"/>
            <a:ext cx="5207624" cy="4802524"/>
          </a:xfrm>
          <a:prstGeom prst="rect">
            <a:avLst/>
          </a:prstGeom>
          <a:noFill/>
          <a:ln>
            <a:noFill/>
          </a:ln>
        </p:spPr>
      </p:pic>
      <p:sp>
        <p:nvSpPr>
          <p:cNvPr id="1030" name="Google Shape;1030;p78"/>
          <p:cNvSpPr/>
          <p:nvPr/>
        </p:nvSpPr>
        <p:spPr>
          <a:xfrm>
            <a:off x="8097025" y="4819426"/>
            <a:ext cx="5451600" cy="12465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1"/>
                </a:solidFill>
                <a:latin typeface="Roboto"/>
                <a:ea typeface="Roboto"/>
                <a:cs typeface="Roboto"/>
                <a:sym typeface="Roboto"/>
              </a:rPr>
              <a:t>Cross Attention 계층이</a:t>
            </a:r>
            <a:endParaRPr sz="18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US" sz="1800">
                <a:solidFill>
                  <a:schemeClr val="lt1"/>
                </a:solidFill>
                <a:latin typeface="Roboto"/>
                <a:ea typeface="Roboto"/>
                <a:cs typeface="Roboto"/>
                <a:sym typeface="Roboto"/>
              </a:rPr>
              <a:t>양자화와 호환이 되지 않음</a:t>
            </a:r>
            <a:endParaRPr sz="1800">
              <a:solidFill>
                <a:schemeClr val="lt1"/>
              </a:solidFill>
              <a:latin typeface="Roboto"/>
              <a:ea typeface="Roboto"/>
              <a:cs typeface="Roboto"/>
              <a:sym typeface="Roboto"/>
            </a:endParaRPr>
          </a:p>
        </p:txBody>
      </p:sp>
      <p:sp>
        <p:nvSpPr>
          <p:cNvPr id="1031" name="Google Shape;1031;p78"/>
          <p:cNvSpPr/>
          <p:nvPr/>
        </p:nvSpPr>
        <p:spPr>
          <a:xfrm>
            <a:off x="8097025" y="2716926"/>
            <a:ext cx="5451600" cy="12465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lt1"/>
                </a:solidFill>
                <a:latin typeface="Roboto"/>
                <a:ea typeface="Roboto"/>
                <a:cs typeface="Roboto"/>
                <a:sym typeface="Roboto"/>
              </a:rPr>
              <a:t>ControlNet과 연결되며</a:t>
            </a:r>
            <a:endParaRPr sz="18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US" sz="1800">
                <a:solidFill>
                  <a:schemeClr val="lt1"/>
                </a:solidFill>
                <a:latin typeface="Roboto"/>
                <a:ea typeface="Roboto"/>
                <a:cs typeface="Roboto"/>
                <a:sym typeface="Roboto"/>
              </a:rPr>
              <a:t>양자화해야 할 layer 추가</a:t>
            </a:r>
            <a:endParaRPr sz="1800">
              <a:solidFill>
                <a:schemeClr val="lt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79"/>
          <p:cNvSpPr/>
          <p:nvPr/>
        </p:nvSpPr>
        <p:spPr>
          <a:xfrm>
            <a:off x="793801" y="551175"/>
            <a:ext cx="54144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서버 최적화</a:t>
            </a:r>
            <a:endParaRPr b="0" i="0" sz="3900" u="none" cap="none" strike="noStrike"/>
          </a:p>
        </p:txBody>
      </p:sp>
      <p:sp>
        <p:nvSpPr>
          <p:cNvPr id="1038" name="Google Shape;1038;p79"/>
          <p:cNvSpPr/>
          <p:nvPr/>
        </p:nvSpPr>
        <p:spPr>
          <a:xfrm>
            <a:off x="793790" y="1600395"/>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9"/>
          <p:cNvSpPr/>
          <p:nvPr/>
        </p:nvSpPr>
        <p:spPr>
          <a:xfrm>
            <a:off x="1016127" y="1806375"/>
            <a:ext cx="37707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Diffusers 제공 메모리 최적화 옵션</a:t>
            </a:r>
            <a:endParaRPr b="0" i="0" sz="1950" u="none" cap="none" strike="noStrike"/>
          </a:p>
        </p:txBody>
      </p:sp>
      <p:sp>
        <p:nvSpPr>
          <p:cNvPr id="1040" name="Google Shape;1040;p79"/>
          <p:cNvSpPr/>
          <p:nvPr/>
        </p:nvSpPr>
        <p:spPr>
          <a:xfrm>
            <a:off x="999768" y="2339773"/>
            <a:ext cx="3803400" cy="932700"/>
          </a:xfrm>
          <a:prstGeom prst="roundRect">
            <a:avLst>
              <a:gd fmla="val 893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9"/>
          <p:cNvSpPr/>
          <p:nvPr/>
        </p:nvSpPr>
        <p:spPr>
          <a:xfrm>
            <a:off x="989875" y="2339776"/>
            <a:ext cx="3823200" cy="1567800"/>
          </a:xfrm>
          <a:prstGeom prst="roundRect">
            <a:avLst>
              <a:gd fmla="val 3192"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9"/>
          <p:cNvSpPr/>
          <p:nvPr/>
        </p:nvSpPr>
        <p:spPr>
          <a:xfrm>
            <a:off x="1188200" y="2555081"/>
            <a:ext cx="3426300" cy="932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Consolas"/>
              <a:buNone/>
            </a:pPr>
            <a:r>
              <a:rPr lang="en-US" sz="1550">
                <a:solidFill>
                  <a:srgbClr val="F2F2F3"/>
                </a:solidFill>
                <a:highlight>
                  <a:srgbClr val="282A2C"/>
                </a:highlight>
                <a:latin typeface="Consolas"/>
                <a:ea typeface="Consolas"/>
                <a:cs typeface="Consolas"/>
                <a:sym typeface="Consolas"/>
              </a:rPr>
              <a:t>enable_vae_slicing()</a:t>
            </a:r>
            <a:endParaRPr sz="1550">
              <a:solidFill>
                <a:srgbClr val="F2F2F3"/>
              </a:solidFill>
              <a:highlight>
                <a:srgbClr val="282A2C"/>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rPr lang="en-US" sz="1550">
                <a:solidFill>
                  <a:srgbClr val="F2F2F3"/>
                </a:solidFill>
                <a:highlight>
                  <a:srgbClr val="282A2C"/>
                </a:highlight>
                <a:latin typeface="Consolas"/>
                <a:ea typeface="Consolas"/>
                <a:cs typeface="Consolas"/>
                <a:sym typeface="Consolas"/>
              </a:rPr>
              <a:t>enable_vae_tilling()</a:t>
            </a:r>
            <a:endParaRPr sz="1550">
              <a:solidFill>
                <a:srgbClr val="F2F2F3"/>
              </a:solidFill>
              <a:highlight>
                <a:srgbClr val="282A2C"/>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rPr lang="en-US" sz="1550">
                <a:solidFill>
                  <a:srgbClr val="F2F2F3"/>
                </a:solidFill>
                <a:highlight>
                  <a:srgbClr val="282A2C"/>
                </a:highlight>
                <a:latin typeface="Consolas"/>
                <a:ea typeface="Consolas"/>
                <a:cs typeface="Consolas"/>
                <a:sym typeface="Consolas"/>
              </a:rPr>
              <a:t>torch.autocast(fp16)</a:t>
            </a:r>
            <a:endParaRPr sz="1550">
              <a:solidFill>
                <a:srgbClr val="F2F2F3"/>
              </a:solidFill>
              <a:highlight>
                <a:srgbClr val="282A2C"/>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t/>
            </a:r>
            <a:endParaRPr sz="1550">
              <a:solidFill>
                <a:srgbClr val="FFFFFF"/>
              </a:solidFill>
              <a:highlight>
                <a:srgbClr val="121212"/>
              </a:highlight>
              <a:latin typeface="Consolas"/>
              <a:ea typeface="Consolas"/>
              <a:cs typeface="Consolas"/>
              <a:sym typeface="Consolas"/>
            </a:endParaRPr>
          </a:p>
        </p:txBody>
      </p:sp>
      <p:sp>
        <p:nvSpPr>
          <p:cNvPr id="1043" name="Google Shape;1043;p79"/>
          <p:cNvSpPr/>
          <p:nvPr/>
        </p:nvSpPr>
        <p:spPr>
          <a:xfrm>
            <a:off x="1363450" y="4130751"/>
            <a:ext cx="3803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sz="1550">
                <a:solidFill>
                  <a:srgbClr val="FFFFFF"/>
                </a:solidFill>
                <a:latin typeface="Roboto"/>
                <a:ea typeface="Roboto"/>
                <a:cs typeface="Roboto"/>
                <a:sym typeface="Roboto"/>
              </a:rPr>
              <a:t>이미지 생성 시 VRAM 효율성 증가</a:t>
            </a:r>
            <a:endParaRPr b="0" i="0" sz="1550" u="none" cap="none" strike="noStrike"/>
          </a:p>
        </p:txBody>
      </p:sp>
      <p:sp>
        <p:nvSpPr>
          <p:cNvPr id="1044" name="Google Shape;1044;p79"/>
          <p:cNvSpPr/>
          <p:nvPr/>
        </p:nvSpPr>
        <p:spPr>
          <a:xfrm>
            <a:off x="5207437" y="1600395"/>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9"/>
          <p:cNvSpPr/>
          <p:nvPr/>
        </p:nvSpPr>
        <p:spPr>
          <a:xfrm>
            <a:off x="6208202" y="1806325"/>
            <a:ext cx="37707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세마포어 기반 직렬화</a:t>
            </a:r>
            <a:endParaRPr b="0" i="0" sz="1950" u="none" cap="none" strike="noStrike"/>
          </a:p>
        </p:txBody>
      </p:sp>
      <p:sp>
        <p:nvSpPr>
          <p:cNvPr id="1046" name="Google Shape;1046;p79"/>
          <p:cNvSpPr/>
          <p:nvPr/>
        </p:nvSpPr>
        <p:spPr>
          <a:xfrm>
            <a:off x="5413415" y="2339773"/>
            <a:ext cx="3803400" cy="1567800"/>
          </a:xfrm>
          <a:prstGeom prst="roundRect">
            <a:avLst>
              <a:gd fmla="val 531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9"/>
          <p:cNvSpPr/>
          <p:nvPr/>
        </p:nvSpPr>
        <p:spPr>
          <a:xfrm>
            <a:off x="5403533" y="2339773"/>
            <a:ext cx="3823200" cy="1567800"/>
          </a:xfrm>
          <a:prstGeom prst="roundRect">
            <a:avLst>
              <a:gd fmla="val 1899"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9"/>
          <p:cNvSpPr/>
          <p:nvPr/>
        </p:nvSpPr>
        <p:spPr>
          <a:xfrm>
            <a:off x="5601850" y="2751676"/>
            <a:ext cx="3426600" cy="839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Consolas"/>
              <a:buNone/>
            </a:pPr>
            <a:r>
              <a:rPr lang="en-US" sz="1650">
                <a:solidFill>
                  <a:srgbClr val="E3E3E3"/>
                </a:solidFill>
                <a:latin typeface="Consolas"/>
                <a:ea typeface="Consolas"/>
                <a:cs typeface="Consolas"/>
                <a:sym typeface="Consolas"/>
              </a:rPr>
              <a:t>_request_semaphore = asyncio.Semaphore(1)</a:t>
            </a:r>
            <a:endParaRPr sz="1650">
              <a:solidFill>
                <a:schemeClr val="lt1"/>
              </a:solidFill>
              <a:latin typeface="Consolas"/>
              <a:ea typeface="Consolas"/>
              <a:cs typeface="Consolas"/>
              <a:sym typeface="Consolas"/>
            </a:endParaRPr>
          </a:p>
        </p:txBody>
      </p:sp>
      <p:sp>
        <p:nvSpPr>
          <p:cNvPr id="1049" name="Google Shape;1049;p79"/>
          <p:cNvSpPr/>
          <p:nvPr/>
        </p:nvSpPr>
        <p:spPr>
          <a:xfrm>
            <a:off x="5413415" y="4130831"/>
            <a:ext cx="3803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sz="1450">
                <a:solidFill>
                  <a:srgbClr val="FFFFFF"/>
                </a:solidFill>
                <a:latin typeface="Roboto"/>
                <a:ea typeface="Roboto"/>
                <a:cs typeface="Roboto"/>
                <a:sym typeface="Roboto"/>
              </a:rPr>
              <a:t>GPU에 한 번에 하나의 요청만 접근 -&gt; OOM 방지</a:t>
            </a:r>
            <a:endParaRPr b="0" i="0" sz="1450" u="none" cap="none" strike="noStrike"/>
          </a:p>
        </p:txBody>
      </p:sp>
      <p:sp>
        <p:nvSpPr>
          <p:cNvPr id="1050" name="Google Shape;1050;p79"/>
          <p:cNvSpPr/>
          <p:nvPr/>
        </p:nvSpPr>
        <p:spPr>
          <a:xfrm>
            <a:off x="9621203" y="1600395"/>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9"/>
          <p:cNvSpPr/>
          <p:nvPr/>
        </p:nvSpPr>
        <p:spPr>
          <a:xfrm>
            <a:off x="10425465" y="1806325"/>
            <a:ext cx="41412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서버 시작 시 모델 preload</a:t>
            </a:r>
            <a:endParaRPr b="0" i="0" sz="1950" u="none" cap="none" strike="noStrike"/>
          </a:p>
        </p:txBody>
      </p:sp>
      <p:sp>
        <p:nvSpPr>
          <p:cNvPr id="1052" name="Google Shape;1052;p79"/>
          <p:cNvSpPr/>
          <p:nvPr/>
        </p:nvSpPr>
        <p:spPr>
          <a:xfrm>
            <a:off x="9827181" y="2339773"/>
            <a:ext cx="3803400" cy="932700"/>
          </a:xfrm>
          <a:prstGeom prst="roundRect">
            <a:avLst>
              <a:gd fmla="val 893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 name="Google Shape;1053;p79"/>
          <p:cNvGrpSpPr/>
          <p:nvPr/>
        </p:nvGrpSpPr>
        <p:grpSpPr>
          <a:xfrm>
            <a:off x="9817300" y="2587470"/>
            <a:ext cx="3823200" cy="1320000"/>
            <a:chOff x="9817300" y="3835581"/>
            <a:chExt cx="3823200" cy="1320000"/>
          </a:xfrm>
        </p:grpSpPr>
        <p:sp>
          <p:nvSpPr>
            <p:cNvPr id="1054" name="Google Shape;1054;p79"/>
            <p:cNvSpPr/>
            <p:nvPr/>
          </p:nvSpPr>
          <p:spPr>
            <a:xfrm>
              <a:off x="9817300" y="3835581"/>
              <a:ext cx="3823200" cy="1320000"/>
            </a:xfrm>
            <a:prstGeom prst="roundRect">
              <a:avLst>
                <a:gd fmla="val 3192"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9"/>
            <p:cNvSpPr/>
            <p:nvPr/>
          </p:nvSpPr>
          <p:spPr>
            <a:xfrm>
              <a:off x="10015525" y="3840634"/>
              <a:ext cx="3426300" cy="115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Consolas"/>
                <a:buNone/>
              </a:pPr>
              <a:r>
                <a:rPr lang="en-US" sz="1250">
                  <a:solidFill>
                    <a:srgbClr val="E3E3E3"/>
                  </a:solidFill>
                  <a:highlight>
                    <a:srgbClr val="282A2C"/>
                  </a:highlight>
                  <a:latin typeface="Consolas"/>
                  <a:ea typeface="Consolas"/>
                  <a:cs typeface="Consolas"/>
                  <a:sym typeface="Consolas"/>
                </a:rPr>
                <a:t>@app.on_event(“startup”)</a:t>
              </a:r>
              <a:endParaRPr sz="1250">
                <a:solidFill>
                  <a:srgbClr val="E3E3E3"/>
                </a:solidFill>
                <a:highlight>
                  <a:srgbClr val="282A2C"/>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rPr lang="en-US" sz="1250">
                  <a:solidFill>
                    <a:srgbClr val="E3E3E3"/>
                  </a:solidFill>
                  <a:highlight>
                    <a:srgbClr val="282A2C"/>
                  </a:highlight>
                  <a:latin typeface="Consolas"/>
                  <a:ea typeface="Consolas"/>
                  <a:cs typeface="Consolas"/>
                  <a:sym typeface="Consolas"/>
                </a:rPr>
                <a:t>async def startup_event():</a:t>
              </a:r>
              <a:endParaRPr sz="1250">
                <a:solidFill>
                  <a:srgbClr val="E3E3E3"/>
                </a:solidFill>
                <a:highlight>
                  <a:srgbClr val="282A2C"/>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rPr lang="en-US" sz="1250">
                  <a:solidFill>
                    <a:srgbClr val="E3E3E3"/>
                  </a:solidFill>
                  <a:highlight>
                    <a:srgbClr val="282A2C"/>
                  </a:highlight>
                  <a:latin typeface="Consolas"/>
                  <a:ea typeface="Consolas"/>
                  <a:cs typeface="Consolas"/>
                  <a:sym typeface="Consolas"/>
                </a:rPr>
                <a:t>	await asyncio.tothread(lambda:    get_segmentation_singleton())</a:t>
              </a:r>
              <a:endParaRPr sz="1250">
                <a:solidFill>
                  <a:srgbClr val="E3E3E3"/>
                </a:solidFill>
                <a:highlight>
                  <a:srgbClr val="282A2C"/>
                </a:highlight>
                <a:latin typeface="Consolas"/>
                <a:ea typeface="Consolas"/>
                <a:cs typeface="Consolas"/>
                <a:sym typeface="Consolas"/>
              </a:endParaRPr>
            </a:p>
          </p:txBody>
        </p:sp>
      </p:grpSp>
      <p:sp>
        <p:nvSpPr>
          <p:cNvPr id="1056" name="Google Shape;1056;p79"/>
          <p:cNvSpPr/>
          <p:nvPr/>
        </p:nvSpPr>
        <p:spPr>
          <a:xfrm>
            <a:off x="10277454" y="4130826"/>
            <a:ext cx="3803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sz="1550">
                <a:solidFill>
                  <a:srgbClr val="FFFFFF"/>
                </a:solidFill>
                <a:latin typeface="Roboto"/>
                <a:ea typeface="Roboto"/>
                <a:cs typeface="Roboto"/>
                <a:sym typeface="Roboto"/>
              </a:rPr>
              <a:t>사용자의 첫 요청 latency 대폭 감소</a:t>
            </a:r>
            <a:endParaRPr b="0" i="0" sz="1550" u="none" cap="none" strike="noStrike"/>
          </a:p>
        </p:txBody>
      </p:sp>
      <p:sp>
        <p:nvSpPr>
          <p:cNvPr id="1057" name="Google Shape;1057;p79"/>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8" name="Google Shape;1058;p79"/>
          <p:cNvSpPr/>
          <p:nvPr/>
        </p:nvSpPr>
        <p:spPr>
          <a:xfrm>
            <a:off x="3000640" y="4790933"/>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9"/>
          <p:cNvSpPr/>
          <p:nvPr/>
        </p:nvSpPr>
        <p:spPr>
          <a:xfrm>
            <a:off x="4159127" y="4996913"/>
            <a:ext cx="3294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Singleton 모델 구성</a:t>
            </a:r>
            <a:endParaRPr b="0" i="0" sz="1950" u="none" cap="none" strike="noStrike"/>
          </a:p>
        </p:txBody>
      </p:sp>
      <p:sp>
        <p:nvSpPr>
          <p:cNvPr id="1060" name="Google Shape;1060;p79"/>
          <p:cNvSpPr/>
          <p:nvPr/>
        </p:nvSpPr>
        <p:spPr>
          <a:xfrm>
            <a:off x="3206618" y="5530311"/>
            <a:ext cx="3803400" cy="932700"/>
          </a:xfrm>
          <a:prstGeom prst="roundRect">
            <a:avLst>
              <a:gd fmla="val 893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9"/>
          <p:cNvSpPr/>
          <p:nvPr/>
        </p:nvSpPr>
        <p:spPr>
          <a:xfrm>
            <a:off x="3196725" y="5530314"/>
            <a:ext cx="3823200" cy="1567800"/>
          </a:xfrm>
          <a:prstGeom prst="roundRect">
            <a:avLst>
              <a:gd fmla="val 3192"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9"/>
          <p:cNvSpPr/>
          <p:nvPr/>
        </p:nvSpPr>
        <p:spPr>
          <a:xfrm>
            <a:off x="3395200" y="5710021"/>
            <a:ext cx="3426300" cy="1208400"/>
          </a:xfrm>
          <a:prstGeom prst="rect">
            <a:avLst/>
          </a:prstGeom>
          <a:noFill/>
          <a:ln>
            <a:noFill/>
          </a:ln>
        </p:spPr>
        <p:txBody>
          <a:bodyPr anchorCtr="0" anchor="t" bIns="0" lIns="0" spcFirstLastPara="1" rIns="0" wrap="square" tIns="0">
            <a:noAutofit/>
          </a:bodyPr>
          <a:lstStyle/>
          <a:p>
            <a:pPr indent="0" lvl="0" marL="0" rtl="0" algn="l">
              <a:lnSpc>
                <a:spcPct val="135714"/>
              </a:lnSpc>
              <a:spcBef>
                <a:spcPts val="0"/>
              </a:spcBef>
              <a:spcAft>
                <a:spcPts val="0"/>
              </a:spcAft>
              <a:buClr>
                <a:schemeClr val="dk1"/>
              </a:buClr>
              <a:buSzPts val="1100"/>
              <a:buFont typeface="Arial"/>
              <a:buNone/>
            </a:pPr>
            <a:r>
              <a:rPr lang="en-US" sz="850">
                <a:solidFill>
                  <a:srgbClr val="F2F2F3"/>
                </a:solidFill>
                <a:highlight>
                  <a:srgbClr val="1F1F1F"/>
                </a:highlight>
                <a:latin typeface="Consolas"/>
                <a:ea typeface="Consolas"/>
                <a:cs typeface="Consolas"/>
                <a:sym typeface="Consolas"/>
              </a:rPr>
              <a:t>def get_segmentation_singleton():</a:t>
            </a:r>
            <a:endParaRPr sz="850">
              <a:solidFill>
                <a:srgbClr val="F2F2F3"/>
              </a:solidFill>
              <a:highlight>
                <a:srgbClr val="1F1F1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850">
                <a:solidFill>
                  <a:srgbClr val="F2F2F3"/>
                </a:solidFill>
                <a:highlight>
                  <a:srgbClr val="1F1F1F"/>
                </a:highlight>
                <a:latin typeface="Consolas"/>
                <a:ea typeface="Consolas"/>
                <a:cs typeface="Consolas"/>
                <a:sym typeface="Consolas"/>
              </a:rPr>
              <a:t>    global _segmentation_singleton</a:t>
            </a:r>
            <a:endParaRPr sz="850">
              <a:solidFill>
                <a:srgbClr val="F2F2F3"/>
              </a:solidFill>
              <a:highlight>
                <a:srgbClr val="1F1F1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850">
                <a:solidFill>
                  <a:srgbClr val="F2F2F3"/>
                </a:solidFill>
                <a:highlight>
                  <a:srgbClr val="1F1F1F"/>
                </a:highlight>
                <a:latin typeface="Consolas"/>
                <a:ea typeface="Consolas"/>
                <a:cs typeface="Consolas"/>
                <a:sym typeface="Consolas"/>
              </a:rPr>
              <a:t>    if _segmentation_singleton is None:</a:t>
            </a:r>
            <a:endParaRPr sz="850">
              <a:solidFill>
                <a:srgbClr val="F2F2F3"/>
              </a:solidFill>
              <a:highlight>
                <a:srgbClr val="1F1F1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850">
                <a:solidFill>
                  <a:srgbClr val="F2F2F3"/>
                </a:solidFill>
                <a:highlight>
                  <a:srgbClr val="1F1F1F"/>
                </a:highlight>
                <a:latin typeface="Consolas"/>
                <a:ea typeface="Consolas"/>
                <a:cs typeface="Consolas"/>
                <a:sym typeface="Consolas"/>
              </a:rPr>
              <a:t>        _segmentation_singleton = ProductSegmentation()</a:t>
            </a:r>
            <a:endParaRPr sz="850">
              <a:solidFill>
                <a:srgbClr val="F2F2F3"/>
              </a:solidFill>
              <a:highlight>
                <a:srgbClr val="1F1F1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850">
                <a:solidFill>
                  <a:srgbClr val="F2F2F3"/>
                </a:solidFill>
                <a:highlight>
                  <a:srgbClr val="1F1F1F"/>
                </a:highlight>
                <a:latin typeface="Consolas"/>
                <a:ea typeface="Consolas"/>
                <a:cs typeface="Consolas"/>
                <a:sym typeface="Consolas"/>
              </a:rPr>
              <a:t>        _segmentation_singleton._ensure_models_loaded()</a:t>
            </a:r>
            <a:endParaRPr sz="850">
              <a:solidFill>
                <a:srgbClr val="F2F2F3"/>
              </a:solidFill>
              <a:highlight>
                <a:srgbClr val="1F1F1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US" sz="850">
                <a:solidFill>
                  <a:srgbClr val="F2F2F3"/>
                </a:solidFill>
                <a:highlight>
                  <a:srgbClr val="1F1F1F"/>
                </a:highlight>
                <a:latin typeface="Consolas"/>
                <a:ea typeface="Consolas"/>
                <a:cs typeface="Consolas"/>
                <a:sym typeface="Consolas"/>
              </a:rPr>
              <a:t>    return _segmentation_singleton</a:t>
            </a:r>
            <a:endParaRPr sz="850">
              <a:solidFill>
                <a:srgbClr val="F2F2F3"/>
              </a:solidFill>
              <a:highlight>
                <a:srgbClr val="1F1F1F"/>
              </a:highlight>
              <a:latin typeface="Consolas"/>
              <a:ea typeface="Consolas"/>
              <a:cs typeface="Consolas"/>
              <a:sym typeface="Consolas"/>
            </a:endParaRPr>
          </a:p>
          <a:p>
            <a:pPr indent="0" lvl="0" marL="0" rtl="0" algn="l">
              <a:lnSpc>
                <a:spcPct val="161290"/>
              </a:lnSpc>
              <a:spcBef>
                <a:spcPts val="0"/>
              </a:spcBef>
              <a:spcAft>
                <a:spcPts val="0"/>
              </a:spcAft>
              <a:buClr>
                <a:schemeClr val="dk1"/>
              </a:buClr>
              <a:buSzPts val="1100"/>
              <a:buFont typeface="Arial"/>
              <a:buNone/>
            </a:pPr>
            <a:r>
              <a:t/>
            </a:r>
            <a:endParaRPr sz="850">
              <a:solidFill>
                <a:srgbClr val="F2F2F3"/>
              </a:solidFill>
              <a:highlight>
                <a:srgbClr val="121212"/>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t/>
            </a:r>
            <a:endParaRPr sz="850">
              <a:solidFill>
                <a:srgbClr val="F2F2F3"/>
              </a:solidFill>
              <a:highlight>
                <a:srgbClr val="121212"/>
              </a:highlight>
              <a:latin typeface="Consolas"/>
              <a:ea typeface="Consolas"/>
              <a:cs typeface="Consolas"/>
              <a:sym typeface="Consolas"/>
            </a:endParaRPr>
          </a:p>
        </p:txBody>
      </p:sp>
      <p:sp>
        <p:nvSpPr>
          <p:cNvPr id="1063" name="Google Shape;1063;p79"/>
          <p:cNvSpPr/>
          <p:nvPr/>
        </p:nvSpPr>
        <p:spPr>
          <a:xfrm>
            <a:off x="3538718" y="7321288"/>
            <a:ext cx="3803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sz="1550">
                <a:solidFill>
                  <a:srgbClr val="FFFFFF"/>
                </a:solidFill>
                <a:latin typeface="Roboto"/>
                <a:ea typeface="Roboto"/>
                <a:cs typeface="Roboto"/>
                <a:sym typeface="Roboto"/>
              </a:rPr>
              <a:t>모든 모델은 GPU에 상주하는 싱글턴</a:t>
            </a:r>
            <a:endParaRPr b="0" i="0" sz="1550" u="none" cap="none" strike="noStrike"/>
          </a:p>
        </p:txBody>
      </p:sp>
      <p:sp>
        <p:nvSpPr>
          <p:cNvPr id="1064" name="Google Shape;1064;p79"/>
          <p:cNvSpPr/>
          <p:nvPr/>
        </p:nvSpPr>
        <p:spPr>
          <a:xfrm>
            <a:off x="7414440" y="4794645"/>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9"/>
          <p:cNvSpPr/>
          <p:nvPr/>
        </p:nvSpPr>
        <p:spPr>
          <a:xfrm>
            <a:off x="8659518" y="5000625"/>
            <a:ext cx="3294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CUDA 캐시 관리</a:t>
            </a:r>
            <a:endParaRPr b="0" i="0" sz="1950" u="none" cap="none" strike="noStrike"/>
          </a:p>
        </p:txBody>
      </p:sp>
      <p:sp>
        <p:nvSpPr>
          <p:cNvPr id="1066" name="Google Shape;1066;p79"/>
          <p:cNvSpPr/>
          <p:nvPr/>
        </p:nvSpPr>
        <p:spPr>
          <a:xfrm>
            <a:off x="7620418" y="5534023"/>
            <a:ext cx="3803400" cy="932700"/>
          </a:xfrm>
          <a:prstGeom prst="roundRect">
            <a:avLst>
              <a:gd fmla="val 8937"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9"/>
          <p:cNvSpPr/>
          <p:nvPr/>
        </p:nvSpPr>
        <p:spPr>
          <a:xfrm>
            <a:off x="7610525" y="5534026"/>
            <a:ext cx="3823200" cy="1567800"/>
          </a:xfrm>
          <a:prstGeom prst="roundRect">
            <a:avLst>
              <a:gd fmla="val 3192" name="adj"/>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9"/>
          <p:cNvSpPr/>
          <p:nvPr/>
        </p:nvSpPr>
        <p:spPr>
          <a:xfrm>
            <a:off x="7808944" y="6000365"/>
            <a:ext cx="34263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Consolas"/>
              <a:buNone/>
            </a:pPr>
            <a:r>
              <a:rPr lang="en-US" sz="1450">
                <a:solidFill>
                  <a:srgbClr val="F2F2F3"/>
                </a:solidFill>
                <a:highlight>
                  <a:srgbClr val="282A2C"/>
                </a:highlight>
                <a:latin typeface="Consolas"/>
                <a:ea typeface="Consolas"/>
                <a:cs typeface="Consolas"/>
                <a:sym typeface="Consolas"/>
              </a:rPr>
              <a:t>torch.cuda.empty_cache()</a:t>
            </a:r>
            <a:endParaRPr sz="1450">
              <a:solidFill>
                <a:srgbClr val="F2F2F3"/>
              </a:solidFill>
              <a:highlight>
                <a:srgbClr val="282A2C"/>
              </a:highlight>
              <a:latin typeface="Consolas"/>
              <a:ea typeface="Consolas"/>
              <a:cs typeface="Consolas"/>
              <a:sym typeface="Consolas"/>
            </a:endParaRPr>
          </a:p>
          <a:p>
            <a:pPr indent="0" lvl="0" marL="0" marR="0" rtl="0" algn="l">
              <a:lnSpc>
                <a:spcPct val="161290"/>
              </a:lnSpc>
              <a:spcBef>
                <a:spcPts val="0"/>
              </a:spcBef>
              <a:spcAft>
                <a:spcPts val="0"/>
              </a:spcAft>
              <a:buClr>
                <a:srgbClr val="FFFFFF"/>
              </a:buClr>
              <a:buSzPts val="1550"/>
              <a:buFont typeface="Consolas"/>
              <a:buNone/>
            </a:pPr>
            <a:r>
              <a:rPr lang="en-US" sz="1450">
                <a:solidFill>
                  <a:srgbClr val="F2F2F3"/>
                </a:solidFill>
                <a:highlight>
                  <a:srgbClr val="282A2C"/>
                </a:highlight>
                <a:latin typeface="Consolas"/>
                <a:ea typeface="Consolas"/>
                <a:cs typeface="Consolas"/>
                <a:sym typeface="Consolas"/>
              </a:rPr>
              <a:t>torch.cuda.ipc_collect()</a:t>
            </a:r>
            <a:endParaRPr sz="1450">
              <a:solidFill>
                <a:srgbClr val="F2F2F3"/>
              </a:solidFill>
              <a:highlight>
                <a:srgbClr val="282A2C"/>
              </a:highlight>
              <a:latin typeface="Consolas"/>
              <a:ea typeface="Consolas"/>
              <a:cs typeface="Consolas"/>
              <a:sym typeface="Consolas"/>
            </a:endParaRPr>
          </a:p>
        </p:txBody>
      </p:sp>
      <p:sp>
        <p:nvSpPr>
          <p:cNvPr id="1069" name="Google Shape;1069;p79"/>
          <p:cNvSpPr/>
          <p:nvPr/>
        </p:nvSpPr>
        <p:spPr>
          <a:xfrm>
            <a:off x="7620418" y="7325001"/>
            <a:ext cx="3803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sz="1350">
                <a:solidFill>
                  <a:srgbClr val="FFFFFF"/>
                </a:solidFill>
                <a:latin typeface="Roboto"/>
                <a:ea typeface="Roboto"/>
                <a:cs typeface="Roboto"/>
                <a:sym typeface="Roboto"/>
              </a:rPr>
              <a:t>CUDA EP가 ConvInteger에 대한 GPU kernel 미제공</a:t>
            </a:r>
            <a:endParaRPr b="0" i="0" sz="1350" u="none" cap="none" strike="noStrike"/>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80"/>
          <p:cNvSpPr/>
          <p:nvPr/>
        </p:nvSpPr>
        <p:spPr>
          <a:xfrm>
            <a:off x="793803" y="704325"/>
            <a:ext cx="664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서버 최적화 결과</a:t>
            </a:r>
            <a:endParaRPr b="0" i="0" sz="3900" u="none" cap="none" strike="noStrike"/>
          </a:p>
        </p:txBody>
      </p:sp>
      <p:sp>
        <p:nvSpPr>
          <p:cNvPr id="1076" name="Google Shape;1076;p80"/>
          <p:cNvSpPr/>
          <p:nvPr/>
        </p:nvSpPr>
        <p:spPr>
          <a:xfrm>
            <a:off x="624025" y="1725850"/>
            <a:ext cx="7591200" cy="6102000"/>
          </a:xfrm>
          <a:prstGeom prst="roundRect">
            <a:avLst>
              <a:gd fmla="val 2730" name="adj"/>
            </a:avLst>
          </a:prstGeom>
          <a:solidFill>
            <a:srgbClr val="2A2A2A"/>
          </a:solidFill>
          <a:ln cap="flat" cmpd="sng" w="13200">
            <a:solidFill>
              <a:srgbClr val="434343"/>
            </a:solidFill>
            <a:prstDash val="solid"/>
            <a:round/>
            <a:headEnd len="sm" w="sm" type="none"/>
            <a:tailEnd len="sm" w="sm" type="none"/>
          </a:ln>
        </p:spPr>
        <p:txBody>
          <a:bodyPr anchorCtr="0" anchor="ctr" bIns="126675" lIns="126675" spcFirstLastPara="1" rIns="126675" wrap="square" tIns="126675">
            <a:noAutofit/>
          </a:bodyPr>
          <a:lstStyle/>
          <a:p>
            <a:pPr indent="0" lvl="0" marL="0" rtl="0" algn="l">
              <a:spcBef>
                <a:spcPts val="0"/>
              </a:spcBef>
              <a:spcAft>
                <a:spcPts val="0"/>
              </a:spcAft>
              <a:buNone/>
            </a:pPr>
            <a:r>
              <a:t/>
            </a:r>
            <a:endParaRPr/>
          </a:p>
        </p:txBody>
      </p:sp>
      <p:sp>
        <p:nvSpPr>
          <p:cNvPr id="1077" name="Google Shape;1077;p80"/>
          <p:cNvSpPr/>
          <p:nvPr/>
        </p:nvSpPr>
        <p:spPr>
          <a:xfrm>
            <a:off x="909351" y="1884222"/>
            <a:ext cx="7070400" cy="5601300"/>
          </a:xfrm>
          <a:prstGeom prst="roundRect">
            <a:avLst>
              <a:gd fmla="val 5317" name="adj"/>
            </a:avLst>
          </a:prstGeom>
          <a:solidFill>
            <a:srgbClr val="121212"/>
          </a:solidFill>
          <a:ln>
            <a:noFill/>
          </a:ln>
        </p:spPr>
        <p:txBody>
          <a:bodyPr anchorCtr="0" anchor="ctr" bIns="126675" lIns="126675" spcFirstLastPara="1" rIns="126675" wrap="square" tIns="126675">
            <a:noAutofit/>
          </a:bodyPr>
          <a:lstStyle/>
          <a:p>
            <a:pPr indent="0" lvl="0" marL="0" rtl="0" algn="l">
              <a:spcBef>
                <a:spcPts val="0"/>
              </a:spcBef>
              <a:spcAft>
                <a:spcPts val="0"/>
              </a:spcAft>
              <a:buNone/>
            </a:pPr>
            <a:r>
              <a:t/>
            </a:r>
            <a:endParaRPr/>
          </a:p>
        </p:txBody>
      </p:sp>
      <p:sp>
        <p:nvSpPr>
          <p:cNvPr id="1078" name="Google Shape;1078;p80"/>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9" name="Google Shape;1079;p80"/>
          <p:cNvSpPr/>
          <p:nvPr/>
        </p:nvSpPr>
        <p:spPr>
          <a:xfrm>
            <a:off x="8651200" y="4819426"/>
            <a:ext cx="5451600" cy="12465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lt1"/>
                </a:solidFill>
              </a:rPr>
              <a:t>CPU OOM도 더 이상 발생하지 않음</a:t>
            </a:r>
            <a:endParaRPr sz="1800">
              <a:solidFill>
                <a:schemeClr val="lt1"/>
              </a:solidFill>
            </a:endParaRPr>
          </a:p>
        </p:txBody>
      </p:sp>
      <p:sp>
        <p:nvSpPr>
          <p:cNvPr id="1080" name="Google Shape;1080;p80"/>
          <p:cNvSpPr/>
          <p:nvPr/>
        </p:nvSpPr>
        <p:spPr>
          <a:xfrm>
            <a:off x="8651200" y="2716926"/>
            <a:ext cx="5451600" cy="12465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lt1"/>
                </a:solidFill>
              </a:rPr>
              <a:t>기존 16GB - 22GB까지 상승하던 VRAM</a:t>
            </a:r>
            <a:endParaRPr sz="1800">
              <a:solidFill>
                <a:schemeClr val="lt1"/>
              </a:solidFill>
            </a:endParaRPr>
          </a:p>
          <a:p>
            <a:pPr indent="0" lvl="0" marL="0" rtl="0" algn="ctr">
              <a:spcBef>
                <a:spcPts val="0"/>
              </a:spcBef>
              <a:spcAft>
                <a:spcPts val="0"/>
              </a:spcAft>
              <a:buClr>
                <a:schemeClr val="dk1"/>
              </a:buClr>
              <a:buSzPts val="1100"/>
              <a:buFont typeface="Arial"/>
              <a:buNone/>
            </a:pPr>
            <a:r>
              <a:rPr lang="en-US" sz="1800">
                <a:solidFill>
                  <a:schemeClr val="lt1"/>
                </a:solidFill>
              </a:rPr>
              <a:t> </a:t>
            </a:r>
            <a:r>
              <a:rPr lang="en-US" sz="1800">
                <a:solidFill>
                  <a:schemeClr val="lt1"/>
                </a:solidFill>
              </a:rPr>
              <a:t>→</a:t>
            </a:r>
            <a:r>
              <a:rPr lang="en-US" sz="1800">
                <a:solidFill>
                  <a:schemeClr val="lt1"/>
                </a:solidFill>
              </a:rPr>
              <a:t> peak VRAM 15GB 수준으로 안정화</a:t>
            </a:r>
            <a:endParaRPr sz="1800">
              <a:solidFill>
                <a:schemeClr val="lt1"/>
              </a:solidFill>
            </a:endParaRPr>
          </a:p>
        </p:txBody>
      </p:sp>
      <p:sp>
        <p:nvSpPr>
          <p:cNvPr id="1081" name="Google Shape;1081;p80"/>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82" name="Google Shape;1082;p80"/>
          <p:cNvPicPr preferRelativeResize="0"/>
          <p:nvPr/>
        </p:nvPicPr>
        <p:blipFill>
          <a:blip r:embed="rId3">
            <a:alphaModFix/>
          </a:blip>
          <a:stretch>
            <a:fillRect/>
          </a:stretch>
        </p:blipFill>
        <p:spPr>
          <a:xfrm>
            <a:off x="909361" y="3113657"/>
            <a:ext cx="7070594" cy="314248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81"/>
          <p:cNvSpPr/>
          <p:nvPr/>
        </p:nvSpPr>
        <p:spPr>
          <a:xfrm>
            <a:off x="793803" y="704325"/>
            <a:ext cx="664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서버 부하 테스트 (k6)</a:t>
            </a:r>
            <a:endParaRPr b="0" i="0" sz="3900" u="none" cap="none" strike="noStrike"/>
          </a:p>
        </p:txBody>
      </p:sp>
      <p:sp>
        <p:nvSpPr>
          <p:cNvPr id="1089" name="Google Shape;1089;p81"/>
          <p:cNvSpPr/>
          <p:nvPr/>
        </p:nvSpPr>
        <p:spPr>
          <a:xfrm>
            <a:off x="793650" y="1930300"/>
            <a:ext cx="7267800" cy="5480700"/>
          </a:xfrm>
          <a:prstGeom prst="roundRect">
            <a:avLst>
              <a:gd fmla="val 2730" name="adj"/>
            </a:avLst>
          </a:prstGeom>
          <a:solidFill>
            <a:srgbClr val="2A2A2A"/>
          </a:solidFill>
          <a:ln cap="flat" cmpd="sng" w="11550">
            <a:solidFill>
              <a:srgbClr val="434343"/>
            </a:solidFill>
            <a:prstDash val="solid"/>
            <a:round/>
            <a:headEnd len="sm" w="sm" type="none"/>
            <a:tailEnd len="sm" w="sm" type="none"/>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1090" name="Google Shape;1090;p81"/>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1" name="Google Shape;1091;p81"/>
          <p:cNvSpPr/>
          <p:nvPr/>
        </p:nvSpPr>
        <p:spPr>
          <a:xfrm>
            <a:off x="8711900" y="4819425"/>
            <a:ext cx="5092200" cy="12465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lt1"/>
                </a:solidFill>
              </a:rPr>
              <a:t>k6: 가벼우면서도 시나리오 기반 부하 테스트 가능</a:t>
            </a:r>
            <a:endParaRPr sz="1800">
              <a:solidFill>
                <a:schemeClr val="lt1"/>
              </a:solidFill>
            </a:endParaRPr>
          </a:p>
          <a:p>
            <a:pPr indent="0" lvl="0" marL="0" rtl="0" algn="ctr">
              <a:spcBef>
                <a:spcPts val="0"/>
              </a:spcBef>
              <a:spcAft>
                <a:spcPts val="0"/>
              </a:spcAft>
              <a:buClr>
                <a:schemeClr val="dk1"/>
              </a:buClr>
              <a:buSzPts val="1100"/>
              <a:buFont typeface="Arial"/>
              <a:buNone/>
            </a:pPr>
            <a:r>
              <a:rPr lang="en-US" sz="1800">
                <a:solidFill>
                  <a:schemeClr val="lt1"/>
                </a:solidFill>
              </a:rPr>
              <a:t>HTTP API 테스트에 최적화</a:t>
            </a:r>
            <a:endParaRPr sz="1800">
              <a:solidFill>
                <a:schemeClr val="lt1"/>
              </a:solidFill>
            </a:endParaRPr>
          </a:p>
        </p:txBody>
      </p:sp>
      <p:sp>
        <p:nvSpPr>
          <p:cNvPr id="1092" name="Google Shape;1092;p81"/>
          <p:cNvSpPr/>
          <p:nvPr/>
        </p:nvSpPr>
        <p:spPr>
          <a:xfrm>
            <a:off x="8711900" y="2716925"/>
            <a:ext cx="5092200" cy="12465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lt1"/>
                </a:solidFill>
              </a:rPr>
              <a:t>실제 서비스 사용량을 가정하고</a:t>
            </a:r>
            <a:endParaRPr sz="1800">
              <a:solidFill>
                <a:schemeClr val="lt1"/>
              </a:solidFill>
            </a:endParaRPr>
          </a:p>
          <a:p>
            <a:pPr indent="0" lvl="0" marL="0" rtl="0" algn="ctr">
              <a:spcBef>
                <a:spcPts val="0"/>
              </a:spcBef>
              <a:spcAft>
                <a:spcPts val="0"/>
              </a:spcAft>
              <a:buClr>
                <a:schemeClr val="dk1"/>
              </a:buClr>
              <a:buSzPts val="1100"/>
              <a:buFont typeface="Arial"/>
              <a:buNone/>
            </a:pPr>
            <a:r>
              <a:rPr lang="en-US" sz="1800">
                <a:solidFill>
                  <a:schemeClr val="lt1"/>
                </a:solidFill>
              </a:rPr>
              <a:t>모델 파이프라인의 안정성/처리량 검증</a:t>
            </a:r>
            <a:endParaRPr sz="1800">
              <a:solidFill>
                <a:schemeClr val="lt1"/>
              </a:solidFill>
            </a:endParaRPr>
          </a:p>
        </p:txBody>
      </p:sp>
      <p:sp>
        <p:nvSpPr>
          <p:cNvPr id="1093" name="Google Shape;1093;p81"/>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94" name="Google Shape;1094;p81"/>
          <p:cNvPicPr preferRelativeResize="0"/>
          <p:nvPr/>
        </p:nvPicPr>
        <p:blipFill>
          <a:blip r:embed="rId3">
            <a:alphaModFix/>
          </a:blip>
          <a:stretch>
            <a:fillRect/>
          </a:stretch>
        </p:blipFill>
        <p:spPr>
          <a:xfrm>
            <a:off x="995000" y="2184649"/>
            <a:ext cx="6772207" cy="4900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82"/>
          <p:cNvSpPr/>
          <p:nvPr/>
        </p:nvSpPr>
        <p:spPr>
          <a:xfrm>
            <a:off x="793790" y="2079308"/>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테스트 시나리오</a:t>
            </a:r>
            <a:endParaRPr b="0" i="0" sz="3900" u="none" cap="none" strike="noStrike"/>
          </a:p>
        </p:txBody>
      </p:sp>
      <p:sp>
        <p:nvSpPr>
          <p:cNvPr id="1101" name="Google Shape;1101;p82"/>
          <p:cNvSpPr/>
          <p:nvPr/>
        </p:nvSpPr>
        <p:spPr>
          <a:xfrm>
            <a:off x="793790" y="3096220"/>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2"/>
          <p:cNvSpPr/>
          <p:nvPr/>
        </p:nvSpPr>
        <p:spPr>
          <a:xfrm>
            <a:off x="999777" y="3302200"/>
            <a:ext cx="3294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목표</a:t>
            </a:r>
            <a:endParaRPr b="0" i="0" sz="1950" u="none" cap="none" strike="noStrike"/>
          </a:p>
        </p:txBody>
      </p:sp>
      <p:sp>
        <p:nvSpPr>
          <p:cNvPr id="1103" name="Google Shape;1103;p82"/>
          <p:cNvSpPr/>
          <p:nvPr/>
        </p:nvSpPr>
        <p:spPr>
          <a:xfrm>
            <a:off x="999575" y="4235776"/>
            <a:ext cx="3803400" cy="774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sz="1650">
                <a:solidFill>
                  <a:srgbClr val="FFFFFF"/>
                </a:solidFill>
                <a:latin typeface="Roboto"/>
                <a:ea typeface="Roboto"/>
                <a:cs typeface="Roboto"/>
                <a:sym typeface="Roboto"/>
              </a:rPr>
              <a:t>SAM + SD1.5 + ControlNet + IP-Adapter 기반 생성 파이프라인의 동시 처리 능력 측정</a:t>
            </a:r>
            <a:endParaRPr b="0" i="0" sz="1650" u="none" cap="none" strike="noStrike"/>
          </a:p>
        </p:txBody>
      </p:sp>
      <p:sp>
        <p:nvSpPr>
          <p:cNvPr id="1104" name="Google Shape;1104;p82"/>
          <p:cNvSpPr/>
          <p:nvPr/>
        </p:nvSpPr>
        <p:spPr>
          <a:xfrm>
            <a:off x="5207437" y="3096220"/>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2"/>
          <p:cNvSpPr/>
          <p:nvPr/>
        </p:nvSpPr>
        <p:spPr>
          <a:xfrm>
            <a:off x="5413427" y="3302200"/>
            <a:ext cx="37707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방식</a:t>
            </a:r>
            <a:endParaRPr b="0" i="0" sz="1950" u="none" cap="none" strike="noStrike"/>
          </a:p>
        </p:txBody>
      </p:sp>
      <p:sp>
        <p:nvSpPr>
          <p:cNvPr id="1106" name="Google Shape;1106;p82"/>
          <p:cNvSpPr/>
          <p:nvPr/>
        </p:nvSpPr>
        <p:spPr>
          <a:xfrm>
            <a:off x="5413450" y="4235770"/>
            <a:ext cx="3803400" cy="867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Roboto"/>
              <a:buNone/>
            </a:pPr>
            <a:r>
              <a:rPr lang="en-US" sz="1650">
                <a:solidFill>
                  <a:srgbClr val="FFFFFF"/>
                </a:solidFill>
                <a:latin typeface="Roboto"/>
                <a:ea typeface="Roboto"/>
                <a:cs typeface="Roboto"/>
                <a:sym typeface="Roboto"/>
              </a:rPr>
              <a:t>초기 VU 1명 -&gt; 최대 VU 10명까지 ramp-up</a:t>
            </a:r>
            <a:endParaRPr sz="1650">
              <a:solidFill>
                <a:srgbClr val="FFFFFF"/>
              </a:solidFill>
              <a:latin typeface="Roboto"/>
              <a:ea typeface="Roboto"/>
              <a:cs typeface="Roboto"/>
              <a:sym typeface="Roboto"/>
            </a:endParaRPr>
          </a:p>
          <a:p>
            <a:pPr indent="0" lvl="0" marL="0" marR="0" rtl="0" algn="l">
              <a:lnSpc>
                <a:spcPct val="161290"/>
              </a:lnSpc>
              <a:spcBef>
                <a:spcPts val="0"/>
              </a:spcBef>
              <a:spcAft>
                <a:spcPts val="0"/>
              </a:spcAft>
              <a:buClr>
                <a:srgbClr val="FFFFFF"/>
              </a:buClr>
              <a:buSzPts val="1550"/>
              <a:buFont typeface="Roboto"/>
              <a:buNone/>
            </a:pPr>
            <a:r>
              <a:rPr lang="en-US" sz="1650">
                <a:solidFill>
                  <a:srgbClr val="FFFFFF"/>
                </a:solidFill>
                <a:latin typeface="Roboto"/>
                <a:ea typeface="Roboto"/>
                <a:cs typeface="Roboto"/>
                <a:sym typeface="Roboto"/>
              </a:rPr>
              <a:t>프롬프트 기반 이미지 생성 API 호출</a:t>
            </a:r>
            <a:endParaRPr sz="1650">
              <a:solidFill>
                <a:srgbClr val="FFFFFF"/>
              </a:solidFill>
              <a:latin typeface="Roboto"/>
              <a:ea typeface="Roboto"/>
              <a:cs typeface="Roboto"/>
              <a:sym typeface="Roboto"/>
            </a:endParaRPr>
          </a:p>
        </p:txBody>
      </p:sp>
      <p:sp>
        <p:nvSpPr>
          <p:cNvPr id="1107" name="Google Shape;1107;p82"/>
          <p:cNvSpPr/>
          <p:nvPr/>
        </p:nvSpPr>
        <p:spPr>
          <a:xfrm>
            <a:off x="9621203" y="3096220"/>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2"/>
          <p:cNvSpPr/>
          <p:nvPr/>
        </p:nvSpPr>
        <p:spPr>
          <a:xfrm>
            <a:off x="9827174" y="3302200"/>
            <a:ext cx="41412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측정 지표</a:t>
            </a:r>
            <a:endParaRPr b="0" i="0" sz="1950" u="none" cap="none" strike="noStrike"/>
          </a:p>
        </p:txBody>
      </p:sp>
      <p:sp>
        <p:nvSpPr>
          <p:cNvPr id="1109" name="Google Shape;1109;p82"/>
          <p:cNvSpPr/>
          <p:nvPr/>
        </p:nvSpPr>
        <p:spPr>
          <a:xfrm>
            <a:off x="9827175" y="4235774"/>
            <a:ext cx="3803400" cy="15870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FFFFFF"/>
              </a:buClr>
              <a:buSzPts val="1550"/>
              <a:buFont typeface="Roboto"/>
              <a:buNone/>
            </a:pPr>
            <a:r>
              <a:rPr lang="en-US" sz="1850">
                <a:solidFill>
                  <a:srgbClr val="FFFFFF"/>
                </a:solidFill>
                <a:latin typeface="Roboto"/>
                <a:ea typeface="Roboto"/>
                <a:cs typeface="Roboto"/>
                <a:sym typeface="Roboto"/>
              </a:rPr>
              <a:t>latency(평균, p90)</a:t>
            </a:r>
            <a:endParaRPr sz="1850">
              <a:solidFill>
                <a:srgbClr val="FFFFFF"/>
              </a:solidFill>
              <a:latin typeface="Roboto"/>
              <a:ea typeface="Roboto"/>
              <a:cs typeface="Roboto"/>
              <a:sym typeface="Roboto"/>
            </a:endParaRPr>
          </a:p>
          <a:p>
            <a:pPr indent="0" lvl="0" marL="0" marR="0" rtl="0" algn="ctr">
              <a:lnSpc>
                <a:spcPct val="161290"/>
              </a:lnSpc>
              <a:spcBef>
                <a:spcPts val="0"/>
              </a:spcBef>
              <a:spcAft>
                <a:spcPts val="0"/>
              </a:spcAft>
              <a:buClr>
                <a:srgbClr val="FFFFFF"/>
              </a:buClr>
              <a:buSzPts val="1550"/>
              <a:buFont typeface="Roboto"/>
              <a:buNone/>
            </a:pPr>
            <a:r>
              <a:rPr lang="en-US" sz="1850">
                <a:solidFill>
                  <a:srgbClr val="FFFFFF"/>
                </a:solidFill>
                <a:latin typeface="Roboto"/>
                <a:ea typeface="Roboto"/>
                <a:cs typeface="Roboto"/>
                <a:sym typeface="Roboto"/>
              </a:rPr>
              <a:t>throughput</a:t>
            </a:r>
            <a:endParaRPr sz="1850">
              <a:solidFill>
                <a:srgbClr val="FFFFFF"/>
              </a:solidFill>
              <a:latin typeface="Roboto"/>
              <a:ea typeface="Roboto"/>
              <a:cs typeface="Roboto"/>
              <a:sym typeface="Roboto"/>
            </a:endParaRPr>
          </a:p>
          <a:p>
            <a:pPr indent="0" lvl="0" marL="0" marR="0" rtl="0" algn="ctr">
              <a:lnSpc>
                <a:spcPct val="161290"/>
              </a:lnSpc>
              <a:spcBef>
                <a:spcPts val="0"/>
              </a:spcBef>
              <a:spcAft>
                <a:spcPts val="0"/>
              </a:spcAft>
              <a:buClr>
                <a:srgbClr val="FFFFFF"/>
              </a:buClr>
              <a:buSzPts val="1550"/>
              <a:buFont typeface="Roboto"/>
              <a:buNone/>
            </a:pPr>
            <a:r>
              <a:rPr lang="en-US" sz="1850">
                <a:solidFill>
                  <a:srgbClr val="FFFFFF"/>
                </a:solidFill>
                <a:latin typeface="Roboto"/>
                <a:ea typeface="Roboto"/>
                <a:cs typeface="Roboto"/>
                <a:sym typeface="Roboto"/>
              </a:rPr>
              <a:t>GPU VRAM peak</a:t>
            </a:r>
            <a:endParaRPr sz="1850">
              <a:solidFill>
                <a:srgbClr val="FFFFFF"/>
              </a:solidFill>
              <a:latin typeface="Roboto"/>
              <a:ea typeface="Roboto"/>
              <a:cs typeface="Roboto"/>
              <a:sym typeface="Roboto"/>
            </a:endParaRPr>
          </a:p>
        </p:txBody>
      </p:sp>
      <p:sp>
        <p:nvSpPr>
          <p:cNvPr id="1110" name="Google Shape;1110;p82"/>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9"/>
          <p:cNvPicPr preferRelativeResize="0"/>
          <p:nvPr/>
        </p:nvPicPr>
        <p:blipFill>
          <a:blip r:embed="rId3">
            <a:alphaModFix/>
          </a:blip>
          <a:stretch>
            <a:fillRect/>
          </a:stretch>
        </p:blipFill>
        <p:spPr>
          <a:xfrm>
            <a:off x="833413" y="3640425"/>
            <a:ext cx="11896725" cy="1114425"/>
          </a:xfrm>
          <a:prstGeom prst="rect">
            <a:avLst/>
          </a:prstGeom>
          <a:noFill/>
          <a:ln>
            <a:noFill/>
          </a:ln>
        </p:spPr>
      </p:pic>
      <p:sp>
        <p:nvSpPr>
          <p:cNvPr id="207" name="Google Shape;207;p29"/>
          <p:cNvSpPr txBox="1"/>
          <p:nvPr/>
        </p:nvSpPr>
        <p:spPr>
          <a:xfrm>
            <a:off x="833425" y="6609625"/>
            <a:ext cx="12224100" cy="9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solidFill>
                  <a:srgbClr val="FFFFFF"/>
                </a:solidFill>
                <a:latin typeface="Funnel Sans"/>
                <a:ea typeface="Funnel Sans"/>
                <a:cs typeface="Funnel Sans"/>
                <a:sym typeface="Funnel Sans"/>
              </a:rPr>
              <a:t>SNS 마케팅을 활용하면 적은 비용으로도 홍보효과를 얻을 수 있음</a:t>
            </a:r>
            <a:endParaRPr sz="2700">
              <a:solidFill>
                <a:srgbClr val="FFFFFF"/>
              </a:solidFill>
              <a:latin typeface="Funnel Sans"/>
              <a:ea typeface="Funnel Sans"/>
              <a:cs typeface="Funnel Sans"/>
              <a:sym typeface="Funnel Sans"/>
            </a:endParaRPr>
          </a:p>
          <a:p>
            <a:pPr indent="0" lvl="0" marL="0" rtl="0" algn="l">
              <a:spcBef>
                <a:spcPts val="0"/>
              </a:spcBef>
              <a:spcAft>
                <a:spcPts val="0"/>
              </a:spcAft>
              <a:buNone/>
            </a:pPr>
            <a:r>
              <a:rPr lang="en-US" sz="2700">
                <a:solidFill>
                  <a:srgbClr val="FFFFFF"/>
                </a:solidFill>
                <a:latin typeface="Funnel Sans"/>
                <a:ea typeface="Funnel Sans"/>
                <a:cs typeface="Funnel Sans"/>
                <a:sym typeface="Funnel Sans"/>
              </a:rPr>
              <a:t>마케팅에 큰 비용을 쓸 수 없는 소상 공인에게 있어서 필수!</a:t>
            </a:r>
            <a:endParaRPr sz="2700">
              <a:solidFill>
                <a:srgbClr val="FFFFFF"/>
              </a:solidFill>
              <a:latin typeface="Funnel Sans"/>
              <a:ea typeface="Funnel Sans"/>
              <a:cs typeface="Funnel Sans"/>
              <a:sym typeface="Funnel Sans"/>
            </a:endParaRPr>
          </a:p>
          <a:p>
            <a:pPr indent="0" lvl="0" marL="0" rtl="0" algn="l">
              <a:spcBef>
                <a:spcPts val="0"/>
              </a:spcBef>
              <a:spcAft>
                <a:spcPts val="0"/>
              </a:spcAft>
              <a:buNone/>
            </a:pPr>
            <a:r>
              <a:t/>
            </a:r>
            <a:endParaRPr sz="2500">
              <a:solidFill>
                <a:srgbClr val="FFFFFF"/>
              </a:solidFill>
              <a:latin typeface="Funnel Sans"/>
              <a:ea typeface="Funnel Sans"/>
              <a:cs typeface="Funnel Sans"/>
              <a:sym typeface="Funnel Sans"/>
            </a:endParaRPr>
          </a:p>
          <a:p>
            <a:pPr indent="0" lvl="0" marL="0" rtl="0" algn="l">
              <a:spcBef>
                <a:spcPts val="0"/>
              </a:spcBef>
              <a:spcAft>
                <a:spcPts val="0"/>
              </a:spcAft>
              <a:buNone/>
            </a:pPr>
            <a:r>
              <a:t/>
            </a:r>
            <a:endParaRPr sz="2500">
              <a:solidFill>
                <a:srgbClr val="FFFFFF"/>
              </a:solidFill>
              <a:latin typeface="Funnel Sans"/>
              <a:ea typeface="Funnel Sans"/>
              <a:cs typeface="Funnel Sans"/>
              <a:sym typeface="Funnel Sans"/>
            </a:endParaRPr>
          </a:p>
        </p:txBody>
      </p:sp>
      <p:pic>
        <p:nvPicPr>
          <p:cNvPr id="208" name="Google Shape;208;p29"/>
          <p:cNvPicPr preferRelativeResize="0"/>
          <p:nvPr/>
        </p:nvPicPr>
        <p:blipFill>
          <a:blip r:embed="rId4">
            <a:alphaModFix/>
          </a:blip>
          <a:stretch>
            <a:fillRect/>
          </a:stretch>
        </p:blipFill>
        <p:spPr>
          <a:xfrm>
            <a:off x="833413" y="4946738"/>
            <a:ext cx="11404189" cy="1470975"/>
          </a:xfrm>
          <a:prstGeom prst="rect">
            <a:avLst/>
          </a:prstGeom>
          <a:noFill/>
          <a:ln>
            <a:noFill/>
          </a:ln>
        </p:spPr>
      </p:pic>
      <p:pic>
        <p:nvPicPr>
          <p:cNvPr id="209" name="Google Shape;209;p29"/>
          <p:cNvPicPr preferRelativeResize="0"/>
          <p:nvPr/>
        </p:nvPicPr>
        <p:blipFill>
          <a:blip r:embed="rId5">
            <a:alphaModFix/>
          </a:blip>
          <a:stretch>
            <a:fillRect/>
          </a:stretch>
        </p:blipFill>
        <p:spPr>
          <a:xfrm>
            <a:off x="833425" y="1385891"/>
            <a:ext cx="12312474" cy="2062633"/>
          </a:xfrm>
          <a:prstGeom prst="rect">
            <a:avLst/>
          </a:prstGeom>
          <a:noFill/>
          <a:ln>
            <a:noFill/>
          </a:ln>
        </p:spPr>
      </p:pic>
      <p:sp>
        <p:nvSpPr>
          <p:cNvPr id="210" name="Google Shape;210;p29"/>
          <p:cNvSpPr txBox="1"/>
          <p:nvPr/>
        </p:nvSpPr>
        <p:spPr>
          <a:xfrm>
            <a:off x="833425" y="372600"/>
            <a:ext cx="4876200" cy="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450">
                <a:solidFill>
                  <a:schemeClr val="lt1"/>
                </a:solidFill>
                <a:latin typeface="Poppins Medium"/>
                <a:ea typeface="Poppins Medium"/>
                <a:cs typeface="Poppins Medium"/>
                <a:sym typeface="Poppins Medium"/>
              </a:rPr>
              <a:t>서비스 개발 배경</a:t>
            </a:r>
            <a:endParaRPr sz="3450">
              <a:solidFill>
                <a:schemeClr val="lt1"/>
              </a:solidFill>
              <a:latin typeface="Poppins Medium"/>
              <a:ea typeface="Poppins Medium"/>
              <a:cs typeface="Poppins Medium"/>
              <a:sym typeface="Poppins Medium"/>
            </a:endParaRPr>
          </a:p>
        </p:txBody>
      </p:sp>
      <p:sp>
        <p:nvSpPr>
          <p:cNvPr id="211" name="Google Shape;211;p29"/>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83"/>
          <p:cNvSpPr/>
          <p:nvPr/>
        </p:nvSpPr>
        <p:spPr>
          <a:xfrm>
            <a:off x="793803" y="704325"/>
            <a:ext cx="664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서버 부하 테스트 결과</a:t>
            </a:r>
            <a:endParaRPr b="0" i="0" sz="3900" u="none" cap="none" strike="noStrike"/>
          </a:p>
        </p:txBody>
      </p:sp>
      <p:sp>
        <p:nvSpPr>
          <p:cNvPr id="1117" name="Google Shape;1117;p83"/>
          <p:cNvSpPr/>
          <p:nvPr/>
        </p:nvSpPr>
        <p:spPr>
          <a:xfrm>
            <a:off x="793650" y="1676501"/>
            <a:ext cx="12792000" cy="6058800"/>
          </a:xfrm>
          <a:prstGeom prst="roundRect">
            <a:avLst>
              <a:gd fmla="val 2730" name="adj"/>
            </a:avLst>
          </a:prstGeom>
          <a:solidFill>
            <a:srgbClr val="2A2A2A"/>
          </a:solidFill>
          <a:ln cap="flat" cmpd="sng" w="11550">
            <a:solidFill>
              <a:srgbClr val="434343"/>
            </a:solidFill>
            <a:prstDash val="solid"/>
            <a:round/>
            <a:headEnd len="sm" w="sm" type="none"/>
            <a:tailEnd len="sm" w="sm" type="none"/>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1118" name="Google Shape;1118;p83"/>
          <p:cNvSpPr/>
          <p:nvPr/>
        </p:nvSpPr>
        <p:spPr>
          <a:xfrm>
            <a:off x="1274464" y="1833755"/>
            <a:ext cx="11915100" cy="5562000"/>
          </a:xfrm>
          <a:prstGeom prst="roundRect">
            <a:avLst>
              <a:gd fmla="val 5317" name="adj"/>
            </a:avLst>
          </a:prstGeom>
          <a:solidFill>
            <a:srgbClr val="121212"/>
          </a:solidFill>
          <a:ln>
            <a:noFill/>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1119" name="Google Shape;1119;p83"/>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0" name="Google Shape;1120;p83"/>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21" name="Google Shape;1121;p83"/>
          <p:cNvPicPr preferRelativeResize="0"/>
          <p:nvPr/>
        </p:nvPicPr>
        <p:blipFill>
          <a:blip r:embed="rId3">
            <a:alphaModFix/>
          </a:blip>
          <a:stretch>
            <a:fillRect/>
          </a:stretch>
        </p:blipFill>
        <p:spPr>
          <a:xfrm>
            <a:off x="1452175" y="1924900"/>
            <a:ext cx="11533884" cy="5470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84"/>
          <p:cNvSpPr/>
          <p:nvPr/>
        </p:nvSpPr>
        <p:spPr>
          <a:xfrm>
            <a:off x="793790" y="1265133"/>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서버 부하 테스트 결과</a:t>
            </a:r>
            <a:endParaRPr b="0" i="0" sz="3900" u="none" cap="none" strike="noStrike"/>
          </a:p>
        </p:txBody>
      </p:sp>
      <p:sp>
        <p:nvSpPr>
          <p:cNvPr id="1128" name="Google Shape;1128;p84"/>
          <p:cNvSpPr/>
          <p:nvPr/>
        </p:nvSpPr>
        <p:spPr>
          <a:xfrm>
            <a:off x="727903" y="2405420"/>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4"/>
          <p:cNvSpPr/>
          <p:nvPr/>
        </p:nvSpPr>
        <p:spPr>
          <a:xfrm>
            <a:off x="933889" y="2611400"/>
            <a:ext cx="3294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Latency</a:t>
            </a:r>
            <a:endParaRPr b="0" i="0" sz="1950" u="none" cap="none" strike="noStrike"/>
          </a:p>
        </p:txBody>
      </p:sp>
      <p:sp>
        <p:nvSpPr>
          <p:cNvPr id="1130" name="Google Shape;1130;p84"/>
          <p:cNvSpPr/>
          <p:nvPr/>
        </p:nvSpPr>
        <p:spPr>
          <a:xfrm>
            <a:off x="933688" y="3591176"/>
            <a:ext cx="3803400" cy="7749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FFFFFF"/>
              </a:buClr>
              <a:buSzPts val="1550"/>
              <a:buFont typeface="Roboto"/>
              <a:buNone/>
            </a:pPr>
            <a:r>
              <a:rPr lang="en-US" sz="2050">
                <a:solidFill>
                  <a:srgbClr val="FFFFFF"/>
                </a:solidFill>
                <a:latin typeface="Roboto"/>
                <a:ea typeface="Roboto"/>
                <a:cs typeface="Roboto"/>
                <a:sym typeface="Roboto"/>
              </a:rPr>
              <a:t>평균 latency: 32 - 34초</a:t>
            </a:r>
            <a:endParaRPr sz="2050">
              <a:solidFill>
                <a:srgbClr val="FFFFFF"/>
              </a:solidFill>
              <a:latin typeface="Roboto"/>
              <a:ea typeface="Roboto"/>
              <a:cs typeface="Roboto"/>
              <a:sym typeface="Roboto"/>
            </a:endParaRPr>
          </a:p>
          <a:p>
            <a:pPr indent="0" lvl="0" marL="0" marR="0" rtl="0" algn="ctr">
              <a:lnSpc>
                <a:spcPct val="161290"/>
              </a:lnSpc>
              <a:spcBef>
                <a:spcPts val="0"/>
              </a:spcBef>
              <a:spcAft>
                <a:spcPts val="0"/>
              </a:spcAft>
              <a:buClr>
                <a:srgbClr val="FFFFFF"/>
              </a:buClr>
              <a:buSzPts val="1550"/>
              <a:buFont typeface="Roboto"/>
              <a:buNone/>
            </a:pPr>
            <a:r>
              <a:rPr lang="en-US" sz="2050">
                <a:solidFill>
                  <a:srgbClr val="FFFFFF"/>
                </a:solidFill>
                <a:latin typeface="Roboto"/>
                <a:ea typeface="Roboto"/>
                <a:cs typeface="Roboto"/>
                <a:sym typeface="Roboto"/>
              </a:rPr>
              <a:t>p90 latency: 48 - 52초</a:t>
            </a:r>
            <a:endParaRPr sz="2050">
              <a:solidFill>
                <a:srgbClr val="FFFFFF"/>
              </a:solidFill>
              <a:latin typeface="Roboto"/>
              <a:ea typeface="Roboto"/>
              <a:cs typeface="Roboto"/>
              <a:sym typeface="Roboto"/>
            </a:endParaRPr>
          </a:p>
        </p:txBody>
      </p:sp>
      <p:sp>
        <p:nvSpPr>
          <p:cNvPr id="1131" name="Google Shape;1131;p84"/>
          <p:cNvSpPr/>
          <p:nvPr/>
        </p:nvSpPr>
        <p:spPr>
          <a:xfrm>
            <a:off x="5141549" y="2405420"/>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4"/>
          <p:cNvSpPr/>
          <p:nvPr/>
        </p:nvSpPr>
        <p:spPr>
          <a:xfrm>
            <a:off x="5347540" y="2611400"/>
            <a:ext cx="37707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Throughput</a:t>
            </a:r>
            <a:endParaRPr b="0" i="0" sz="1950" u="none" cap="none" strike="noStrike"/>
          </a:p>
        </p:txBody>
      </p:sp>
      <p:sp>
        <p:nvSpPr>
          <p:cNvPr id="1133" name="Google Shape;1133;p84"/>
          <p:cNvSpPr/>
          <p:nvPr/>
        </p:nvSpPr>
        <p:spPr>
          <a:xfrm>
            <a:off x="5347563" y="3858775"/>
            <a:ext cx="3803400" cy="5073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FFFFFF"/>
              </a:buClr>
              <a:buSzPts val="1550"/>
              <a:buFont typeface="Roboto"/>
              <a:buNone/>
            </a:pPr>
            <a:r>
              <a:rPr lang="en-US" sz="1850">
                <a:solidFill>
                  <a:srgbClr val="FFFFFF"/>
                </a:solidFill>
                <a:latin typeface="Roboto"/>
                <a:ea typeface="Roboto"/>
                <a:cs typeface="Roboto"/>
                <a:sym typeface="Roboto"/>
              </a:rPr>
              <a:t>평균 throughput: 0.08 - 0.10 req/sec</a:t>
            </a:r>
            <a:endParaRPr sz="1850">
              <a:solidFill>
                <a:srgbClr val="FFFFFF"/>
              </a:solidFill>
              <a:latin typeface="Roboto"/>
              <a:ea typeface="Roboto"/>
              <a:cs typeface="Roboto"/>
              <a:sym typeface="Roboto"/>
            </a:endParaRPr>
          </a:p>
        </p:txBody>
      </p:sp>
      <p:sp>
        <p:nvSpPr>
          <p:cNvPr id="1134" name="Google Shape;1134;p84"/>
          <p:cNvSpPr/>
          <p:nvPr/>
        </p:nvSpPr>
        <p:spPr>
          <a:xfrm>
            <a:off x="9555316" y="2405420"/>
            <a:ext cx="4215300" cy="30540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4"/>
          <p:cNvSpPr/>
          <p:nvPr/>
        </p:nvSpPr>
        <p:spPr>
          <a:xfrm>
            <a:off x="9761286" y="2611400"/>
            <a:ext cx="41412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1950"/>
              <a:buFont typeface="Poppins"/>
              <a:buNone/>
            </a:pPr>
            <a:r>
              <a:rPr lang="en-US" sz="1950">
                <a:solidFill>
                  <a:srgbClr val="FFFFFF"/>
                </a:solidFill>
                <a:latin typeface="Poppins"/>
                <a:ea typeface="Poppins"/>
                <a:cs typeface="Poppins"/>
                <a:sym typeface="Poppins"/>
              </a:rPr>
              <a:t>GPU VRAM 사용</a:t>
            </a:r>
            <a:endParaRPr b="0" i="0" sz="1950" u="none" cap="none" strike="noStrike"/>
          </a:p>
        </p:txBody>
      </p:sp>
      <p:sp>
        <p:nvSpPr>
          <p:cNvPr id="1136" name="Google Shape;1136;p84"/>
          <p:cNvSpPr/>
          <p:nvPr/>
        </p:nvSpPr>
        <p:spPr>
          <a:xfrm>
            <a:off x="9761288" y="3596274"/>
            <a:ext cx="3803400" cy="1032300"/>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FFFFFF"/>
              </a:buClr>
              <a:buSzPts val="1550"/>
              <a:buFont typeface="Roboto"/>
              <a:buNone/>
            </a:pPr>
            <a:r>
              <a:rPr lang="en-US" sz="2050">
                <a:solidFill>
                  <a:srgbClr val="FFFFFF"/>
                </a:solidFill>
                <a:latin typeface="Roboto"/>
                <a:ea typeface="Roboto"/>
                <a:cs typeface="Roboto"/>
                <a:sym typeface="Roboto"/>
              </a:rPr>
              <a:t>GPU VRAM Idle: 10 - 10.2 GB</a:t>
            </a:r>
            <a:endParaRPr sz="2050">
              <a:solidFill>
                <a:srgbClr val="FFFFFF"/>
              </a:solidFill>
              <a:latin typeface="Roboto"/>
              <a:ea typeface="Roboto"/>
              <a:cs typeface="Roboto"/>
              <a:sym typeface="Roboto"/>
            </a:endParaRPr>
          </a:p>
          <a:p>
            <a:pPr indent="0" lvl="0" marL="0" marR="0" rtl="0" algn="ctr">
              <a:lnSpc>
                <a:spcPct val="161290"/>
              </a:lnSpc>
              <a:spcBef>
                <a:spcPts val="0"/>
              </a:spcBef>
              <a:spcAft>
                <a:spcPts val="0"/>
              </a:spcAft>
              <a:buClr>
                <a:srgbClr val="FFFFFF"/>
              </a:buClr>
              <a:buSzPts val="1550"/>
              <a:buFont typeface="Roboto"/>
              <a:buNone/>
            </a:pPr>
            <a:r>
              <a:rPr lang="en-US" sz="2050">
                <a:solidFill>
                  <a:srgbClr val="FFFFFF"/>
                </a:solidFill>
                <a:latin typeface="Roboto"/>
                <a:ea typeface="Roboto"/>
                <a:cs typeface="Roboto"/>
                <a:sym typeface="Roboto"/>
              </a:rPr>
              <a:t>GPU VRAM Peak: 14.5 - 15.5 GB</a:t>
            </a:r>
            <a:endParaRPr sz="2050">
              <a:solidFill>
                <a:srgbClr val="FFFFFF"/>
              </a:solidFill>
              <a:latin typeface="Roboto"/>
              <a:ea typeface="Roboto"/>
              <a:cs typeface="Roboto"/>
              <a:sym typeface="Roboto"/>
            </a:endParaRPr>
          </a:p>
        </p:txBody>
      </p:sp>
      <p:sp>
        <p:nvSpPr>
          <p:cNvPr id="1137" name="Google Shape;1137;p84"/>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8" name="Google Shape;1138;p84"/>
          <p:cNvSpPr/>
          <p:nvPr/>
        </p:nvSpPr>
        <p:spPr>
          <a:xfrm>
            <a:off x="711500" y="6850400"/>
            <a:ext cx="13042800" cy="620100"/>
          </a:xfrm>
          <a:prstGeom prst="roundRect">
            <a:avLst>
              <a:gd fmla="val 41109"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rgbClr val="F2F2F3"/>
                </a:solidFill>
                <a:latin typeface="Roboto"/>
                <a:ea typeface="Roboto"/>
                <a:cs typeface="Roboto"/>
                <a:sym typeface="Roboto"/>
              </a:rPr>
              <a:t>세마포어를 1로 설정한 직렬 처리 구조 </a:t>
            </a:r>
            <a:r>
              <a:rPr lang="en-US" sz="1900">
                <a:solidFill>
                  <a:srgbClr val="F2F2F3"/>
                </a:solidFill>
                <a:latin typeface="Roboto"/>
                <a:ea typeface="Roboto"/>
                <a:cs typeface="Roboto"/>
                <a:sym typeface="Roboto"/>
              </a:rPr>
              <a:t>→</a:t>
            </a:r>
            <a:r>
              <a:rPr lang="en-US" sz="1900">
                <a:solidFill>
                  <a:srgbClr val="F2F2F3"/>
                </a:solidFill>
                <a:latin typeface="Roboto"/>
                <a:ea typeface="Roboto"/>
                <a:cs typeface="Roboto"/>
                <a:sym typeface="Roboto"/>
              </a:rPr>
              <a:t> </a:t>
            </a:r>
            <a:r>
              <a:rPr lang="en-US" sz="1900">
                <a:solidFill>
                  <a:srgbClr val="FF0000"/>
                </a:solidFill>
                <a:latin typeface="Roboto"/>
                <a:ea typeface="Roboto"/>
                <a:cs typeface="Roboto"/>
                <a:sym typeface="Roboto"/>
              </a:rPr>
              <a:t>대기 시간이 전체 latency를 지배</a:t>
            </a:r>
            <a:endParaRPr sz="1900">
              <a:solidFill>
                <a:srgbClr val="FF0000"/>
              </a:solidFill>
              <a:latin typeface="Roboto"/>
              <a:ea typeface="Roboto"/>
              <a:cs typeface="Roboto"/>
              <a:sym typeface="Roboto"/>
            </a:endParaRPr>
          </a:p>
        </p:txBody>
      </p:sp>
      <p:sp>
        <p:nvSpPr>
          <p:cNvPr id="1139" name="Google Shape;1139;p84"/>
          <p:cNvSpPr/>
          <p:nvPr/>
        </p:nvSpPr>
        <p:spPr>
          <a:xfrm>
            <a:off x="711500" y="5979613"/>
            <a:ext cx="13042800" cy="620100"/>
          </a:xfrm>
          <a:prstGeom prst="roundRect">
            <a:avLst>
              <a:gd fmla="val 41109"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rgbClr val="F2F2F3"/>
                </a:solidFill>
                <a:latin typeface="Roboto"/>
                <a:ea typeface="Roboto"/>
                <a:cs typeface="Roboto"/>
                <a:sym typeface="Roboto"/>
              </a:rPr>
              <a:t>Diffusion 파이프라인의 실질적인 Inference Time은 5 - 7초</a:t>
            </a:r>
            <a:endParaRPr sz="1900">
              <a:solidFill>
                <a:srgbClr val="F2F2F3"/>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85"/>
          <p:cNvSpPr/>
          <p:nvPr/>
        </p:nvSpPr>
        <p:spPr>
          <a:xfrm>
            <a:off x="0" y="0"/>
            <a:ext cx="14630400" cy="8229600"/>
          </a:xfrm>
          <a:prstGeom prst="rect">
            <a:avLst/>
          </a:prstGeom>
          <a:solidFill>
            <a:srgbClr val="000000">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6" name="Google Shape;1146;p85"/>
          <p:cNvPicPr preferRelativeResize="0"/>
          <p:nvPr/>
        </p:nvPicPr>
        <p:blipFill>
          <a:blip r:embed="rId3">
            <a:alphaModFix/>
          </a:blip>
          <a:stretch>
            <a:fillRect/>
          </a:stretch>
        </p:blipFill>
        <p:spPr>
          <a:xfrm>
            <a:off x="0" y="0"/>
            <a:ext cx="14630400" cy="8229599"/>
          </a:xfrm>
          <a:prstGeom prst="rect">
            <a:avLst/>
          </a:prstGeom>
          <a:noFill/>
          <a:ln>
            <a:noFill/>
          </a:ln>
        </p:spPr>
      </p:pic>
      <p:sp>
        <p:nvSpPr>
          <p:cNvPr id="1147" name="Google Shape;1147;p85"/>
          <p:cNvSpPr/>
          <p:nvPr/>
        </p:nvSpPr>
        <p:spPr>
          <a:xfrm>
            <a:off x="793790" y="2621518"/>
            <a:ext cx="54972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User Test Results</a:t>
            </a:r>
            <a:endParaRPr b="0" i="0" sz="3900" u="none" cap="none" strike="noStrike"/>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86"/>
          <p:cNvSpPr/>
          <p:nvPr/>
        </p:nvSpPr>
        <p:spPr>
          <a:xfrm>
            <a:off x="793812" y="704325"/>
            <a:ext cx="108318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서비스가 말한 내용을 잘 알아들었나요?</a:t>
            </a:r>
            <a:endParaRPr b="0" i="0" sz="3900" u="none" cap="none" strike="noStrike"/>
          </a:p>
        </p:txBody>
      </p:sp>
      <p:sp>
        <p:nvSpPr>
          <p:cNvPr id="1154" name="Google Shape;1154;p86"/>
          <p:cNvSpPr/>
          <p:nvPr/>
        </p:nvSpPr>
        <p:spPr>
          <a:xfrm>
            <a:off x="793800" y="1519550"/>
            <a:ext cx="5478600" cy="57576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6"/>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6" name="Google Shape;1156;p86"/>
          <p:cNvSpPr/>
          <p:nvPr/>
        </p:nvSpPr>
        <p:spPr>
          <a:xfrm>
            <a:off x="8043850" y="3097550"/>
            <a:ext cx="5478600" cy="26016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6"/>
          <p:cNvSpPr/>
          <p:nvPr/>
        </p:nvSpPr>
        <p:spPr>
          <a:xfrm>
            <a:off x="8349250" y="3702950"/>
            <a:ext cx="4867800" cy="139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700">
                <a:solidFill>
                  <a:schemeClr val="lt1"/>
                </a:solidFill>
              </a:rPr>
              <a:t>긍정 응답 68%</a:t>
            </a:r>
            <a:endParaRPr sz="2700">
              <a:solidFill>
                <a:schemeClr val="lt1"/>
              </a:solidFill>
            </a:endParaRPr>
          </a:p>
          <a:p>
            <a:pPr indent="0" lvl="0" marL="0" rtl="0" algn="l">
              <a:spcBef>
                <a:spcPts val="0"/>
              </a:spcBef>
              <a:spcAft>
                <a:spcPts val="0"/>
              </a:spcAft>
              <a:buClr>
                <a:schemeClr val="dk1"/>
              </a:buClr>
              <a:buSzPts val="1100"/>
              <a:buFont typeface="Arial"/>
              <a:buNone/>
            </a:pPr>
            <a:r>
              <a:rPr lang="en-US" sz="2700">
                <a:solidFill>
                  <a:schemeClr val="lt1"/>
                </a:solidFill>
              </a:rPr>
              <a:t>음성 기반 AI 이해도는 매우 높음 </a:t>
            </a:r>
            <a:br>
              <a:rPr lang="en-US" sz="2700">
                <a:solidFill>
                  <a:schemeClr val="lt1"/>
                </a:solidFill>
              </a:rPr>
            </a:br>
            <a:r>
              <a:rPr lang="en-US" sz="2700">
                <a:solidFill>
                  <a:schemeClr val="lt1"/>
                </a:solidFill>
              </a:rPr>
              <a:t>→ 핵심 아이덴티티 강력</a:t>
            </a:r>
            <a:endParaRPr sz="2700">
              <a:solidFill>
                <a:schemeClr val="lt1"/>
              </a:solidFill>
            </a:endParaRPr>
          </a:p>
          <a:p>
            <a:pPr indent="0" lvl="0" marL="0" marR="0" rtl="0" algn="l">
              <a:lnSpc>
                <a:spcPct val="123076"/>
              </a:lnSpc>
              <a:spcBef>
                <a:spcPts val="0"/>
              </a:spcBef>
              <a:spcAft>
                <a:spcPts val="0"/>
              </a:spcAft>
              <a:buClr>
                <a:srgbClr val="FFFFFF"/>
              </a:buClr>
              <a:buSzPts val="1950"/>
              <a:buFont typeface="Poppins"/>
              <a:buNone/>
            </a:pPr>
            <a:r>
              <a:t/>
            </a:r>
            <a:endParaRPr sz="2700">
              <a:solidFill>
                <a:schemeClr val="lt1"/>
              </a:solidFill>
            </a:endParaRPr>
          </a:p>
        </p:txBody>
      </p:sp>
      <p:pic>
        <p:nvPicPr>
          <p:cNvPr id="1158" name="Google Shape;1158;p86" title="ㅇㅇ.png"/>
          <p:cNvPicPr preferRelativeResize="0"/>
          <p:nvPr/>
        </p:nvPicPr>
        <p:blipFill rotWithShape="1">
          <a:blip r:embed="rId3">
            <a:alphaModFix/>
          </a:blip>
          <a:srcRect b="0" l="49" r="49" t="0"/>
          <a:stretch/>
        </p:blipFill>
        <p:spPr>
          <a:xfrm>
            <a:off x="1184766" y="1722050"/>
            <a:ext cx="4611375" cy="52563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87"/>
          <p:cNvSpPr/>
          <p:nvPr/>
        </p:nvSpPr>
        <p:spPr>
          <a:xfrm>
            <a:off x="793812" y="704325"/>
            <a:ext cx="108318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AI가 만든 문구, 실제 사용 적합도</a:t>
            </a:r>
            <a:endParaRPr b="0" i="0" sz="3900" u="none" cap="none" strike="noStrike"/>
          </a:p>
        </p:txBody>
      </p:sp>
      <p:sp>
        <p:nvSpPr>
          <p:cNvPr id="1165" name="Google Shape;1165;p87"/>
          <p:cNvSpPr/>
          <p:nvPr/>
        </p:nvSpPr>
        <p:spPr>
          <a:xfrm>
            <a:off x="793800" y="1519550"/>
            <a:ext cx="5478600" cy="57576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7"/>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7" name="Google Shape;1167;p87"/>
          <p:cNvSpPr/>
          <p:nvPr/>
        </p:nvSpPr>
        <p:spPr>
          <a:xfrm>
            <a:off x="8043850" y="3097550"/>
            <a:ext cx="5478600" cy="26016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7"/>
          <p:cNvSpPr/>
          <p:nvPr/>
        </p:nvSpPr>
        <p:spPr>
          <a:xfrm>
            <a:off x="8349250" y="3702950"/>
            <a:ext cx="4867800" cy="139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700">
                <a:solidFill>
                  <a:schemeClr val="lt1"/>
                </a:solidFill>
              </a:rPr>
              <a:t>긍정 응답 58% 이상</a:t>
            </a:r>
            <a:endParaRPr sz="2700">
              <a:solidFill>
                <a:schemeClr val="lt1"/>
              </a:solidFill>
            </a:endParaRPr>
          </a:p>
          <a:p>
            <a:pPr indent="0" lvl="0" marL="0" rtl="0" algn="l">
              <a:spcBef>
                <a:spcPts val="0"/>
              </a:spcBef>
              <a:spcAft>
                <a:spcPts val="0"/>
              </a:spcAft>
              <a:buClr>
                <a:schemeClr val="dk1"/>
              </a:buClr>
              <a:buSzPts val="1100"/>
              <a:buFont typeface="Arial"/>
              <a:buNone/>
            </a:pPr>
            <a:r>
              <a:rPr lang="en-US" sz="2700">
                <a:solidFill>
                  <a:schemeClr val="lt1"/>
                </a:solidFill>
              </a:rPr>
              <a:t>기본적인 문구 생성에 만족</a:t>
            </a:r>
            <a:br>
              <a:rPr lang="en-US" sz="2700">
                <a:solidFill>
                  <a:schemeClr val="lt1"/>
                </a:solidFill>
              </a:rPr>
            </a:br>
            <a:r>
              <a:rPr lang="en-US" sz="2700">
                <a:solidFill>
                  <a:schemeClr val="lt1"/>
                </a:solidFill>
              </a:rPr>
              <a:t>문장 다듬기만 보완하면 실사용 가능</a:t>
            </a:r>
            <a:endParaRPr sz="2700">
              <a:solidFill>
                <a:schemeClr val="lt1"/>
              </a:solidFill>
            </a:endParaRPr>
          </a:p>
        </p:txBody>
      </p:sp>
      <p:pic>
        <p:nvPicPr>
          <p:cNvPr id="1169" name="Google Shape;1169;p87" title="ㅇㅇ (2).png"/>
          <p:cNvPicPr preferRelativeResize="0"/>
          <p:nvPr/>
        </p:nvPicPr>
        <p:blipFill rotWithShape="1">
          <a:blip r:embed="rId3">
            <a:alphaModFix/>
          </a:blip>
          <a:srcRect b="0" l="0" r="0" t="0"/>
          <a:stretch/>
        </p:blipFill>
        <p:spPr>
          <a:xfrm>
            <a:off x="1184766" y="1722050"/>
            <a:ext cx="4611375" cy="5256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88"/>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6" name="Google Shape;1176;p88"/>
          <p:cNvSpPr/>
          <p:nvPr/>
        </p:nvSpPr>
        <p:spPr>
          <a:xfrm>
            <a:off x="793806" y="704325"/>
            <a:ext cx="78801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이미지 품질 &amp; SNS 업로드 의향</a:t>
            </a:r>
            <a:endParaRPr b="0" i="0" sz="3900" u="none" cap="none" strike="noStrike"/>
          </a:p>
        </p:txBody>
      </p:sp>
      <p:sp>
        <p:nvSpPr>
          <p:cNvPr id="1177" name="Google Shape;1177;p88"/>
          <p:cNvSpPr/>
          <p:nvPr/>
        </p:nvSpPr>
        <p:spPr>
          <a:xfrm>
            <a:off x="793800" y="1415625"/>
            <a:ext cx="12972900" cy="64989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8"/>
          <p:cNvSpPr/>
          <p:nvPr/>
        </p:nvSpPr>
        <p:spPr>
          <a:xfrm>
            <a:off x="1099125" y="6517475"/>
            <a:ext cx="6815400" cy="1397100"/>
          </a:xfrm>
          <a:prstGeom prst="rect">
            <a:avLst/>
          </a:prstGeom>
          <a:noFill/>
          <a:ln>
            <a:noFill/>
          </a:ln>
        </p:spPr>
        <p:txBody>
          <a:bodyPr anchorCtr="0" anchor="t" bIns="0" lIns="0" spcFirstLastPara="1" rIns="0" wrap="square" tIns="0">
            <a:noAutofit/>
          </a:bodyPr>
          <a:lstStyle/>
          <a:p>
            <a:pPr indent="-349250" lvl="0" marL="457200" rtl="0" algn="l">
              <a:spcBef>
                <a:spcPts val="0"/>
              </a:spcBef>
              <a:spcAft>
                <a:spcPts val="0"/>
              </a:spcAft>
              <a:buClr>
                <a:schemeClr val="lt1"/>
              </a:buClr>
              <a:buSzPts val="1900"/>
              <a:buFont typeface="Roboto Thin"/>
              <a:buChar char="-"/>
            </a:pPr>
            <a:r>
              <a:rPr lang="en-US" sz="1900">
                <a:solidFill>
                  <a:schemeClr val="lt1"/>
                </a:solidFill>
                <a:latin typeface="Roboto Thin"/>
                <a:ea typeface="Roboto Thin"/>
                <a:cs typeface="Roboto Thin"/>
                <a:sym typeface="Roboto Thin"/>
              </a:rPr>
              <a:t>이미지 최소 품질 확보</a:t>
            </a:r>
            <a:endParaRPr sz="1900">
              <a:solidFill>
                <a:schemeClr val="lt1"/>
              </a:solidFill>
              <a:latin typeface="Roboto Thin"/>
              <a:ea typeface="Roboto Thin"/>
              <a:cs typeface="Roboto Thin"/>
              <a:sym typeface="Roboto Thin"/>
            </a:endParaRPr>
          </a:p>
          <a:p>
            <a:pPr indent="-349250" lvl="0" marL="457200" rtl="0" algn="l">
              <a:spcBef>
                <a:spcPts val="0"/>
              </a:spcBef>
              <a:spcAft>
                <a:spcPts val="0"/>
              </a:spcAft>
              <a:buClr>
                <a:schemeClr val="lt1"/>
              </a:buClr>
              <a:buSzPts val="1900"/>
              <a:buFont typeface="Roboto Thin"/>
              <a:buChar char="-"/>
            </a:pPr>
            <a:r>
              <a:rPr lang="en-US" sz="1900">
                <a:solidFill>
                  <a:schemeClr val="lt1"/>
                </a:solidFill>
                <a:latin typeface="Roboto Thin"/>
                <a:ea typeface="Roboto Thin"/>
                <a:cs typeface="Roboto Thin"/>
                <a:sym typeface="Roboto Thin"/>
              </a:rPr>
              <a:t>4~5점 대 비율 47%</a:t>
            </a:r>
            <a:endParaRPr sz="1900">
              <a:solidFill>
                <a:schemeClr val="lt1"/>
              </a:solidFill>
              <a:latin typeface="Roboto Thin"/>
              <a:ea typeface="Roboto Thin"/>
              <a:cs typeface="Roboto Thin"/>
              <a:sym typeface="Roboto Thin"/>
            </a:endParaRPr>
          </a:p>
          <a:p>
            <a:pPr indent="0" lvl="0" marL="0" rtl="0" algn="l">
              <a:spcBef>
                <a:spcPts val="0"/>
              </a:spcBef>
              <a:spcAft>
                <a:spcPts val="0"/>
              </a:spcAft>
              <a:buNone/>
            </a:pPr>
            <a:r>
              <a:t/>
            </a:r>
            <a:endParaRPr sz="1000">
              <a:solidFill>
                <a:schemeClr val="lt1"/>
              </a:solidFill>
              <a:latin typeface="Roboto Thin"/>
              <a:ea typeface="Roboto Thin"/>
              <a:cs typeface="Roboto Thin"/>
              <a:sym typeface="Roboto Thin"/>
            </a:endParaRPr>
          </a:p>
          <a:p>
            <a:pPr indent="457200" lvl="0" marL="0" rtl="0" algn="l">
              <a:spcBef>
                <a:spcPts val="0"/>
              </a:spcBef>
              <a:spcAft>
                <a:spcPts val="0"/>
              </a:spcAft>
              <a:buNone/>
            </a:pPr>
            <a:r>
              <a:rPr lang="en-US" sz="2500">
                <a:solidFill>
                  <a:schemeClr val="lt1"/>
                </a:solidFill>
                <a:latin typeface="Funnel Sans SemiBold"/>
                <a:ea typeface="Funnel Sans SemiBold"/>
                <a:cs typeface="Funnel Sans SemiBold"/>
                <a:sym typeface="Funnel Sans SemiBold"/>
              </a:rPr>
              <a:t>→ 완성도 개선 없이는 SNS 활용 의향 낮음</a:t>
            </a:r>
            <a:endParaRPr sz="2500">
              <a:solidFill>
                <a:schemeClr val="lt1"/>
              </a:solidFill>
              <a:latin typeface="Funnel Sans SemiBold"/>
              <a:ea typeface="Funnel Sans SemiBold"/>
              <a:cs typeface="Funnel Sans SemiBold"/>
              <a:sym typeface="Funnel Sans SemiBold"/>
            </a:endParaRPr>
          </a:p>
        </p:txBody>
      </p:sp>
      <p:grpSp>
        <p:nvGrpSpPr>
          <p:cNvPr id="1179" name="Google Shape;1179;p88"/>
          <p:cNvGrpSpPr/>
          <p:nvPr/>
        </p:nvGrpSpPr>
        <p:grpSpPr>
          <a:xfrm>
            <a:off x="869038" y="1510975"/>
            <a:ext cx="12822416" cy="4499125"/>
            <a:chOff x="944288" y="1519550"/>
            <a:chExt cx="12822416" cy="4499125"/>
          </a:xfrm>
        </p:grpSpPr>
        <p:pic>
          <p:nvPicPr>
            <p:cNvPr id="1180" name="Google Shape;1180;p88" title="ㅇㅇ (9).png"/>
            <p:cNvPicPr preferRelativeResize="0"/>
            <p:nvPr/>
          </p:nvPicPr>
          <p:blipFill rotWithShape="1">
            <a:blip r:embed="rId3">
              <a:alphaModFix/>
            </a:blip>
            <a:srcRect b="0" l="0" r="0" t="0"/>
            <a:stretch/>
          </p:blipFill>
          <p:spPr>
            <a:xfrm>
              <a:off x="944288" y="1519550"/>
              <a:ext cx="6391111" cy="4499125"/>
            </a:xfrm>
            <a:prstGeom prst="rect">
              <a:avLst/>
            </a:prstGeom>
            <a:noFill/>
            <a:ln>
              <a:noFill/>
            </a:ln>
          </p:spPr>
        </p:pic>
        <p:pic>
          <p:nvPicPr>
            <p:cNvPr id="1181" name="Google Shape;1181;p88" title="ㅇㅇ (14).png"/>
            <p:cNvPicPr preferRelativeResize="0"/>
            <p:nvPr/>
          </p:nvPicPr>
          <p:blipFill rotWithShape="1">
            <a:blip r:embed="rId4">
              <a:alphaModFix/>
            </a:blip>
            <a:srcRect b="0" l="1209" r="1209" t="0"/>
            <a:stretch/>
          </p:blipFill>
          <p:spPr>
            <a:xfrm>
              <a:off x="7530417" y="1519550"/>
              <a:ext cx="6236287" cy="4499125"/>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89"/>
          <p:cNvSpPr/>
          <p:nvPr/>
        </p:nvSpPr>
        <p:spPr>
          <a:xfrm>
            <a:off x="793812" y="704325"/>
            <a:ext cx="108318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속도 만족도</a:t>
            </a:r>
            <a:endParaRPr b="0" i="0" sz="3900" u="none" cap="none" strike="noStrike"/>
          </a:p>
        </p:txBody>
      </p:sp>
      <p:sp>
        <p:nvSpPr>
          <p:cNvPr id="1188" name="Google Shape;1188;p89"/>
          <p:cNvSpPr/>
          <p:nvPr/>
        </p:nvSpPr>
        <p:spPr>
          <a:xfrm>
            <a:off x="793800" y="1519550"/>
            <a:ext cx="6133500" cy="6445800"/>
          </a:xfrm>
          <a:prstGeom prst="roundRect">
            <a:avLst>
              <a:gd fmla="val 2730" name="adj"/>
            </a:avLst>
          </a:prstGeom>
          <a:solidFill>
            <a:srgbClr val="2A2A2A"/>
          </a:solidFill>
          <a:ln cap="flat" cmpd="sng" w="10675">
            <a:solidFill>
              <a:srgbClr val="434343"/>
            </a:solidFill>
            <a:prstDash val="solid"/>
            <a:round/>
            <a:headEnd len="sm" w="sm" type="none"/>
            <a:tailEnd len="sm" w="sm" type="none"/>
          </a:ln>
        </p:spPr>
        <p:txBody>
          <a:bodyPr anchorCtr="0" anchor="ctr" bIns="102350" lIns="102350" spcFirstLastPara="1" rIns="102350" wrap="square" tIns="102350">
            <a:noAutofit/>
          </a:bodyPr>
          <a:lstStyle/>
          <a:p>
            <a:pPr indent="0" lvl="0" marL="0" rtl="0" algn="l">
              <a:spcBef>
                <a:spcPts val="0"/>
              </a:spcBef>
              <a:spcAft>
                <a:spcPts val="0"/>
              </a:spcAft>
              <a:buNone/>
            </a:pPr>
            <a:r>
              <a:t/>
            </a:r>
            <a:endParaRPr/>
          </a:p>
        </p:txBody>
      </p:sp>
      <p:sp>
        <p:nvSpPr>
          <p:cNvPr id="1189" name="Google Shape;1189;p89"/>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0" name="Google Shape;1190;p89"/>
          <p:cNvSpPr/>
          <p:nvPr/>
        </p:nvSpPr>
        <p:spPr>
          <a:xfrm>
            <a:off x="8043850" y="3097550"/>
            <a:ext cx="5478600" cy="35145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9"/>
          <p:cNvSpPr/>
          <p:nvPr/>
        </p:nvSpPr>
        <p:spPr>
          <a:xfrm>
            <a:off x="8349250" y="3702950"/>
            <a:ext cx="4867800" cy="2670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700">
                <a:solidFill>
                  <a:schemeClr val="lt1"/>
                </a:solidFill>
                <a:latin typeface="Funnel Sans Light"/>
                <a:ea typeface="Funnel Sans Light"/>
                <a:cs typeface="Funnel Sans Light"/>
                <a:sym typeface="Funnel Sans Light"/>
              </a:rPr>
              <a:t>긍적적인 답변 63%</a:t>
            </a:r>
            <a:endParaRPr sz="2700">
              <a:solidFill>
                <a:schemeClr val="lt1"/>
              </a:solidFill>
              <a:latin typeface="Funnel Sans Light"/>
              <a:ea typeface="Funnel Sans Light"/>
              <a:cs typeface="Funnel Sans Light"/>
              <a:sym typeface="Funnel Sans Light"/>
            </a:endParaRPr>
          </a:p>
          <a:p>
            <a:pPr indent="0" lvl="0" marL="0" rtl="0" algn="l">
              <a:spcBef>
                <a:spcPts val="0"/>
              </a:spcBef>
              <a:spcAft>
                <a:spcPts val="0"/>
              </a:spcAft>
              <a:buClr>
                <a:schemeClr val="dk1"/>
              </a:buClr>
              <a:buSzPts val="1100"/>
              <a:buFont typeface="Arial"/>
              <a:buNone/>
            </a:pPr>
            <a:r>
              <a:rPr lang="en-US" sz="2700">
                <a:solidFill>
                  <a:schemeClr val="lt1"/>
                </a:solidFill>
                <a:latin typeface="Funnel Sans Light"/>
                <a:ea typeface="Funnel Sans Light"/>
                <a:cs typeface="Funnel Sans Light"/>
                <a:sym typeface="Funnel Sans Light"/>
              </a:rPr>
              <a:t>불만족 7명(37%) </a:t>
            </a:r>
            <a:endParaRPr sz="2700">
              <a:solidFill>
                <a:schemeClr val="lt1"/>
              </a:solidFill>
              <a:latin typeface="Funnel Sans Light"/>
              <a:ea typeface="Funnel Sans Light"/>
              <a:cs typeface="Funnel Sans Light"/>
              <a:sym typeface="Funnel Sans Light"/>
            </a:endParaRPr>
          </a:p>
          <a:p>
            <a:pPr indent="0" lvl="0" marL="0" rtl="0" algn="l">
              <a:spcBef>
                <a:spcPts val="0"/>
              </a:spcBef>
              <a:spcAft>
                <a:spcPts val="0"/>
              </a:spcAft>
              <a:buClr>
                <a:schemeClr val="dk1"/>
              </a:buClr>
              <a:buSzPts val="1100"/>
              <a:buFont typeface="Arial"/>
              <a:buNone/>
            </a:pPr>
            <a:r>
              <a:rPr lang="en-US" sz="2700">
                <a:solidFill>
                  <a:schemeClr val="lt1"/>
                </a:solidFill>
                <a:latin typeface="Roboto Thin"/>
                <a:ea typeface="Roboto Thin"/>
                <a:cs typeface="Roboto Thin"/>
                <a:sym typeface="Roboto Thin"/>
              </a:rPr>
              <a:t>→ 주요 개선 포인트</a:t>
            </a:r>
            <a:br>
              <a:rPr lang="en-US" sz="2700">
                <a:solidFill>
                  <a:schemeClr val="lt1"/>
                </a:solidFill>
              </a:rPr>
            </a:br>
            <a:endParaRPr sz="2700">
              <a:solidFill>
                <a:schemeClr val="lt1"/>
              </a:solidFill>
            </a:endParaRPr>
          </a:p>
          <a:p>
            <a:pPr indent="0" lvl="0" marL="0" rtl="0" algn="l">
              <a:spcBef>
                <a:spcPts val="0"/>
              </a:spcBef>
              <a:spcAft>
                <a:spcPts val="0"/>
              </a:spcAft>
              <a:buClr>
                <a:schemeClr val="dk1"/>
              </a:buClr>
              <a:buSzPts val="1100"/>
              <a:buFont typeface="Arial"/>
              <a:buNone/>
            </a:pPr>
            <a:r>
              <a:rPr lang="en-US" sz="2700">
                <a:solidFill>
                  <a:schemeClr val="lt1"/>
                </a:solidFill>
                <a:latin typeface="Funnel Sans Light"/>
                <a:ea typeface="Funnel Sans Light"/>
                <a:cs typeface="Funnel Sans Light"/>
                <a:sym typeface="Funnel Sans Light"/>
              </a:rPr>
              <a:t>지연 및 반복 요청 </a:t>
            </a:r>
            <a:endParaRPr sz="2700">
              <a:solidFill>
                <a:schemeClr val="lt1"/>
              </a:solidFill>
              <a:latin typeface="Funnel Sans Light"/>
              <a:ea typeface="Funnel Sans Light"/>
              <a:cs typeface="Funnel Sans Light"/>
              <a:sym typeface="Funnel Sans Light"/>
            </a:endParaRPr>
          </a:p>
          <a:p>
            <a:pPr indent="0" lvl="0" marL="0" rtl="0" algn="l">
              <a:spcBef>
                <a:spcPts val="0"/>
              </a:spcBef>
              <a:spcAft>
                <a:spcPts val="0"/>
              </a:spcAft>
              <a:buClr>
                <a:schemeClr val="dk1"/>
              </a:buClr>
              <a:buSzPts val="1100"/>
              <a:buFont typeface="Arial"/>
              <a:buNone/>
            </a:pPr>
            <a:r>
              <a:rPr lang="en-US" sz="2700">
                <a:solidFill>
                  <a:schemeClr val="lt1"/>
                </a:solidFill>
                <a:latin typeface="Roboto Thin"/>
                <a:ea typeface="Roboto Thin"/>
                <a:cs typeface="Roboto Thin"/>
                <a:sym typeface="Roboto Thin"/>
              </a:rPr>
              <a:t>→ 불만족 원인 핵심</a:t>
            </a:r>
            <a:endParaRPr sz="2700">
              <a:solidFill>
                <a:schemeClr val="lt1"/>
              </a:solidFill>
              <a:latin typeface="Roboto Thin"/>
              <a:ea typeface="Roboto Thin"/>
              <a:cs typeface="Roboto Thin"/>
              <a:sym typeface="Roboto Thin"/>
            </a:endParaRPr>
          </a:p>
        </p:txBody>
      </p:sp>
      <p:pic>
        <p:nvPicPr>
          <p:cNvPr id="1192" name="Google Shape;1192;p89" title="ㅇㅇ (5).png"/>
          <p:cNvPicPr preferRelativeResize="0"/>
          <p:nvPr/>
        </p:nvPicPr>
        <p:blipFill rotWithShape="1">
          <a:blip r:embed="rId3">
            <a:alphaModFix/>
          </a:blip>
          <a:srcRect b="0" l="0" r="0" t="0"/>
          <a:stretch/>
        </p:blipFill>
        <p:spPr>
          <a:xfrm>
            <a:off x="1231499" y="1746255"/>
            <a:ext cx="5162588" cy="5884631"/>
          </a:xfrm>
          <a:prstGeom prst="rect">
            <a:avLst/>
          </a:prstGeom>
          <a:noFill/>
          <a:ln>
            <a:noFill/>
          </a:ln>
        </p:spPr>
      </p:pic>
      <p:sp>
        <p:nvSpPr>
          <p:cNvPr id="1193" name="Google Shape;1193;p89"/>
          <p:cNvSpPr/>
          <p:nvPr/>
        </p:nvSpPr>
        <p:spPr>
          <a:xfrm>
            <a:off x="2345575" y="2389925"/>
            <a:ext cx="537600" cy="230400"/>
          </a:xfrm>
          <a:prstGeom prst="rightArrow">
            <a:avLst>
              <a:gd fmla="val 50000" name="adj1"/>
              <a:gd fmla="val 50000" name="adj2"/>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90"/>
          <p:cNvSpPr/>
          <p:nvPr/>
        </p:nvSpPr>
        <p:spPr>
          <a:xfrm>
            <a:off x="793806" y="704325"/>
            <a:ext cx="78801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전체 만족도 + 재사용 의향</a:t>
            </a:r>
            <a:endParaRPr b="0" i="0" sz="3900" u="none" cap="none" strike="noStrike"/>
          </a:p>
        </p:txBody>
      </p:sp>
      <p:sp>
        <p:nvSpPr>
          <p:cNvPr id="1200" name="Google Shape;1200;p90"/>
          <p:cNvSpPr/>
          <p:nvPr/>
        </p:nvSpPr>
        <p:spPr>
          <a:xfrm>
            <a:off x="793800" y="1519550"/>
            <a:ext cx="12972900" cy="57576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0"/>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202" name="Google Shape;1202;p90"/>
          <p:cNvGrpSpPr/>
          <p:nvPr/>
        </p:nvGrpSpPr>
        <p:grpSpPr>
          <a:xfrm>
            <a:off x="1024713" y="1519550"/>
            <a:ext cx="12580976" cy="4340000"/>
            <a:chOff x="1099125" y="1519550"/>
            <a:chExt cx="12580976" cy="4340000"/>
          </a:xfrm>
        </p:grpSpPr>
        <p:pic>
          <p:nvPicPr>
            <p:cNvPr id="1203" name="Google Shape;1203;p90" title="ㅇㅇ (8).png"/>
            <p:cNvPicPr preferRelativeResize="0"/>
            <p:nvPr/>
          </p:nvPicPr>
          <p:blipFill rotWithShape="1">
            <a:blip r:embed="rId3">
              <a:alphaModFix/>
            </a:blip>
            <a:srcRect b="0" l="2669" r="2660" t="0"/>
            <a:stretch/>
          </p:blipFill>
          <p:spPr>
            <a:xfrm>
              <a:off x="1099125" y="1519550"/>
              <a:ext cx="6015736" cy="4340000"/>
            </a:xfrm>
            <a:prstGeom prst="rect">
              <a:avLst/>
            </a:prstGeom>
            <a:noFill/>
            <a:ln>
              <a:noFill/>
            </a:ln>
          </p:spPr>
        </p:pic>
        <p:pic>
          <p:nvPicPr>
            <p:cNvPr id="1204" name="Google Shape;1204;p90" title="ㅇㅇ (10).png"/>
            <p:cNvPicPr preferRelativeResize="0"/>
            <p:nvPr/>
          </p:nvPicPr>
          <p:blipFill rotWithShape="1">
            <a:blip r:embed="rId4">
              <a:alphaModFix/>
            </a:blip>
            <a:srcRect b="0" l="1209" r="1209" t="0"/>
            <a:stretch/>
          </p:blipFill>
          <p:spPr>
            <a:xfrm>
              <a:off x="7664364" y="1519550"/>
              <a:ext cx="6015736" cy="4340000"/>
            </a:xfrm>
            <a:prstGeom prst="rect">
              <a:avLst/>
            </a:prstGeom>
            <a:noFill/>
            <a:ln>
              <a:noFill/>
            </a:ln>
          </p:spPr>
        </p:pic>
      </p:grpSp>
      <p:sp>
        <p:nvSpPr>
          <p:cNvPr id="1205" name="Google Shape;1205;p90"/>
          <p:cNvSpPr/>
          <p:nvPr/>
        </p:nvSpPr>
        <p:spPr>
          <a:xfrm>
            <a:off x="1099125" y="5859400"/>
            <a:ext cx="6815400" cy="1397100"/>
          </a:xfrm>
          <a:prstGeom prst="rect">
            <a:avLst/>
          </a:prstGeom>
          <a:noFill/>
          <a:ln>
            <a:noFill/>
          </a:ln>
        </p:spPr>
        <p:txBody>
          <a:bodyPr anchorCtr="0" anchor="t" bIns="0" lIns="0" spcFirstLastPara="1" rIns="0" wrap="square" tIns="0">
            <a:noAutofit/>
          </a:bodyPr>
          <a:lstStyle/>
          <a:p>
            <a:pPr indent="-349250" lvl="0" marL="457200" rtl="0" algn="l">
              <a:spcBef>
                <a:spcPts val="0"/>
              </a:spcBef>
              <a:spcAft>
                <a:spcPts val="0"/>
              </a:spcAft>
              <a:buClr>
                <a:schemeClr val="lt1"/>
              </a:buClr>
              <a:buSzPts val="1900"/>
              <a:buFont typeface="Roboto Thin"/>
              <a:buChar char="-"/>
            </a:pPr>
            <a:r>
              <a:rPr lang="en-US" sz="1900">
                <a:solidFill>
                  <a:schemeClr val="lt1"/>
                </a:solidFill>
                <a:latin typeface="Roboto Thin"/>
                <a:ea typeface="Roboto Thin"/>
                <a:cs typeface="Roboto Thin"/>
                <a:sym typeface="Roboto Thin"/>
              </a:rPr>
              <a:t>긍정 응답 47%</a:t>
            </a:r>
            <a:endParaRPr sz="1900">
              <a:solidFill>
                <a:schemeClr val="lt1"/>
              </a:solidFill>
              <a:latin typeface="Roboto Thin"/>
              <a:ea typeface="Roboto Thin"/>
              <a:cs typeface="Roboto Thin"/>
              <a:sym typeface="Roboto Thin"/>
            </a:endParaRPr>
          </a:p>
          <a:p>
            <a:pPr indent="-349250" lvl="0" marL="457200" rtl="0" algn="l">
              <a:spcBef>
                <a:spcPts val="0"/>
              </a:spcBef>
              <a:spcAft>
                <a:spcPts val="0"/>
              </a:spcAft>
              <a:buClr>
                <a:schemeClr val="lt1"/>
              </a:buClr>
              <a:buSzPts val="1900"/>
              <a:buFont typeface="Roboto Thin"/>
              <a:buChar char="-"/>
            </a:pPr>
            <a:r>
              <a:rPr lang="en-US" sz="1900">
                <a:solidFill>
                  <a:schemeClr val="lt1"/>
                </a:solidFill>
                <a:latin typeface="Roboto Thin"/>
                <a:ea typeface="Roboto Thin"/>
                <a:cs typeface="Roboto Thin"/>
                <a:sym typeface="Roboto Thin"/>
              </a:rPr>
              <a:t>첫 경험은 긍정적이지만 완성도 개선 필요</a:t>
            </a:r>
            <a:endParaRPr sz="1900">
              <a:solidFill>
                <a:schemeClr val="lt1"/>
              </a:solidFill>
              <a:latin typeface="Roboto Thin"/>
              <a:ea typeface="Roboto Thin"/>
              <a:cs typeface="Roboto Thin"/>
              <a:sym typeface="Roboto Thin"/>
            </a:endParaRPr>
          </a:p>
          <a:p>
            <a:pPr indent="0" lvl="0" marL="0" rtl="0" algn="l">
              <a:spcBef>
                <a:spcPts val="0"/>
              </a:spcBef>
              <a:spcAft>
                <a:spcPts val="0"/>
              </a:spcAft>
              <a:buNone/>
            </a:pPr>
            <a:r>
              <a:t/>
            </a:r>
            <a:endParaRPr sz="1000">
              <a:solidFill>
                <a:schemeClr val="lt1"/>
              </a:solidFill>
              <a:latin typeface="Roboto Thin"/>
              <a:ea typeface="Roboto Thin"/>
              <a:cs typeface="Roboto Thin"/>
              <a:sym typeface="Roboto Thin"/>
            </a:endParaRPr>
          </a:p>
          <a:p>
            <a:pPr indent="457200" lvl="0" marL="0" rtl="0" algn="l">
              <a:spcBef>
                <a:spcPts val="0"/>
              </a:spcBef>
              <a:spcAft>
                <a:spcPts val="0"/>
              </a:spcAft>
              <a:buNone/>
            </a:pPr>
            <a:r>
              <a:rPr lang="en-US" sz="2500">
                <a:solidFill>
                  <a:schemeClr val="lt1"/>
                </a:solidFill>
                <a:latin typeface="Funnel Sans SemiBold"/>
                <a:ea typeface="Funnel Sans SemiBold"/>
                <a:cs typeface="Funnel Sans SemiBold"/>
                <a:sym typeface="Funnel Sans SemiBold"/>
              </a:rPr>
              <a:t>→ 개선 시 재사용 의향 상승 가능</a:t>
            </a:r>
            <a:endParaRPr sz="2500">
              <a:solidFill>
                <a:schemeClr val="lt1"/>
              </a:solidFill>
              <a:latin typeface="Funnel Sans SemiBold"/>
              <a:ea typeface="Funnel Sans SemiBold"/>
              <a:cs typeface="Funnel Sans SemiBold"/>
              <a:sym typeface="Funnel Sans SemiBo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91"/>
          <p:cNvSpPr/>
          <p:nvPr/>
        </p:nvSpPr>
        <p:spPr>
          <a:xfrm>
            <a:off x="793812" y="704325"/>
            <a:ext cx="108318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만족한 기능: 음성 기반 기능 + 문구 자동 생성 </a:t>
            </a:r>
            <a:endParaRPr b="0" i="0" sz="3900" u="none" cap="none" strike="noStrike"/>
          </a:p>
        </p:txBody>
      </p:sp>
      <p:sp>
        <p:nvSpPr>
          <p:cNvPr id="1212" name="Google Shape;1212;p91"/>
          <p:cNvSpPr/>
          <p:nvPr/>
        </p:nvSpPr>
        <p:spPr>
          <a:xfrm>
            <a:off x="793800" y="1519550"/>
            <a:ext cx="7741200" cy="57576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1"/>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4" name="Google Shape;1214;p91"/>
          <p:cNvSpPr/>
          <p:nvPr/>
        </p:nvSpPr>
        <p:spPr>
          <a:xfrm>
            <a:off x="8767500" y="2641100"/>
            <a:ext cx="5478600" cy="35145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1"/>
          <p:cNvSpPr/>
          <p:nvPr/>
        </p:nvSpPr>
        <p:spPr>
          <a:xfrm>
            <a:off x="9072900" y="3129350"/>
            <a:ext cx="4867800" cy="253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700">
                <a:solidFill>
                  <a:schemeClr val="lt1"/>
                </a:solidFill>
                <a:latin typeface="Funnel Sans Light"/>
                <a:ea typeface="Funnel Sans Light"/>
                <a:cs typeface="Funnel Sans Light"/>
                <a:sym typeface="Funnel Sans Light"/>
              </a:rPr>
              <a:t>초기 기대 이상의 품질 </a:t>
            </a:r>
            <a:endParaRPr sz="2700">
              <a:solidFill>
                <a:schemeClr val="lt1"/>
              </a:solidFill>
              <a:latin typeface="Funnel Sans Light"/>
              <a:ea typeface="Funnel Sans Light"/>
              <a:cs typeface="Funnel Sans Light"/>
              <a:sym typeface="Funnel Sans Light"/>
            </a:endParaRPr>
          </a:p>
          <a:p>
            <a:pPr indent="0" lvl="0" marL="0" rtl="0" algn="l">
              <a:spcBef>
                <a:spcPts val="0"/>
              </a:spcBef>
              <a:spcAft>
                <a:spcPts val="0"/>
              </a:spcAft>
              <a:buClr>
                <a:schemeClr val="dk1"/>
              </a:buClr>
              <a:buSzPts val="1100"/>
              <a:buFont typeface="Arial"/>
              <a:buNone/>
            </a:pPr>
            <a:r>
              <a:rPr lang="en-US" sz="2700">
                <a:solidFill>
                  <a:schemeClr val="lt1"/>
                </a:solidFill>
                <a:latin typeface="Roboto Thin"/>
                <a:ea typeface="Roboto Thin"/>
                <a:cs typeface="Roboto Thin"/>
                <a:sym typeface="Roboto Thin"/>
              </a:rPr>
              <a:t>→ 제품 핵심 경쟁력 확인</a:t>
            </a:r>
            <a:br>
              <a:rPr lang="en-US" sz="2700">
                <a:solidFill>
                  <a:schemeClr val="lt1"/>
                </a:solidFill>
              </a:rPr>
            </a:br>
            <a:endParaRPr sz="2700">
              <a:solidFill>
                <a:schemeClr val="lt1"/>
              </a:solidFill>
            </a:endParaRPr>
          </a:p>
          <a:p>
            <a:pPr indent="0" lvl="0" marL="0" rtl="0" algn="l">
              <a:spcBef>
                <a:spcPts val="0"/>
              </a:spcBef>
              <a:spcAft>
                <a:spcPts val="0"/>
              </a:spcAft>
              <a:buClr>
                <a:schemeClr val="dk1"/>
              </a:buClr>
              <a:buSzPts val="1100"/>
              <a:buFont typeface="Arial"/>
              <a:buNone/>
            </a:pPr>
            <a:r>
              <a:rPr lang="en-US" sz="2700">
                <a:solidFill>
                  <a:schemeClr val="lt1"/>
                </a:solidFill>
                <a:latin typeface="Funnel Sans Light"/>
                <a:ea typeface="Funnel Sans Light"/>
                <a:cs typeface="Funnel Sans Light"/>
                <a:sym typeface="Funnel Sans Light"/>
              </a:rPr>
              <a:t>음성 입력이 사용 장벽을 낮춰줌 </a:t>
            </a:r>
            <a:br>
              <a:rPr lang="en-US" sz="2700">
                <a:solidFill>
                  <a:schemeClr val="lt1"/>
                </a:solidFill>
                <a:latin typeface="Funnel Sans Light"/>
                <a:ea typeface="Funnel Sans Light"/>
                <a:cs typeface="Funnel Sans Light"/>
                <a:sym typeface="Funnel Sans Light"/>
              </a:rPr>
            </a:br>
            <a:r>
              <a:rPr lang="en-US" sz="2700">
                <a:solidFill>
                  <a:schemeClr val="lt1"/>
                </a:solidFill>
                <a:latin typeface="Roboto Thin"/>
                <a:ea typeface="Roboto Thin"/>
                <a:cs typeface="Roboto Thin"/>
                <a:sym typeface="Roboto Thin"/>
              </a:rPr>
              <a:t>→ 편리성 강점</a:t>
            </a:r>
            <a:endParaRPr sz="2700">
              <a:solidFill>
                <a:schemeClr val="lt1"/>
              </a:solidFill>
              <a:latin typeface="Roboto Thin"/>
              <a:ea typeface="Roboto Thin"/>
              <a:cs typeface="Roboto Thin"/>
              <a:sym typeface="Roboto Thin"/>
            </a:endParaRPr>
          </a:p>
        </p:txBody>
      </p:sp>
      <p:pic>
        <p:nvPicPr>
          <p:cNvPr id="1216" name="Google Shape;1216;p91"/>
          <p:cNvPicPr preferRelativeResize="0"/>
          <p:nvPr/>
        </p:nvPicPr>
        <p:blipFill>
          <a:blip r:embed="rId3">
            <a:alphaModFix/>
          </a:blip>
          <a:stretch>
            <a:fillRect/>
          </a:stretch>
        </p:blipFill>
        <p:spPr>
          <a:xfrm>
            <a:off x="841313" y="2372902"/>
            <a:ext cx="7646174" cy="40509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92"/>
          <p:cNvSpPr/>
          <p:nvPr/>
        </p:nvSpPr>
        <p:spPr>
          <a:xfrm>
            <a:off x="793812" y="704325"/>
            <a:ext cx="108318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불만족 기능: 속도 + 반복요청 + UX 문제</a:t>
            </a:r>
            <a:endParaRPr b="0" i="0" sz="3900" u="none" cap="none" strike="noStrike"/>
          </a:p>
        </p:txBody>
      </p:sp>
      <p:sp>
        <p:nvSpPr>
          <p:cNvPr id="1223" name="Google Shape;1223;p92"/>
          <p:cNvSpPr/>
          <p:nvPr/>
        </p:nvSpPr>
        <p:spPr>
          <a:xfrm>
            <a:off x="724525" y="1519550"/>
            <a:ext cx="8528100" cy="6342900"/>
          </a:xfrm>
          <a:prstGeom prst="roundRect">
            <a:avLst>
              <a:gd fmla="val 2730" name="adj"/>
            </a:avLst>
          </a:prstGeom>
          <a:solidFill>
            <a:srgbClr val="2A2A2A"/>
          </a:solidFill>
          <a:ln cap="flat" cmpd="sng" w="10050">
            <a:solidFill>
              <a:srgbClr val="434343"/>
            </a:solidFill>
            <a:prstDash val="solid"/>
            <a:round/>
            <a:headEnd len="sm" w="sm" type="none"/>
            <a:tailEnd len="sm" w="sm" type="none"/>
          </a:ln>
        </p:spPr>
        <p:txBody>
          <a:bodyPr anchorCtr="0" anchor="ctr" bIns="96425" lIns="96425" spcFirstLastPara="1" rIns="96425" wrap="square" tIns="96425">
            <a:noAutofit/>
          </a:bodyPr>
          <a:lstStyle/>
          <a:p>
            <a:pPr indent="0" lvl="0" marL="0" rtl="0" algn="l">
              <a:spcBef>
                <a:spcPts val="0"/>
              </a:spcBef>
              <a:spcAft>
                <a:spcPts val="0"/>
              </a:spcAft>
              <a:buNone/>
            </a:pPr>
            <a:r>
              <a:t/>
            </a:r>
            <a:endParaRPr/>
          </a:p>
        </p:txBody>
      </p:sp>
      <p:sp>
        <p:nvSpPr>
          <p:cNvPr id="1224" name="Google Shape;1224;p92"/>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225" name="Google Shape;1225;p92"/>
          <p:cNvGrpSpPr/>
          <p:nvPr/>
        </p:nvGrpSpPr>
        <p:grpSpPr>
          <a:xfrm>
            <a:off x="9592639" y="2641150"/>
            <a:ext cx="4885248" cy="2398547"/>
            <a:chOff x="9246293" y="2641115"/>
            <a:chExt cx="4885248" cy="3207900"/>
          </a:xfrm>
        </p:grpSpPr>
        <p:sp>
          <p:nvSpPr>
            <p:cNvPr id="1226" name="Google Shape;1226;p92"/>
            <p:cNvSpPr/>
            <p:nvPr/>
          </p:nvSpPr>
          <p:spPr>
            <a:xfrm>
              <a:off x="9246293" y="2641115"/>
              <a:ext cx="4331100" cy="3207900"/>
            </a:xfrm>
            <a:prstGeom prst="roundRect">
              <a:avLst>
                <a:gd fmla="val 2730" name="adj"/>
              </a:avLst>
            </a:prstGeom>
            <a:solidFill>
              <a:srgbClr val="2A2A2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2"/>
            <p:cNvSpPr/>
            <p:nvPr/>
          </p:nvSpPr>
          <p:spPr>
            <a:xfrm>
              <a:off x="9315341" y="3025441"/>
              <a:ext cx="4816200" cy="253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300">
                  <a:solidFill>
                    <a:schemeClr val="lt1"/>
                  </a:solidFill>
                  <a:latin typeface="Funnel Sans Light"/>
                  <a:ea typeface="Funnel Sans Light"/>
                  <a:cs typeface="Funnel Sans Light"/>
                  <a:sym typeface="Funnel Sans Light"/>
                </a:rPr>
                <a:t>UX가 기능 경험을 잡아먹는 상황</a:t>
              </a:r>
              <a:endParaRPr sz="2300">
                <a:solidFill>
                  <a:schemeClr val="lt1"/>
                </a:solidFill>
                <a:latin typeface="Funnel Sans Light"/>
                <a:ea typeface="Funnel Sans Light"/>
                <a:cs typeface="Funnel Sans Light"/>
                <a:sym typeface="Funnel Sans Light"/>
              </a:endParaRPr>
            </a:p>
            <a:p>
              <a:pPr indent="0" lvl="0" marL="0" rtl="0" algn="l">
                <a:spcBef>
                  <a:spcPts val="0"/>
                </a:spcBef>
                <a:spcAft>
                  <a:spcPts val="0"/>
                </a:spcAft>
                <a:buNone/>
              </a:pPr>
              <a:r>
                <a:t/>
              </a:r>
              <a:endParaRPr sz="2300">
                <a:solidFill>
                  <a:schemeClr val="lt1"/>
                </a:solidFill>
              </a:endParaRPr>
            </a:p>
            <a:p>
              <a:pPr indent="0" lvl="0" marL="0" rtl="0" algn="l">
                <a:spcBef>
                  <a:spcPts val="0"/>
                </a:spcBef>
                <a:spcAft>
                  <a:spcPts val="0"/>
                </a:spcAft>
                <a:buNone/>
              </a:pPr>
              <a:r>
                <a:rPr lang="en-US" sz="2300">
                  <a:solidFill>
                    <a:schemeClr val="lt1"/>
                  </a:solidFill>
                  <a:latin typeface="Roboto"/>
                  <a:ea typeface="Roboto"/>
                  <a:cs typeface="Roboto"/>
                  <a:sym typeface="Roboto"/>
                </a:rPr>
                <a:t>→ </a:t>
              </a:r>
              <a:r>
                <a:rPr lang="en-US" sz="2300">
                  <a:solidFill>
                    <a:schemeClr val="lt1"/>
                  </a:solidFill>
                  <a:latin typeface="Roboto"/>
                  <a:ea typeface="Roboto"/>
                  <a:cs typeface="Roboto"/>
                  <a:sym typeface="Roboto"/>
                </a:rPr>
                <a:t>전환율 개선 여지 높음</a:t>
              </a:r>
              <a:endParaRPr sz="2300">
                <a:solidFill>
                  <a:schemeClr val="lt1"/>
                </a:solidFill>
                <a:latin typeface="Roboto"/>
                <a:ea typeface="Roboto"/>
                <a:cs typeface="Roboto"/>
                <a:sym typeface="Roboto"/>
              </a:endParaRPr>
            </a:p>
            <a:p>
              <a:pPr indent="0" lvl="0" marL="0" rtl="0" algn="l">
                <a:spcBef>
                  <a:spcPts val="0"/>
                </a:spcBef>
                <a:spcAft>
                  <a:spcPts val="0"/>
                </a:spcAft>
                <a:buNone/>
              </a:pPr>
              <a:r>
                <a:t/>
              </a:r>
              <a:endParaRPr sz="6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2300">
                  <a:solidFill>
                    <a:schemeClr val="lt1"/>
                  </a:solidFill>
                  <a:latin typeface="Roboto"/>
                  <a:ea typeface="Roboto"/>
                  <a:cs typeface="Roboto"/>
                  <a:sym typeface="Roboto"/>
                </a:rPr>
                <a:t>→ </a:t>
              </a:r>
              <a:r>
                <a:rPr lang="en-US" sz="2300">
                  <a:solidFill>
                    <a:schemeClr val="lt1"/>
                  </a:solidFill>
                  <a:latin typeface="Roboto"/>
                  <a:ea typeface="Roboto"/>
                  <a:cs typeface="Roboto"/>
                  <a:sym typeface="Roboto"/>
                </a:rPr>
                <a:t>릴스/SNS 업로드 수준 아님</a:t>
              </a:r>
              <a:endParaRPr sz="2300">
                <a:solidFill>
                  <a:schemeClr val="lt1"/>
                </a:solidFill>
                <a:latin typeface="Roboto"/>
                <a:ea typeface="Roboto"/>
                <a:cs typeface="Roboto"/>
                <a:sym typeface="Roboto"/>
              </a:endParaRPr>
            </a:p>
          </p:txBody>
        </p:sp>
      </p:grpSp>
      <p:pic>
        <p:nvPicPr>
          <p:cNvPr id="1228" name="Google Shape;1228;p92" title="ㅇㅇ (13).png"/>
          <p:cNvPicPr preferRelativeResize="0"/>
          <p:nvPr/>
        </p:nvPicPr>
        <p:blipFill rotWithShape="1">
          <a:blip r:embed="rId3">
            <a:alphaModFix/>
          </a:blip>
          <a:srcRect b="729" l="0" r="0" t="738"/>
          <a:stretch/>
        </p:blipFill>
        <p:spPr>
          <a:xfrm>
            <a:off x="956625" y="2554898"/>
            <a:ext cx="8063904" cy="42722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nvSpPr>
        <p:spPr>
          <a:xfrm>
            <a:off x="304800" y="5977800"/>
            <a:ext cx="11340000" cy="11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800">
                <a:solidFill>
                  <a:srgbClr val="FFFFFF"/>
                </a:solidFill>
                <a:latin typeface="Mona Sans Medium"/>
                <a:ea typeface="Mona Sans Medium"/>
                <a:cs typeface="Mona Sans Medium"/>
                <a:sym typeface="Mona Sans Medium"/>
              </a:rPr>
              <a:t>그러나,</a:t>
            </a:r>
            <a:endParaRPr sz="2800">
              <a:solidFill>
                <a:srgbClr val="FFFFFF"/>
              </a:solidFill>
              <a:latin typeface="Mona Sans Medium"/>
              <a:ea typeface="Mona Sans Medium"/>
              <a:cs typeface="Mona Sans Medium"/>
              <a:sym typeface="Mona Sans Medium"/>
            </a:endParaRPr>
          </a:p>
          <a:p>
            <a:pPr indent="0" lvl="0" marL="0" rtl="0" algn="l">
              <a:spcBef>
                <a:spcPts val="0"/>
              </a:spcBef>
              <a:spcAft>
                <a:spcPts val="0"/>
              </a:spcAft>
              <a:buClr>
                <a:schemeClr val="dk1"/>
              </a:buClr>
              <a:buSzPts val="1100"/>
              <a:buFont typeface="Arial"/>
              <a:buNone/>
            </a:pPr>
            <a:r>
              <a:rPr lang="en-US" sz="2800">
                <a:solidFill>
                  <a:srgbClr val="FFFFFF"/>
                </a:solidFill>
                <a:latin typeface="Funnel Sans"/>
                <a:ea typeface="Funnel Sans"/>
                <a:cs typeface="Funnel Sans"/>
                <a:sym typeface="Funnel Sans"/>
              </a:rPr>
              <a:t>중장년층 소상공인은 SNS를 활용한 디지털 마케팅에 진입장벽이 존재</a:t>
            </a:r>
            <a:endParaRPr sz="1700">
              <a:latin typeface="Funnel Sans"/>
              <a:ea typeface="Funnel Sans"/>
              <a:cs typeface="Funnel Sans"/>
              <a:sym typeface="Funnel Sans"/>
            </a:endParaRPr>
          </a:p>
        </p:txBody>
      </p:sp>
      <p:pic>
        <p:nvPicPr>
          <p:cNvPr id="218" name="Google Shape;218;p30"/>
          <p:cNvPicPr preferRelativeResize="0"/>
          <p:nvPr/>
        </p:nvPicPr>
        <p:blipFill>
          <a:blip r:embed="rId3">
            <a:alphaModFix/>
          </a:blip>
          <a:stretch>
            <a:fillRect/>
          </a:stretch>
        </p:blipFill>
        <p:spPr>
          <a:xfrm>
            <a:off x="304800" y="4070250"/>
            <a:ext cx="11096625" cy="1524000"/>
          </a:xfrm>
          <a:prstGeom prst="rect">
            <a:avLst/>
          </a:prstGeom>
          <a:noFill/>
          <a:ln>
            <a:noFill/>
          </a:ln>
        </p:spPr>
      </p:pic>
      <p:pic>
        <p:nvPicPr>
          <p:cNvPr id="219" name="Google Shape;219;p30"/>
          <p:cNvPicPr preferRelativeResize="0"/>
          <p:nvPr/>
        </p:nvPicPr>
        <p:blipFill>
          <a:blip r:embed="rId4">
            <a:alphaModFix/>
          </a:blip>
          <a:stretch>
            <a:fillRect/>
          </a:stretch>
        </p:blipFill>
        <p:spPr>
          <a:xfrm>
            <a:off x="304800" y="1706250"/>
            <a:ext cx="14064601" cy="2146050"/>
          </a:xfrm>
          <a:prstGeom prst="rect">
            <a:avLst/>
          </a:prstGeom>
          <a:noFill/>
          <a:ln>
            <a:noFill/>
          </a:ln>
        </p:spPr>
      </p:pic>
      <p:sp>
        <p:nvSpPr>
          <p:cNvPr id="220" name="Google Shape;220;p30"/>
          <p:cNvSpPr txBox="1"/>
          <p:nvPr/>
        </p:nvSpPr>
        <p:spPr>
          <a:xfrm>
            <a:off x="304800" y="648000"/>
            <a:ext cx="4876200" cy="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450">
                <a:solidFill>
                  <a:schemeClr val="lt1"/>
                </a:solidFill>
                <a:latin typeface="Poppins Medium"/>
                <a:ea typeface="Poppins Medium"/>
                <a:cs typeface="Poppins Medium"/>
                <a:sym typeface="Poppins Medium"/>
              </a:rPr>
              <a:t>서비스 개발 배경</a:t>
            </a:r>
            <a:endParaRPr sz="3450">
              <a:solidFill>
                <a:schemeClr val="lt1"/>
              </a:solidFill>
              <a:latin typeface="Poppins Medium"/>
              <a:ea typeface="Poppins Medium"/>
              <a:cs typeface="Poppins Medium"/>
              <a:sym typeface="Poppins Medium"/>
            </a:endParaRPr>
          </a:p>
        </p:txBody>
      </p:sp>
      <p:sp>
        <p:nvSpPr>
          <p:cNvPr id="221" name="Google Shape;221;p30"/>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93"/>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5" name="Google Shape;1235;p93"/>
          <p:cNvSpPr/>
          <p:nvPr/>
        </p:nvSpPr>
        <p:spPr>
          <a:xfrm>
            <a:off x="1122845" y="1895318"/>
            <a:ext cx="12512400" cy="5880600"/>
          </a:xfrm>
          <a:prstGeom prst="roundRect">
            <a:avLst>
              <a:gd fmla="val 2730" name="adj"/>
            </a:avLst>
          </a:prstGeom>
          <a:solidFill>
            <a:srgbClr val="2A2A2A"/>
          </a:solidFill>
          <a:ln cap="flat" cmpd="sng" w="14225">
            <a:solidFill>
              <a:srgbClr val="434343"/>
            </a:solidFill>
            <a:prstDash val="solid"/>
            <a:round/>
            <a:headEnd len="sm" w="sm" type="none"/>
            <a:tailEnd len="sm" w="sm" type="none"/>
          </a:ln>
        </p:spPr>
        <p:txBody>
          <a:bodyPr anchorCtr="0" anchor="ctr" bIns="136500" lIns="136500" spcFirstLastPara="1" rIns="136500" wrap="square" tIns="136500">
            <a:noAutofit/>
          </a:bodyPr>
          <a:lstStyle/>
          <a:p>
            <a:pPr indent="0" lvl="0" marL="0" rtl="0" algn="l">
              <a:spcBef>
                <a:spcPts val="0"/>
              </a:spcBef>
              <a:spcAft>
                <a:spcPts val="0"/>
              </a:spcAft>
              <a:buNone/>
            </a:pPr>
            <a:r>
              <a:t/>
            </a:r>
            <a:endParaRPr>
              <a:solidFill>
                <a:schemeClr val="lt1"/>
              </a:solidFill>
            </a:endParaRPr>
          </a:p>
        </p:txBody>
      </p:sp>
      <p:sp>
        <p:nvSpPr>
          <p:cNvPr id="1236" name="Google Shape;1236;p93"/>
          <p:cNvSpPr/>
          <p:nvPr/>
        </p:nvSpPr>
        <p:spPr>
          <a:xfrm>
            <a:off x="2293720" y="2467093"/>
            <a:ext cx="10033200" cy="463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FFFFFF"/>
              </a:buClr>
              <a:buSzPts val="2911"/>
              <a:buFont typeface="Poppins"/>
              <a:buNone/>
            </a:pPr>
            <a:r>
              <a:rPr lang="en-US" sz="2500">
                <a:solidFill>
                  <a:schemeClr val="lt1"/>
                </a:solidFill>
                <a:latin typeface="Poppins Medium"/>
                <a:ea typeface="Poppins Medium"/>
                <a:cs typeface="Poppins Medium"/>
                <a:sym typeface="Poppins Medium"/>
              </a:rPr>
              <a:t>기본 기능과 품질 긍정적 → UX 개선이 실제 사용 확대로 이어지는 핵심 과제</a:t>
            </a:r>
            <a:endParaRPr i="0" sz="2500" u="none" cap="none" strike="noStrike">
              <a:solidFill>
                <a:schemeClr val="lt1"/>
              </a:solidFill>
              <a:latin typeface="Poppins Medium"/>
              <a:ea typeface="Poppins Medium"/>
              <a:cs typeface="Poppins Medium"/>
              <a:sym typeface="Poppins Medium"/>
            </a:endParaRPr>
          </a:p>
        </p:txBody>
      </p:sp>
      <p:sp>
        <p:nvSpPr>
          <p:cNvPr id="1237" name="Google Shape;1237;p93"/>
          <p:cNvSpPr/>
          <p:nvPr/>
        </p:nvSpPr>
        <p:spPr>
          <a:xfrm>
            <a:off x="1734250" y="3121697"/>
            <a:ext cx="11289600" cy="4325100"/>
          </a:xfrm>
          <a:prstGeom prst="roundRect">
            <a:avLst>
              <a:gd fmla="val 8937" name="adj"/>
            </a:avLst>
          </a:prstGeom>
          <a:solidFill>
            <a:srgbClr val="121212"/>
          </a:solidFill>
          <a:ln>
            <a:noFill/>
          </a:ln>
        </p:spPr>
        <p:txBody>
          <a:bodyPr anchorCtr="0" anchor="ctr" bIns="136500" lIns="136500" spcFirstLastPara="1" rIns="136500" wrap="square" tIns="136500">
            <a:noAutofit/>
          </a:bodyPr>
          <a:lstStyle/>
          <a:p>
            <a:pPr indent="0" lvl="0" marL="0" rtl="0" algn="l">
              <a:spcBef>
                <a:spcPts val="0"/>
              </a:spcBef>
              <a:spcAft>
                <a:spcPts val="0"/>
              </a:spcAft>
              <a:buNone/>
            </a:pPr>
            <a:r>
              <a:t/>
            </a:r>
            <a:endParaRPr>
              <a:solidFill>
                <a:schemeClr val="lt1"/>
              </a:solidFill>
            </a:endParaRPr>
          </a:p>
        </p:txBody>
      </p:sp>
      <p:sp>
        <p:nvSpPr>
          <p:cNvPr id="1238" name="Google Shape;1238;p93"/>
          <p:cNvSpPr/>
          <p:nvPr/>
        </p:nvSpPr>
        <p:spPr>
          <a:xfrm>
            <a:off x="2293725" y="3369270"/>
            <a:ext cx="10436100" cy="3984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None/>
            </a:pPr>
            <a:r>
              <a:rPr lang="en-US" sz="2314">
                <a:solidFill>
                  <a:schemeClr val="lt1"/>
                </a:solidFill>
                <a:highlight>
                  <a:srgbClr val="121212"/>
                </a:highlight>
                <a:latin typeface="Mona Sans SemiBold"/>
                <a:ea typeface="Mona Sans SemiBold"/>
                <a:cs typeface="Mona Sans SemiBold"/>
                <a:sym typeface="Mona Sans SemiBold"/>
              </a:rPr>
              <a:t>강점</a:t>
            </a:r>
            <a:endParaRPr sz="2314">
              <a:solidFill>
                <a:schemeClr val="lt1"/>
              </a:solidFill>
              <a:highlight>
                <a:srgbClr val="121212"/>
              </a:highlight>
              <a:latin typeface="Mona Sans SemiBold"/>
              <a:ea typeface="Mona Sans SemiBold"/>
              <a:cs typeface="Mona Sans SemiBold"/>
              <a:sym typeface="Mona Sans SemiBold"/>
            </a:endParaRPr>
          </a:p>
          <a:p>
            <a:pPr indent="-375546" lvl="0" marL="457200" marR="0" rtl="0" algn="l">
              <a:lnSpc>
                <a:spcPct val="161290"/>
              </a:lnSpc>
              <a:spcBef>
                <a:spcPts val="0"/>
              </a:spcBef>
              <a:spcAft>
                <a:spcPts val="0"/>
              </a:spcAft>
              <a:buClr>
                <a:schemeClr val="lt1"/>
              </a:buClr>
              <a:buSzPts val="2314"/>
              <a:buFont typeface="Roboto Thin"/>
              <a:buChar char="-"/>
            </a:pPr>
            <a:r>
              <a:rPr lang="en-US" sz="2314">
                <a:solidFill>
                  <a:schemeClr val="lt1"/>
                </a:solidFill>
                <a:highlight>
                  <a:srgbClr val="121212"/>
                </a:highlight>
                <a:latin typeface="Roboto Thin"/>
                <a:ea typeface="Roboto Thin"/>
                <a:cs typeface="Roboto Thin"/>
                <a:sym typeface="Roboto Thin"/>
              </a:rPr>
              <a:t>음성 기반 + 문구 자동 생성 → 컨텐츠 제작 장벽 ↓</a:t>
            </a:r>
            <a:endParaRPr sz="2314">
              <a:solidFill>
                <a:schemeClr val="lt1"/>
              </a:solidFill>
              <a:highlight>
                <a:srgbClr val="121212"/>
              </a:highlight>
              <a:latin typeface="Roboto Thin"/>
              <a:ea typeface="Roboto Thin"/>
              <a:cs typeface="Roboto Thin"/>
              <a:sym typeface="Roboto Thin"/>
            </a:endParaRPr>
          </a:p>
          <a:p>
            <a:pPr indent="0" lvl="0" marL="0" marR="0" rtl="0" algn="l">
              <a:lnSpc>
                <a:spcPct val="161290"/>
              </a:lnSpc>
              <a:spcBef>
                <a:spcPts val="0"/>
              </a:spcBef>
              <a:spcAft>
                <a:spcPts val="0"/>
              </a:spcAft>
              <a:buNone/>
            </a:pPr>
            <a:r>
              <a:t/>
            </a:r>
            <a:endParaRPr sz="1000">
              <a:solidFill>
                <a:schemeClr val="lt1"/>
              </a:solidFill>
              <a:highlight>
                <a:srgbClr val="121212"/>
              </a:highlight>
              <a:latin typeface="Roboto Thin"/>
              <a:ea typeface="Roboto Thin"/>
              <a:cs typeface="Roboto Thin"/>
              <a:sym typeface="Roboto Thin"/>
            </a:endParaRPr>
          </a:p>
          <a:p>
            <a:pPr indent="0" lvl="0" marL="0" marR="0" rtl="0" algn="l">
              <a:lnSpc>
                <a:spcPct val="161290"/>
              </a:lnSpc>
              <a:spcBef>
                <a:spcPts val="0"/>
              </a:spcBef>
              <a:spcAft>
                <a:spcPts val="0"/>
              </a:spcAft>
              <a:buNone/>
            </a:pPr>
            <a:r>
              <a:rPr lang="en-US" sz="2314">
                <a:solidFill>
                  <a:schemeClr val="lt1"/>
                </a:solidFill>
                <a:highlight>
                  <a:srgbClr val="121212"/>
                </a:highlight>
                <a:latin typeface="Mona Sans SemiBold"/>
                <a:ea typeface="Mona Sans SemiBold"/>
                <a:cs typeface="Mona Sans SemiBold"/>
                <a:sym typeface="Mona Sans SemiBold"/>
              </a:rPr>
              <a:t>약점</a:t>
            </a:r>
            <a:endParaRPr sz="2314">
              <a:solidFill>
                <a:schemeClr val="lt1"/>
              </a:solidFill>
              <a:highlight>
                <a:srgbClr val="121212"/>
              </a:highlight>
              <a:latin typeface="Mona Sans SemiBold"/>
              <a:ea typeface="Mona Sans SemiBold"/>
              <a:cs typeface="Mona Sans SemiBold"/>
              <a:sym typeface="Mona Sans SemiBold"/>
            </a:endParaRPr>
          </a:p>
          <a:p>
            <a:pPr indent="-375546" lvl="0" marL="457200" marR="0" rtl="0" algn="l">
              <a:lnSpc>
                <a:spcPct val="161290"/>
              </a:lnSpc>
              <a:spcBef>
                <a:spcPts val="0"/>
              </a:spcBef>
              <a:spcAft>
                <a:spcPts val="0"/>
              </a:spcAft>
              <a:buClr>
                <a:schemeClr val="lt1"/>
              </a:buClr>
              <a:buSzPts val="2314"/>
              <a:buFont typeface="Roboto Thin"/>
              <a:buChar char="-"/>
            </a:pPr>
            <a:r>
              <a:rPr lang="en-US" sz="2314">
                <a:solidFill>
                  <a:schemeClr val="lt1"/>
                </a:solidFill>
                <a:highlight>
                  <a:srgbClr val="121212"/>
                </a:highlight>
                <a:latin typeface="Roboto Thin"/>
                <a:ea typeface="Roboto Thin"/>
                <a:cs typeface="Roboto Thin"/>
                <a:sym typeface="Roboto Thin"/>
              </a:rPr>
              <a:t>속도 &amp; 반복 UX / SNS 업로드 수준의 품질 미흡 → 실제 사용 전환 저해</a:t>
            </a:r>
            <a:endParaRPr sz="2314">
              <a:solidFill>
                <a:schemeClr val="lt1"/>
              </a:solidFill>
              <a:highlight>
                <a:srgbClr val="121212"/>
              </a:highlight>
              <a:latin typeface="Roboto Thin"/>
              <a:ea typeface="Roboto Thin"/>
              <a:cs typeface="Roboto Thin"/>
              <a:sym typeface="Roboto Thin"/>
            </a:endParaRPr>
          </a:p>
          <a:p>
            <a:pPr indent="0" lvl="0" marL="0" marR="0" rtl="0" algn="l">
              <a:lnSpc>
                <a:spcPct val="161290"/>
              </a:lnSpc>
              <a:spcBef>
                <a:spcPts val="0"/>
              </a:spcBef>
              <a:spcAft>
                <a:spcPts val="0"/>
              </a:spcAft>
              <a:buNone/>
            </a:pPr>
            <a:r>
              <a:t/>
            </a:r>
            <a:endParaRPr sz="1000">
              <a:solidFill>
                <a:schemeClr val="lt1"/>
              </a:solidFill>
              <a:highlight>
                <a:srgbClr val="121212"/>
              </a:highlight>
              <a:latin typeface="Roboto Thin"/>
              <a:ea typeface="Roboto Thin"/>
              <a:cs typeface="Roboto Thin"/>
              <a:sym typeface="Roboto Thin"/>
            </a:endParaRPr>
          </a:p>
          <a:p>
            <a:pPr indent="0" lvl="0" marL="0" marR="0" rtl="0" algn="l">
              <a:lnSpc>
                <a:spcPct val="161290"/>
              </a:lnSpc>
              <a:spcBef>
                <a:spcPts val="0"/>
              </a:spcBef>
              <a:spcAft>
                <a:spcPts val="0"/>
              </a:spcAft>
              <a:buNone/>
            </a:pPr>
            <a:r>
              <a:rPr lang="en-US" sz="2314">
                <a:solidFill>
                  <a:schemeClr val="lt1"/>
                </a:solidFill>
                <a:highlight>
                  <a:srgbClr val="121212"/>
                </a:highlight>
                <a:latin typeface="Mona Sans SemiBold"/>
                <a:ea typeface="Mona Sans SemiBold"/>
                <a:cs typeface="Mona Sans SemiBold"/>
                <a:sym typeface="Mona Sans SemiBold"/>
              </a:rPr>
              <a:t>기회</a:t>
            </a:r>
            <a:endParaRPr sz="2314">
              <a:solidFill>
                <a:schemeClr val="lt1"/>
              </a:solidFill>
              <a:highlight>
                <a:srgbClr val="121212"/>
              </a:highlight>
              <a:latin typeface="Mona Sans SemiBold"/>
              <a:ea typeface="Mona Sans SemiBold"/>
              <a:cs typeface="Mona Sans SemiBold"/>
              <a:sym typeface="Mona Sans SemiBold"/>
            </a:endParaRPr>
          </a:p>
          <a:p>
            <a:pPr indent="-375546" lvl="0" marL="457200" marR="0" rtl="0" algn="l">
              <a:lnSpc>
                <a:spcPct val="161290"/>
              </a:lnSpc>
              <a:spcBef>
                <a:spcPts val="0"/>
              </a:spcBef>
              <a:spcAft>
                <a:spcPts val="0"/>
              </a:spcAft>
              <a:buClr>
                <a:schemeClr val="lt1"/>
              </a:buClr>
              <a:buSzPts val="2314"/>
              <a:buFont typeface="Roboto Thin"/>
              <a:buChar char="-"/>
            </a:pPr>
            <a:r>
              <a:rPr lang="en-US" sz="2314">
                <a:solidFill>
                  <a:schemeClr val="lt1"/>
                </a:solidFill>
                <a:highlight>
                  <a:srgbClr val="121212"/>
                </a:highlight>
                <a:latin typeface="Roboto Thin"/>
                <a:ea typeface="Roboto Thin"/>
                <a:cs typeface="Roboto Thin"/>
                <a:sym typeface="Roboto Thin"/>
              </a:rPr>
              <a:t> UX 및 품질 개선 시 SNS 활용도 급상승 가능</a:t>
            </a:r>
            <a:endParaRPr sz="2314">
              <a:solidFill>
                <a:schemeClr val="lt1"/>
              </a:solidFill>
              <a:highlight>
                <a:srgbClr val="121212"/>
              </a:highlight>
              <a:latin typeface="Roboto Thin"/>
              <a:ea typeface="Roboto Thin"/>
              <a:cs typeface="Roboto Thin"/>
              <a:sym typeface="Roboto Thin"/>
            </a:endParaRPr>
          </a:p>
        </p:txBody>
      </p:sp>
      <p:sp>
        <p:nvSpPr>
          <p:cNvPr id="1239" name="Google Shape;1239;p93"/>
          <p:cNvSpPr/>
          <p:nvPr/>
        </p:nvSpPr>
        <p:spPr>
          <a:xfrm>
            <a:off x="793812" y="704325"/>
            <a:ext cx="108318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종합 인사이트</a:t>
            </a:r>
            <a:endParaRPr b="0" i="0" sz="3900" u="none" cap="none" strike="noStrike"/>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94"/>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6" name="Google Shape;1246;p94"/>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7" name="Google Shape;1247;p94"/>
          <p:cNvSpPr/>
          <p:nvPr/>
        </p:nvSpPr>
        <p:spPr>
          <a:xfrm>
            <a:off x="793803" y="704325"/>
            <a:ext cx="664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Poppins"/>
                <a:ea typeface="Poppins"/>
                <a:cs typeface="Poppins"/>
                <a:sym typeface="Poppins"/>
              </a:rPr>
              <a:t>사용자 정성평가 결과</a:t>
            </a:r>
            <a:endParaRPr b="0" i="0" sz="3900" u="none" cap="none" strike="noStrike"/>
          </a:p>
        </p:txBody>
      </p:sp>
      <p:sp>
        <p:nvSpPr>
          <p:cNvPr id="1248" name="Google Shape;1248;p94"/>
          <p:cNvSpPr/>
          <p:nvPr/>
        </p:nvSpPr>
        <p:spPr>
          <a:xfrm>
            <a:off x="793650" y="1676501"/>
            <a:ext cx="12792000" cy="6058800"/>
          </a:xfrm>
          <a:prstGeom prst="roundRect">
            <a:avLst>
              <a:gd fmla="val 2730" name="adj"/>
            </a:avLst>
          </a:prstGeom>
          <a:solidFill>
            <a:srgbClr val="2A2A2A"/>
          </a:solidFill>
          <a:ln cap="flat" cmpd="sng" w="11550">
            <a:solidFill>
              <a:srgbClr val="434343"/>
            </a:solidFill>
            <a:prstDash val="solid"/>
            <a:round/>
            <a:headEnd len="sm" w="sm" type="none"/>
            <a:tailEnd len="sm" w="sm" type="none"/>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sp>
        <p:nvSpPr>
          <p:cNvPr id="1249" name="Google Shape;1249;p94"/>
          <p:cNvSpPr/>
          <p:nvPr/>
        </p:nvSpPr>
        <p:spPr>
          <a:xfrm>
            <a:off x="1274464" y="1833755"/>
            <a:ext cx="11915100" cy="5562000"/>
          </a:xfrm>
          <a:prstGeom prst="roundRect">
            <a:avLst>
              <a:gd fmla="val 5317" name="adj"/>
            </a:avLst>
          </a:prstGeom>
          <a:solidFill>
            <a:srgbClr val="121212"/>
          </a:solidFill>
          <a:ln>
            <a:noFill/>
          </a:ln>
        </p:spPr>
        <p:txBody>
          <a:bodyPr anchorCtr="0" anchor="ctr" bIns="110825" lIns="110825" spcFirstLastPara="1" rIns="110825" wrap="square" tIns="110825">
            <a:noAutofit/>
          </a:bodyPr>
          <a:lstStyle/>
          <a:p>
            <a:pPr indent="0" lvl="0" marL="0" rtl="0" algn="l">
              <a:spcBef>
                <a:spcPts val="0"/>
              </a:spcBef>
              <a:spcAft>
                <a:spcPts val="0"/>
              </a:spcAft>
              <a:buNone/>
            </a:pPr>
            <a:r>
              <a:t/>
            </a:r>
            <a:endParaRPr/>
          </a:p>
        </p:txBody>
      </p:sp>
      <p:pic>
        <p:nvPicPr>
          <p:cNvPr id="1250" name="Google Shape;1250;p94"/>
          <p:cNvPicPr preferRelativeResize="0"/>
          <p:nvPr/>
        </p:nvPicPr>
        <p:blipFill>
          <a:blip r:embed="rId3">
            <a:alphaModFix/>
          </a:blip>
          <a:stretch>
            <a:fillRect/>
          </a:stretch>
        </p:blipFill>
        <p:spPr>
          <a:xfrm>
            <a:off x="3121714" y="1833750"/>
            <a:ext cx="8386968" cy="5562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95"/>
          <p:cNvSpPr/>
          <p:nvPr/>
        </p:nvSpPr>
        <p:spPr>
          <a:xfrm>
            <a:off x="7428548"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5"/>
          <p:cNvSpPr/>
          <p:nvPr/>
        </p:nvSpPr>
        <p:spPr>
          <a:xfrm>
            <a:off x="7418725" y="3371600"/>
            <a:ext cx="6422100" cy="2648700"/>
          </a:xfrm>
          <a:prstGeom prst="roundRect">
            <a:avLst>
              <a:gd fmla="val 4313" name="adj"/>
            </a:avLst>
          </a:prstGeom>
          <a:solidFill>
            <a:srgbClr val="B28150">
              <a:alpha val="6203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5"/>
          <p:cNvSpPr/>
          <p:nvPr/>
        </p:nvSpPr>
        <p:spPr>
          <a:xfrm>
            <a:off x="793790"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5"/>
          <p:cNvSpPr/>
          <p:nvPr/>
        </p:nvSpPr>
        <p:spPr>
          <a:xfrm>
            <a:off x="789550" y="3371600"/>
            <a:ext cx="6422100" cy="2648700"/>
          </a:xfrm>
          <a:prstGeom prst="roundRect">
            <a:avLst>
              <a:gd fmla="val 4313" name="adj"/>
            </a:avLst>
          </a:prstGeom>
          <a:solidFill>
            <a:srgbClr val="B28150">
              <a:alpha val="5000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FBFD"/>
              </a:solidFill>
              <a:highlight>
                <a:srgbClr val="F1D9A9"/>
              </a:highlight>
            </a:endParaRPr>
          </a:p>
        </p:txBody>
      </p:sp>
      <p:sp>
        <p:nvSpPr>
          <p:cNvPr id="1260" name="Google Shape;1260;p95"/>
          <p:cNvSpPr/>
          <p:nvPr/>
        </p:nvSpPr>
        <p:spPr>
          <a:xfrm>
            <a:off x="793800" y="2209200"/>
            <a:ext cx="79653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DDDDD"/>
              </a:buClr>
              <a:buSzPts val="4450"/>
              <a:buFont typeface="Mona Sans"/>
              <a:buNone/>
            </a:pPr>
            <a:r>
              <a:rPr lang="en-US" sz="4450">
                <a:solidFill>
                  <a:srgbClr val="DDDDDD"/>
                </a:solidFill>
                <a:latin typeface="Mona Sans"/>
                <a:ea typeface="Mona Sans"/>
                <a:cs typeface="Mona Sans"/>
                <a:sym typeface="Mona Sans"/>
              </a:rPr>
              <a:t>기능 사용성 및 인터랙션 피드백</a:t>
            </a:r>
            <a:endParaRPr b="0" i="0" sz="4450" u="none" cap="none" strike="noStrike"/>
          </a:p>
        </p:txBody>
      </p:sp>
      <p:sp>
        <p:nvSpPr>
          <p:cNvPr id="1261" name="Google Shape;1261;p95"/>
          <p:cNvSpPr/>
          <p:nvPr/>
        </p:nvSpPr>
        <p:spPr>
          <a:xfrm>
            <a:off x="1028225" y="3606051"/>
            <a:ext cx="4552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핵심 인사이트</a:t>
            </a:r>
            <a:endParaRPr b="1" i="0" sz="2200" u="none" cap="none" strike="noStrike"/>
          </a:p>
        </p:txBody>
      </p:sp>
      <p:sp>
        <p:nvSpPr>
          <p:cNvPr id="1262" name="Google Shape;1262;p95"/>
          <p:cNvSpPr/>
          <p:nvPr/>
        </p:nvSpPr>
        <p:spPr>
          <a:xfrm>
            <a:off x="1028224" y="4096464"/>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음성 중심 방식은 신선하지만, 텍스트 입력도 함께 제공</a:t>
            </a:r>
            <a:endParaRPr b="0" i="0" sz="1750" u="none" cap="none" strike="noStrike"/>
          </a:p>
        </p:txBody>
      </p:sp>
      <p:sp>
        <p:nvSpPr>
          <p:cNvPr id="1263" name="Google Shape;1263;p95"/>
          <p:cNvSpPr/>
          <p:nvPr/>
        </p:nvSpPr>
        <p:spPr>
          <a:xfrm>
            <a:off x="1028224"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“대기 중”과 같은 문구가 이해되지 않아 상태 안내 개선 필요</a:t>
            </a:r>
            <a:endParaRPr b="0" i="0" sz="1750" u="none" cap="none" strike="noStrike"/>
          </a:p>
        </p:txBody>
      </p:sp>
      <p:sp>
        <p:nvSpPr>
          <p:cNvPr id="1264" name="Google Shape;1264;p95"/>
          <p:cNvSpPr/>
          <p:nvPr/>
        </p:nvSpPr>
        <p:spPr>
          <a:xfrm>
            <a:off x="1028224" y="4980861"/>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메시지 수정, 안내 메시지 부족 등 대화 흐름의 불편함</a:t>
            </a:r>
            <a:endParaRPr b="0" i="0" sz="1750" u="none" cap="none" strike="noStrike"/>
          </a:p>
        </p:txBody>
      </p:sp>
      <p:sp>
        <p:nvSpPr>
          <p:cNvPr id="1265" name="Google Shape;1265;p95"/>
          <p:cNvSpPr/>
          <p:nvPr/>
        </p:nvSpPr>
        <p:spPr>
          <a:xfrm>
            <a:off x="7662974" y="3606050"/>
            <a:ext cx="4552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대표 의견</a:t>
            </a:r>
            <a:endParaRPr b="1" i="0" sz="2200" u="none" cap="none" strike="noStrike"/>
          </a:p>
        </p:txBody>
      </p:sp>
      <p:sp>
        <p:nvSpPr>
          <p:cNvPr id="1266" name="Google Shape;1266;p95"/>
          <p:cNvSpPr/>
          <p:nvPr/>
        </p:nvSpPr>
        <p:spPr>
          <a:xfrm>
            <a:off x="7662982" y="4096464"/>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“음성 말고 텍스트도 입력되면 좋겠다.”</a:t>
            </a:r>
            <a:endParaRPr b="0" i="0" sz="1750" u="none" cap="none" strike="noStrike"/>
          </a:p>
        </p:txBody>
      </p:sp>
      <p:sp>
        <p:nvSpPr>
          <p:cNvPr id="1267" name="Google Shape;1267;p95"/>
          <p:cNvSpPr/>
          <p:nvPr/>
        </p:nvSpPr>
        <p:spPr>
          <a:xfrm>
            <a:off x="7662982"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“대기 중이라는 말을 보고 그냥 기다리고만 있었어요.”</a:t>
            </a:r>
            <a:endParaRPr b="0" i="0" sz="1750" u="none" cap="none" strike="noStrike"/>
          </a:p>
        </p:txBody>
      </p:sp>
      <p:sp>
        <p:nvSpPr>
          <p:cNvPr id="1268" name="Google Shape;1268;p95"/>
          <p:cNvSpPr/>
          <p:nvPr/>
        </p:nvSpPr>
        <p:spPr>
          <a:xfrm>
            <a:off x="7662982" y="4980861"/>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“잘못 보낸 메시지를 수정할 수 있으면 좋겠다.”</a:t>
            </a:r>
            <a:endParaRPr b="0" i="0" sz="1750" u="none" cap="none" strike="noStrike"/>
          </a:p>
        </p:txBody>
      </p:sp>
      <p:sp>
        <p:nvSpPr>
          <p:cNvPr id="1269" name="Google Shape;1269;p95"/>
          <p:cNvSpPr/>
          <p:nvPr/>
        </p:nvSpPr>
        <p:spPr>
          <a:xfrm>
            <a:off x="7660232" y="5423033"/>
            <a:ext cx="5939100" cy="3981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“처음 시작할 때 사용법 안내가 부족하다.”</a:t>
            </a:r>
            <a:endParaRPr b="0" i="0" sz="1750" u="none" cap="none" strike="noStrike"/>
          </a:p>
        </p:txBody>
      </p:sp>
      <p:sp>
        <p:nvSpPr>
          <p:cNvPr id="1270" name="Google Shape;1270;p95"/>
          <p:cNvSpPr/>
          <p:nvPr/>
        </p:nvSpPr>
        <p:spPr>
          <a:xfrm>
            <a:off x="12729725" y="7596550"/>
            <a:ext cx="1830300" cy="564300"/>
          </a:xfrm>
          <a:prstGeom prst="rect">
            <a:avLst/>
          </a:prstGeom>
          <a:solidFill>
            <a:srgbClr val="1917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96"/>
          <p:cNvSpPr/>
          <p:nvPr/>
        </p:nvSpPr>
        <p:spPr>
          <a:xfrm>
            <a:off x="7428548"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96"/>
          <p:cNvSpPr/>
          <p:nvPr/>
        </p:nvSpPr>
        <p:spPr>
          <a:xfrm>
            <a:off x="7418725" y="3371600"/>
            <a:ext cx="6422100" cy="2648700"/>
          </a:xfrm>
          <a:prstGeom prst="roundRect">
            <a:avLst>
              <a:gd fmla="val 4313" name="adj"/>
            </a:avLst>
          </a:prstGeom>
          <a:solidFill>
            <a:srgbClr val="B28150">
              <a:alpha val="6203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96"/>
          <p:cNvSpPr/>
          <p:nvPr/>
        </p:nvSpPr>
        <p:spPr>
          <a:xfrm>
            <a:off x="793790"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96"/>
          <p:cNvSpPr/>
          <p:nvPr/>
        </p:nvSpPr>
        <p:spPr>
          <a:xfrm>
            <a:off x="789550" y="3371600"/>
            <a:ext cx="6422100" cy="2648700"/>
          </a:xfrm>
          <a:prstGeom prst="roundRect">
            <a:avLst>
              <a:gd fmla="val 4313" name="adj"/>
            </a:avLst>
          </a:prstGeom>
          <a:solidFill>
            <a:srgbClr val="B28150">
              <a:alpha val="5000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FBFD"/>
              </a:solidFill>
              <a:highlight>
                <a:srgbClr val="F1D9A9"/>
              </a:highlight>
            </a:endParaRPr>
          </a:p>
        </p:txBody>
      </p:sp>
      <p:sp>
        <p:nvSpPr>
          <p:cNvPr id="1280" name="Google Shape;1280;p96"/>
          <p:cNvSpPr/>
          <p:nvPr/>
        </p:nvSpPr>
        <p:spPr>
          <a:xfrm>
            <a:off x="793803" y="2209200"/>
            <a:ext cx="76284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DDDDD"/>
              </a:buClr>
              <a:buSzPts val="4450"/>
              <a:buFont typeface="Mona Sans"/>
              <a:buNone/>
            </a:pPr>
            <a:r>
              <a:rPr lang="en-US" sz="4450">
                <a:solidFill>
                  <a:srgbClr val="DDDDDD"/>
                </a:solidFill>
                <a:latin typeface="Mona Sans"/>
                <a:ea typeface="Mona Sans"/>
                <a:cs typeface="Mona Sans"/>
                <a:sym typeface="Mona Sans"/>
              </a:rPr>
              <a:t>광고 생성 품질 및 반영도 부족</a:t>
            </a:r>
            <a:endParaRPr b="0" i="0" sz="4450" u="none" cap="none" strike="noStrike"/>
          </a:p>
        </p:txBody>
      </p:sp>
      <p:sp>
        <p:nvSpPr>
          <p:cNvPr id="1281" name="Google Shape;1281;p96"/>
          <p:cNvSpPr/>
          <p:nvPr/>
        </p:nvSpPr>
        <p:spPr>
          <a:xfrm>
            <a:off x="1028225" y="3606051"/>
            <a:ext cx="4552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핵심 인사이트</a:t>
            </a:r>
            <a:endParaRPr b="1" i="0" sz="2200" u="none" cap="none" strike="noStrike"/>
          </a:p>
        </p:txBody>
      </p:sp>
      <p:sp>
        <p:nvSpPr>
          <p:cNvPr id="1282" name="Google Shape;1282;p96"/>
          <p:cNvSpPr/>
          <p:nvPr/>
        </p:nvSpPr>
        <p:spPr>
          <a:xfrm>
            <a:off x="1028224" y="4096464"/>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사용자의 요청이 충분히 반영되지 않음</a:t>
            </a:r>
            <a:endParaRPr b="0" i="0" sz="1750" u="none" cap="none" strike="noStrike"/>
          </a:p>
        </p:txBody>
      </p:sp>
      <p:sp>
        <p:nvSpPr>
          <p:cNvPr id="1283" name="Google Shape;1283;p96"/>
          <p:cNvSpPr/>
          <p:nvPr/>
        </p:nvSpPr>
        <p:spPr>
          <a:xfrm>
            <a:off x="1028224"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생성되는 광고의 문구.구도.맥락 반영 부족</a:t>
            </a:r>
            <a:endParaRPr b="0" i="0" sz="1750" u="none" cap="none" strike="noStrike"/>
          </a:p>
        </p:txBody>
      </p:sp>
      <p:sp>
        <p:nvSpPr>
          <p:cNvPr id="1284" name="Google Shape;1284;p96"/>
          <p:cNvSpPr/>
          <p:nvPr/>
        </p:nvSpPr>
        <p:spPr>
          <a:xfrm>
            <a:off x="1028224" y="4980861"/>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광고 문구가 과도하게 길거나 실용적이지 않다는 의견 다수</a:t>
            </a:r>
            <a:endParaRPr b="0" i="0" sz="1750" u="none" cap="none" strike="noStrike"/>
          </a:p>
        </p:txBody>
      </p:sp>
      <p:sp>
        <p:nvSpPr>
          <p:cNvPr id="1285" name="Google Shape;1285;p96"/>
          <p:cNvSpPr/>
          <p:nvPr/>
        </p:nvSpPr>
        <p:spPr>
          <a:xfrm>
            <a:off x="7662974" y="3606050"/>
            <a:ext cx="4552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대표 의견</a:t>
            </a:r>
            <a:endParaRPr b="1" i="0" sz="2200" u="none" cap="none" strike="noStrike"/>
          </a:p>
        </p:txBody>
      </p:sp>
      <p:sp>
        <p:nvSpPr>
          <p:cNvPr id="1286" name="Google Shape;1286;p96"/>
          <p:cNvSpPr/>
          <p:nvPr/>
        </p:nvSpPr>
        <p:spPr>
          <a:xfrm>
            <a:off x="7662982" y="4096464"/>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“요구한 술 이미지는 전혀 반영되지 않았습니다.”</a:t>
            </a:r>
            <a:endParaRPr b="0" i="0" sz="1750" u="none" cap="none" strike="noStrike"/>
          </a:p>
        </p:txBody>
      </p:sp>
      <p:sp>
        <p:nvSpPr>
          <p:cNvPr id="1287" name="Google Shape;1287;p96"/>
          <p:cNvSpPr/>
          <p:nvPr/>
        </p:nvSpPr>
        <p:spPr>
          <a:xfrm>
            <a:off x="7662982"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“문구가 너무 길고 가독성이 떨어졌어요.”</a:t>
            </a:r>
            <a:endParaRPr b="0" i="0" sz="1750" u="none" cap="none" strike="noStrike"/>
          </a:p>
        </p:txBody>
      </p:sp>
      <p:sp>
        <p:nvSpPr>
          <p:cNvPr id="1288" name="Google Shape;1288;p96"/>
          <p:cNvSpPr/>
          <p:nvPr/>
        </p:nvSpPr>
        <p:spPr>
          <a:xfrm>
            <a:off x="7662982" y="4980861"/>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“세부 요청이 거의 반영되지 않아 실망스러웠습니다.”</a:t>
            </a:r>
            <a:endParaRPr b="0" i="0" sz="1750" u="none" cap="none" strike="noStrike"/>
          </a:p>
        </p:txBody>
      </p:sp>
      <p:sp>
        <p:nvSpPr>
          <p:cNvPr id="1289" name="Google Shape;1289;p96"/>
          <p:cNvSpPr/>
          <p:nvPr/>
        </p:nvSpPr>
        <p:spPr>
          <a:xfrm>
            <a:off x="12729725" y="7596550"/>
            <a:ext cx="1830300" cy="564300"/>
          </a:xfrm>
          <a:prstGeom prst="rect">
            <a:avLst/>
          </a:prstGeom>
          <a:solidFill>
            <a:srgbClr val="1917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97"/>
          <p:cNvSpPr/>
          <p:nvPr/>
        </p:nvSpPr>
        <p:spPr>
          <a:xfrm>
            <a:off x="7428548"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97"/>
          <p:cNvSpPr/>
          <p:nvPr/>
        </p:nvSpPr>
        <p:spPr>
          <a:xfrm>
            <a:off x="7418725" y="3371600"/>
            <a:ext cx="6422100" cy="2648700"/>
          </a:xfrm>
          <a:prstGeom prst="roundRect">
            <a:avLst>
              <a:gd fmla="val 4313" name="adj"/>
            </a:avLst>
          </a:prstGeom>
          <a:solidFill>
            <a:srgbClr val="B28150">
              <a:alpha val="6203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97"/>
          <p:cNvSpPr/>
          <p:nvPr/>
        </p:nvSpPr>
        <p:spPr>
          <a:xfrm>
            <a:off x="793790"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97"/>
          <p:cNvSpPr/>
          <p:nvPr/>
        </p:nvSpPr>
        <p:spPr>
          <a:xfrm>
            <a:off x="789550" y="3371600"/>
            <a:ext cx="6422100" cy="2648700"/>
          </a:xfrm>
          <a:prstGeom prst="roundRect">
            <a:avLst>
              <a:gd fmla="val 4313" name="adj"/>
            </a:avLst>
          </a:prstGeom>
          <a:solidFill>
            <a:srgbClr val="B28150">
              <a:alpha val="5000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FBFD"/>
              </a:solidFill>
              <a:highlight>
                <a:srgbClr val="F1D9A9"/>
              </a:highlight>
            </a:endParaRPr>
          </a:p>
        </p:txBody>
      </p:sp>
      <p:sp>
        <p:nvSpPr>
          <p:cNvPr id="1299" name="Google Shape;1299;p97"/>
          <p:cNvSpPr/>
          <p:nvPr/>
        </p:nvSpPr>
        <p:spPr>
          <a:xfrm>
            <a:off x="793790" y="2209205"/>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DDDDD"/>
              </a:buClr>
              <a:buSzPts val="4450"/>
              <a:buFont typeface="Mona Sans"/>
              <a:buNone/>
            </a:pPr>
            <a:r>
              <a:rPr lang="en-US" sz="4450">
                <a:solidFill>
                  <a:srgbClr val="DDDDDD"/>
                </a:solidFill>
                <a:latin typeface="Mona Sans"/>
                <a:ea typeface="Mona Sans"/>
                <a:cs typeface="Mona Sans"/>
                <a:sym typeface="Mona Sans"/>
              </a:rPr>
              <a:t>디자인 요소 부족</a:t>
            </a:r>
            <a:endParaRPr b="0" i="0" sz="4450" u="none" cap="none" strike="noStrike"/>
          </a:p>
        </p:txBody>
      </p:sp>
      <p:sp>
        <p:nvSpPr>
          <p:cNvPr id="1300" name="Google Shape;1300;p97"/>
          <p:cNvSpPr/>
          <p:nvPr/>
        </p:nvSpPr>
        <p:spPr>
          <a:xfrm>
            <a:off x="1028225" y="3606051"/>
            <a:ext cx="4552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핵심 인사이트</a:t>
            </a:r>
            <a:endParaRPr b="1" i="0" sz="2200" u="none" cap="none" strike="noStrike"/>
          </a:p>
        </p:txBody>
      </p:sp>
      <p:sp>
        <p:nvSpPr>
          <p:cNvPr id="1301" name="Google Shape;1301;p97"/>
          <p:cNvSpPr/>
          <p:nvPr/>
        </p:nvSpPr>
        <p:spPr>
          <a:xfrm>
            <a:off x="1028224" y="4096464"/>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문구 삽입 이미지의 디자인 완성도 낮음</a:t>
            </a:r>
            <a:endParaRPr b="0" i="0" sz="1750" u="none" cap="none" strike="noStrike"/>
          </a:p>
        </p:txBody>
      </p:sp>
      <p:sp>
        <p:nvSpPr>
          <p:cNvPr id="1302" name="Google Shape;1302;p97"/>
          <p:cNvSpPr/>
          <p:nvPr/>
        </p:nvSpPr>
        <p:spPr>
          <a:xfrm>
            <a:off x="1028224"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글꼴, 배치, 스티커 같은 간단한 편집 기능 필요성 제기</a:t>
            </a:r>
            <a:endParaRPr b="0" i="0" sz="1750" u="none" cap="none" strike="noStrike"/>
          </a:p>
        </p:txBody>
      </p:sp>
      <p:sp>
        <p:nvSpPr>
          <p:cNvPr id="1303" name="Google Shape;1303;p97"/>
          <p:cNvSpPr/>
          <p:nvPr/>
        </p:nvSpPr>
        <p:spPr>
          <a:xfrm>
            <a:off x="1028224" y="4980861"/>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생성 결과가 한 가지 뿐이라 선택지가 부족</a:t>
            </a:r>
            <a:endParaRPr b="0" i="0" sz="1750" u="none" cap="none" strike="noStrike"/>
          </a:p>
        </p:txBody>
      </p:sp>
      <p:sp>
        <p:nvSpPr>
          <p:cNvPr id="1304" name="Google Shape;1304;p97"/>
          <p:cNvSpPr/>
          <p:nvPr/>
        </p:nvSpPr>
        <p:spPr>
          <a:xfrm>
            <a:off x="7662974" y="3606050"/>
            <a:ext cx="4552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대표 의견</a:t>
            </a:r>
            <a:endParaRPr b="1" i="0" sz="2200" u="none" cap="none" strike="noStrike"/>
          </a:p>
        </p:txBody>
      </p:sp>
      <p:sp>
        <p:nvSpPr>
          <p:cNvPr id="1305" name="Google Shape;1305;p97"/>
          <p:cNvSpPr/>
          <p:nvPr/>
        </p:nvSpPr>
        <p:spPr>
          <a:xfrm>
            <a:off x="7662982" y="4096464"/>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“글자체 선택이나 꾸밀 수 있는 요소가 있으면 좋겠다.”</a:t>
            </a:r>
            <a:endParaRPr b="0" i="0" sz="1750" u="none" cap="none" strike="noStrike"/>
          </a:p>
        </p:txBody>
      </p:sp>
      <p:sp>
        <p:nvSpPr>
          <p:cNvPr id="1306" name="Google Shape;1306;p97"/>
          <p:cNvSpPr/>
          <p:nvPr/>
        </p:nvSpPr>
        <p:spPr>
          <a:xfrm>
            <a:off x="7662982"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“세 가지 버전 중 선택할 수 있게 하면 좋겠다.”</a:t>
            </a:r>
            <a:endParaRPr b="0" i="0" sz="1750" u="none" cap="none" strike="noStrike"/>
          </a:p>
        </p:txBody>
      </p:sp>
      <p:sp>
        <p:nvSpPr>
          <p:cNvPr id="1307" name="Google Shape;1307;p97"/>
          <p:cNvSpPr/>
          <p:nvPr/>
        </p:nvSpPr>
        <p:spPr>
          <a:xfrm>
            <a:off x="12729725" y="7596550"/>
            <a:ext cx="1830300" cy="564300"/>
          </a:xfrm>
          <a:prstGeom prst="rect">
            <a:avLst/>
          </a:prstGeom>
          <a:solidFill>
            <a:srgbClr val="1917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98"/>
          <p:cNvSpPr/>
          <p:nvPr/>
        </p:nvSpPr>
        <p:spPr>
          <a:xfrm>
            <a:off x="7428548"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8"/>
          <p:cNvSpPr/>
          <p:nvPr/>
        </p:nvSpPr>
        <p:spPr>
          <a:xfrm>
            <a:off x="7418725" y="3371600"/>
            <a:ext cx="6422100" cy="2648700"/>
          </a:xfrm>
          <a:prstGeom prst="roundRect">
            <a:avLst>
              <a:gd fmla="val 4313" name="adj"/>
            </a:avLst>
          </a:prstGeom>
          <a:solidFill>
            <a:srgbClr val="B28150">
              <a:alpha val="6203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8"/>
          <p:cNvSpPr/>
          <p:nvPr/>
        </p:nvSpPr>
        <p:spPr>
          <a:xfrm>
            <a:off x="793790"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98"/>
          <p:cNvSpPr/>
          <p:nvPr/>
        </p:nvSpPr>
        <p:spPr>
          <a:xfrm>
            <a:off x="789550" y="3371600"/>
            <a:ext cx="6422100" cy="2648700"/>
          </a:xfrm>
          <a:prstGeom prst="roundRect">
            <a:avLst>
              <a:gd fmla="val 4313" name="adj"/>
            </a:avLst>
          </a:prstGeom>
          <a:solidFill>
            <a:srgbClr val="B28150">
              <a:alpha val="5000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FBFD"/>
              </a:solidFill>
              <a:highlight>
                <a:srgbClr val="F1D9A9"/>
              </a:highlight>
            </a:endParaRPr>
          </a:p>
        </p:txBody>
      </p:sp>
      <p:sp>
        <p:nvSpPr>
          <p:cNvPr id="1317" name="Google Shape;1317;p98"/>
          <p:cNvSpPr/>
          <p:nvPr/>
        </p:nvSpPr>
        <p:spPr>
          <a:xfrm>
            <a:off x="793804" y="2209200"/>
            <a:ext cx="78930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DDDDD"/>
              </a:buClr>
              <a:buSzPts val="4450"/>
              <a:buFont typeface="Mona Sans"/>
              <a:buNone/>
            </a:pPr>
            <a:r>
              <a:rPr lang="en-US" sz="4450">
                <a:solidFill>
                  <a:srgbClr val="DDDDDD"/>
                </a:solidFill>
                <a:latin typeface="Mona Sans"/>
                <a:ea typeface="Mona Sans"/>
                <a:cs typeface="Mona Sans"/>
                <a:sym typeface="Mona Sans"/>
              </a:rPr>
              <a:t>속도 및 처리 안정성 부족</a:t>
            </a:r>
            <a:endParaRPr b="0" i="0" sz="4450" u="none" cap="none" strike="noStrike"/>
          </a:p>
        </p:txBody>
      </p:sp>
      <p:sp>
        <p:nvSpPr>
          <p:cNvPr id="1318" name="Google Shape;1318;p98"/>
          <p:cNvSpPr/>
          <p:nvPr/>
        </p:nvSpPr>
        <p:spPr>
          <a:xfrm>
            <a:off x="1028225" y="3606051"/>
            <a:ext cx="4552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핵심 인사이트</a:t>
            </a:r>
            <a:endParaRPr b="1" i="0" sz="2200" u="none" cap="none" strike="noStrike"/>
          </a:p>
        </p:txBody>
      </p:sp>
      <p:sp>
        <p:nvSpPr>
          <p:cNvPr id="1319" name="Google Shape;1319;p98"/>
          <p:cNvSpPr/>
          <p:nvPr/>
        </p:nvSpPr>
        <p:spPr>
          <a:xfrm>
            <a:off x="1028224" y="4096464"/>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속도는 대체로 “빠르다”는 의견이 있으나 일부 상황에서 느림</a:t>
            </a:r>
            <a:endParaRPr b="0" i="0" sz="1750" u="none" cap="none" strike="noStrike"/>
          </a:p>
        </p:txBody>
      </p:sp>
      <p:sp>
        <p:nvSpPr>
          <p:cNvPr id="1320" name="Google Shape;1320;p98"/>
          <p:cNvSpPr/>
          <p:nvPr/>
        </p:nvSpPr>
        <p:spPr>
          <a:xfrm>
            <a:off x="1028224"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동시 요청이 </a:t>
            </a:r>
            <a:r>
              <a:rPr lang="en-US" sz="1750">
                <a:solidFill>
                  <a:srgbClr val="FFFFFF"/>
                </a:solidFill>
                <a:latin typeface="Funnel Sans"/>
                <a:ea typeface="Funnel Sans"/>
                <a:cs typeface="Funnel Sans"/>
                <a:sym typeface="Funnel Sans"/>
              </a:rPr>
              <a:t>많아지면</a:t>
            </a:r>
            <a:r>
              <a:rPr lang="en-US" sz="1750">
                <a:solidFill>
                  <a:srgbClr val="FFFFFF"/>
                </a:solidFill>
                <a:latin typeface="Funnel Sans"/>
                <a:ea typeface="Funnel Sans"/>
                <a:cs typeface="Funnel Sans"/>
                <a:sym typeface="Funnel Sans"/>
              </a:rPr>
              <a:t> 응답 지연.누락 사례 등장</a:t>
            </a:r>
            <a:endParaRPr b="0" i="0" sz="1750" u="none" cap="none" strike="noStrike"/>
          </a:p>
        </p:txBody>
      </p:sp>
      <p:sp>
        <p:nvSpPr>
          <p:cNvPr id="1321" name="Google Shape;1321;p98"/>
          <p:cNvSpPr/>
          <p:nvPr/>
        </p:nvSpPr>
        <p:spPr>
          <a:xfrm>
            <a:off x="1028224" y="4980861"/>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일부 사용자에게는 저장.공유 기능 오류 발생</a:t>
            </a:r>
            <a:endParaRPr b="0" i="0" sz="1750" u="none" cap="none" strike="noStrike"/>
          </a:p>
        </p:txBody>
      </p:sp>
      <p:sp>
        <p:nvSpPr>
          <p:cNvPr id="1322" name="Google Shape;1322;p98"/>
          <p:cNvSpPr/>
          <p:nvPr/>
        </p:nvSpPr>
        <p:spPr>
          <a:xfrm>
            <a:off x="7662974" y="3606050"/>
            <a:ext cx="4552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대표 의견</a:t>
            </a:r>
            <a:endParaRPr b="1" i="0" sz="2200" u="none" cap="none" strike="noStrike"/>
          </a:p>
        </p:txBody>
      </p:sp>
      <p:sp>
        <p:nvSpPr>
          <p:cNvPr id="1323" name="Google Shape;1323;p98"/>
          <p:cNvSpPr/>
          <p:nvPr/>
        </p:nvSpPr>
        <p:spPr>
          <a:xfrm>
            <a:off x="7662982" y="4096464"/>
            <a:ext cx="5939100" cy="363000"/>
          </a:xfrm>
          <a:prstGeom prst="rect">
            <a:avLst/>
          </a:prstGeom>
          <a:noFill/>
          <a:ln>
            <a:noFill/>
          </a:ln>
        </p:spPr>
        <p:txBody>
          <a:bodyPr anchorCtr="0" anchor="t" bIns="0" lIns="0" spcFirstLastPara="1" rIns="0" wrap="square" tIns="0">
            <a:noAutofit/>
          </a:bodyPr>
          <a:lstStyle/>
          <a:p>
            <a:pPr indent="-336550" lvl="0" marL="342900" marR="0" rtl="0" algn="l">
              <a:lnSpc>
                <a:spcPct val="162857"/>
              </a:lnSpc>
              <a:spcBef>
                <a:spcPts val="0"/>
              </a:spcBef>
              <a:spcAft>
                <a:spcPts val="0"/>
              </a:spcAft>
              <a:buClr>
                <a:srgbClr val="FFFFFF"/>
              </a:buClr>
              <a:buSzPts val="1650"/>
              <a:buFont typeface="Funnel Sans"/>
              <a:buChar char="•"/>
            </a:pPr>
            <a:r>
              <a:rPr lang="en-US" sz="1650">
                <a:solidFill>
                  <a:srgbClr val="FFFFFF"/>
                </a:solidFill>
                <a:latin typeface="Funnel Sans"/>
                <a:ea typeface="Funnel Sans"/>
                <a:cs typeface="Funnel Sans"/>
                <a:sym typeface="Funnel Sans"/>
              </a:rPr>
              <a:t>“속도는 빠른 편인데, 원하는 결과가 반영되지 않는 경우가 있다.”</a:t>
            </a:r>
            <a:endParaRPr b="0" i="0" sz="1650" u="none" cap="none" strike="noStrike"/>
          </a:p>
        </p:txBody>
      </p:sp>
      <p:sp>
        <p:nvSpPr>
          <p:cNvPr id="1324" name="Google Shape;1324;p98"/>
          <p:cNvSpPr/>
          <p:nvPr/>
        </p:nvSpPr>
        <p:spPr>
          <a:xfrm>
            <a:off x="7662982"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“저장된 이미지가 제대로 반영되지 않았다.”</a:t>
            </a:r>
            <a:endParaRPr b="0" i="0" sz="1750" u="none" cap="none" strike="noStrike"/>
          </a:p>
        </p:txBody>
      </p:sp>
      <p:sp>
        <p:nvSpPr>
          <p:cNvPr id="1325" name="Google Shape;1325;p98"/>
          <p:cNvSpPr/>
          <p:nvPr/>
        </p:nvSpPr>
        <p:spPr>
          <a:xfrm>
            <a:off x="7662982" y="4980861"/>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“좀 더 빠르고 안정적이면 좋겠다.”</a:t>
            </a:r>
            <a:endParaRPr b="0" i="0" sz="1750" u="none" cap="none" strike="noStrike"/>
          </a:p>
        </p:txBody>
      </p:sp>
      <p:sp>
        <p:nvSpPr>
          <p:cNvPr id="1326" name="Google Shape;1326;p98"/>
          <p:cNvSpPr/>
          <p:nvPr/>
        </p:nvSpPr>
        <p:spPr>
          <a:xfrm>
            <a:off x="12729725" y="7596550"/>
            <a:ext cx="1830300" cy="564300"/>
          </a:xfrm>
          <a:prstGeom prst="rect">
            <a:avLst/>
          </a:prstGeom>
          <a:solidFill>
            <a:srgbClr val="1917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99"/>
          <p:cNvSpPr/>
          <p:nvPr/>
        </p:nvSpPr>
        <p:spPr>
          <a:xfrm>
            <a:off x="7428548"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9"/>
          <p:cNvSpPr/>
          <p:nvPr/>
        </p:nvSpPr>
        <p:spPr>
          <a:xfrm>
            <a:off x="7418725" y="3371600"/>
            <a:ext cx="6422100" cy="2648700"/>
          </a:xfrm>
          <a:prstGeom prst="roundRect">
            <a:avLst>
              <a:gd fmla="val 4313" name="adj"/>
            </a:avLst>
          </a:prstGeom>
          <a:solidFill>
            <a:srgbClr val="B28150">
              <a:alpha val="6203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9"/>
          <p:cNvSpPr/>
          <p:nvPr/>
        </p:nvSpPr>
        <p:spPr>
          <a:xfrm>
            <a:off x="793790" y="3371612"/>
            <a:ext cx="6408000" cy="2648700"/>
          </a:xfrm>
          <a:prstGeom prst="roundRect">
            <a:avLst>
              <a:gd fmla="val 3597"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9"/>
          <p:cNvSpPr/>
          <p:nvPr/>
        </p:nvSpPr>
        <p:spPr>
          <a:xfrm>
            <a:off x="789550" y="3371600"/>
            <a:ext cx="6422100" cy="2648700"/>
          </a:xfrm>
          <a:prstGeom prst="roundRect">
            <a:avLst>
              <a:gd fmla="val 4313" name="adj"/>
            </a:avLst>
          </a:prstGeom>
          <a:solidFill>
            <a:srgbClr val="B28150">
              <a:alpha val="5000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FBFD"/>
              </a:solidFill>
              <a:highlight>
                <a:srgbClr val="F1D9A9"/>
              </a:highlight>
            </a:endParaRPr>
          </a:p>
        </p:txBody>
      </p:sp>
      <p:sp>
        <p:nvSpPr>
          <p:cNvPr id="1336" name="Google Shape;1336;p99"/>
          <p:cNvSpPr/>
          <p:nvPr/>
        </p:nvSpPr>
        <p:spPr>
          <a:xfrm>
            <a:off x="793790" y="2209205"/>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DDDDD"/>
              </a:buClr>
              <a:buSzPts val="4450"/>
              <a:buFont typeface="Mona Sans"/>
              <a:buNone/>
            </a:pPr>
            <a:r>
              <a:rPr lang="en-US" sz="4450">
                <a:solidFill>
                  <a:srgbClr val="DDDDDD"/>
                </a:solidFill>
                <a:latin typeface="Mona Sans"/>
                <a:ea typeface="Mona Sans"/>
                <a:cs typeface="Mona Sans"/>
                <a:sym typeface="Mona Sans"/>
              </a:rPr>
              <a:t>서비스 흐름 유연성 부족</a:t>
            </a:r>
            <a:endParaRPr b="0" i="0" sz="4450" u="none" cap="none" strike="noStrike"/>
          </a:p>
        </p:txBody>
      </p:sp>
      <p:sp>
        <p:nvSpPr>
          <p:cNvPr id="1337" name="Google Shape;1337;p99"/>
          <p:cNvSpPr/>
          <p:nvPr/>
        </p:nvSpPr>
        <p:spPr>
          <a:xfrm>
            <a:off x="1028225" y="3606051"/>
            <a:ext cx="4552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핵심 인사이트</a:t>
            </a:r>
            <a:endParaRPr b="1" i="0" sz="2200" u="none" cap="none" strike="noStrike"/>
          </a:p>
        </p:txBody>
      </p:sp>
      <p:sp>
        <p:nvSpPr>
          <p:cNvPr id="1338" name="Google Shape;1338;p99"/>
          <p:cNvSpPr/>
          <p:nvPr/>
        </p:nvSpPr>
        <p:spPr>
          <a:xfrm>
            <a:off x="1028224" y="4096464"/>
            <a:ext cx="5939100" cy="363000"/>
          </a:xfrm>
          <a:prstGeom prst="rect">
            <a:avLst/>
          </a:prstGeom>
          <a:noFill/>
          <a:ln>
            <a:noFill/>
          </a:ln>
        </p:spPr>
        <p:txBody>
          <a:bodyPr anchorCtr="0" anchor="t" bIns="0" lIns="0" spcFirstLastPara="1" rIns="0" wrap="square" tIns="0">
            <a:noAutofit/>
          </a:bodyPr>
          <a:lstStyle/>
          <a:p>
            <a:pPr indent="-330200" lvl="0" marL="342900" marR="0" rtl="0" algn="l">
              <a:lnSpc>
                <a:spcPct val="162857"/>
              </a:lnSpc>
              <a:spcBef>
                <a:spcPts val="0"/>
              </a:spcBef>
              <a:spcAft>
                <a:spcPts val="0"/>
              </a:spcAft>
              <a:buClr>
                <a:srgbClr val="FFFFFF"/>
              </a:buClr>
              <a:buSzPts val="1550"/>
              <a:buFont typeface="Funnel Sans"/>
              <a:buChar char="•"/>
            </a:pPr>
            <a:r>
              <a:rPr lang="en-US" sz="1550">
                <a:solidFill>
                  <a:srgbClr val="FFFFFF"/>
                </a:solidFill>
                <a:latin typeface="Funnel Sans"/>
                <a:ea typeface="Funnel Sans"/>
                <a:cs typeface="Funnel Sans"/>
                <a:sym typeface="Funnel Sans"/>
              </a:rPr>
              <a:t>포스터 생성 도중 다른 요소를 만들고 싶어도 전환이 자유롭지 않음</a:t>
            </a:r>
            <a:endParaRPr b="0" i="0" sz="1550" u="none" cap="none" strike="noStrike"/>
          </a:p>
        </p:txBody>
      </p:sp>
      <p:sp>
        <p:nvSpPr>
          <p:cNvPr id="1339" name="Google Shape;1339;p99"/>
          <p:cNvSpPr/>
          <p:nvPr/>
        </p:nvSpPr>
        <p:spPr>
          <a:xfrm>
            <a:off x="1028224"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채팅 중간에 작업을 바꿀 수 있는 유연성이 부족</a:t>
            </a:r>
            <a:endParaRPr b="0" i="0" sz="1750" u="none" cap="none" strike="noStrike"/>
          </a:p>
        </p:txBody>
      </p:sp>
      <p:sp>
        <p:nvSpPr>
          <p:cNvPr id="1340" name="Google Shape;1340;p99"/>
          <p:cNvSpPr/>
          <p:nvPr/>
        </p:nvSpPr>
        <p:spPr>
          <a:xfrm>
            <a:off x="1028224" y="4980861"/>
            <a:ext cx="5939100" cy="363000"/>
          </a:xfrm>
          <a:prstGeom prst="rect">
            <a:avLst/>
          </a:prstGeom>
          <a:noFill/>
          <a:ln>
            <a:noFill/>
          </a:ln>
        </p:spPr>
        <p:txBody>
          <a:bodyPr anchorCtr="0" anchor="t" bIns="0" lIns="0" spcFirstLastPara="1" rIns="0" wrap="square" tIns="0">
            <a:noAutofit/>
          </a:bodyPr>
          <a:lstStyle/>
          <a:p>
            <a:pPr indent="-336550" lvl="0" marL="342900" marR="0" rtl="0" algn="l">
              <a:lnSpc>
                <a:spcPct val="162857"/>
              </a:lnSpc>
              <a:spcBef>
                <a:spcPts val="0"/>
              </a:spcBef>
              <a:spcAft>
                <a:spcPts val="0"/>
              </a:spcAft>
              <a:buClr>
                <a:srgbClr val="FFFFFF"/>
              </a:buClr>
              <a:buSzPts val="1650"/>
              <a:buFont typeface="Funnel Sans"/>
              <a:buChar char="•"/>
            </a:pPr>
            <a:r>
              <a:rPr lang="en-US" sz="1650">
                <a:solidFill>
                  <a:srgbClr val="FFFFFF"/>
                </a:solidFill>
                <a:latin typeface="Funnel Sans"/>
                <a:ea typeface="Funnel Sans"/>
                <a:cs typeface="Funnel Sans"/>
                <a:sym typeface="Funnel Sans"/>
              </a:rPr>
              <a:t>전반적으로 “챗봇과 유연하게 협업하는 느낌”이 약하다는 의견</a:t>
            </a:r>
            <a:endParaRPr b="0" i="0" sz="1650" u="none" cap="none" strike="noStrike"/>
          </a:p>
        </p:txBody>
      </p:sp>
      <p:sp>
        <p:nvSpPr>
          <p:cNvPr id="1341" name="Google Shape;1341;p99"/>
          <p:cNvSpPr/>
          <p:nvPr/>
        </p:nvSpPr>
        <p:spPr>
          <a:xfrm>
            <a:off x="7662974" y="3606050"/>
            <a:ext cx="45525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Mona Sans"/>
              <a:buNone/>
            </a:pPr>
            <a:r>
              <a:rPr b="1" lang="en-US" sz="2200">
                <a:solidFill>
                  <a:srgbClr val="FFFFFF"/>
                </a:solidFill>
                <a:latin typeface="Mona Sans"/>
                <a:ea typeface="Mona Sans"/>
                <a:cs typeface="Mona Sans"/>
                <a:sym typeface="Mona Sans"/>
              </a:rPr>
              <a:t>대표 의견</a:t>
            </a:r>
            <a:endParaRPr b="1" i="0" sz="2200" u="none" cap="none" strike="noStrike"/>
          </a:p>
        </p:txBody>
      </p:sp>
      <p:sp>
        <p:nvSpPr>
          <p:cNvPr id="1342" name="Google Shape;1342;p99"/>
          <p:cNvSpPr/>
          <p:nvPr/>
        </p:nvSpPr>
        <p:spPr>
          <a:xfrm>
            <a:off x="7662982" y="4096464"/>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“포스터 제작 중에도 다른 걸 클릭해 만들 수 있으면 좋겠다.”</a:t>
            </a:r>
            <a:endParaRPr b="0" i="0" sz="1750" u="none" cap="none" strike="noStrike"/>
          </a:p>
        </p:txBody>
      </p:sp>
      <p:sp>
        <p:nvSpPr>
          <p:cNvPr id="1343" name="Google Shape;1343;p99"/>
          <p:cNvSpPr/>
          <p:nvPr/>
        </p:nvSpPr>
        <p:spPr>
          <a:xfrm>
            <a:off x="7662982" y="4538663"/>
            <a:ext cx="59391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FFFFFF"/>
              </a:buClr>
              <a:buSzPts val="1750"/>
              <a:buFont typeface="Funnel Sans"/>
              <a:buChar char="•"/>
            </a:pPr>
            <a:r>
              <a:rPr lang="en-US" sz="1750">
                <a:solidFill>
                  <a:srgbClr val="FFFFFF"/>
                </a:solidFill>
                <a:latin typeface="Funnel Sans"/>
                <a:ea typeface="Funnel Sans"/>
                <a:cs typeface="Funnel Sans"/>
                <a:sym typeface="Funnel Sans"/>
              </a:rPr>
              <a:t>“은행 챗봇처럼 중간에 옵션 선택이 자유로우면 좋겠다.”</a:t>
            </a:r>
            <a:endParaRPr b="0" i="0" sz="1750" u="none" cap="none" strike="noStrike"/>
          </a:p>
        </p:txBody>
      </p:sp>
      <p:sp>
        <p:nvSpPr>
          <p:cNvPr id="1344" name="Google Shape;1344;p99"/>
          <p:cNvSpPr/>
          <p:nvPr/>
        </p:nvSpPr>
        <p:spPr>
          <a:xfrm>
            <a:off x="12729725" y="7596550"/>
            <a:ext cx="1830300" cy="564300"/>
          </a:xfrm>
          <a:prstGeom prst="rect">
            <a:avLst/>
          </a:prstGeom>
          <a:solidFill>
            <a:srgbClr val="1917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100"/>
          <p:cNvPicPr preferRelativeResize="0"/>
          <p:nvPr/>
        </p:nvPicPr>
        <p:blipFill>
          <a:blip r:embed="rId3">
            <a:alphaModFix/>
          </a:blip>
          <a:stretch>
            <a:fillRect/>
          </a:stretch>
        </p:blipFill>
        <p:spPr>
          <a:xfrm>
            <a:off x="0" y="0"/>
            <a:ext cx="14630400" cy="8229601"/>
          </a:xfrm>
          <a:prstGeom prst="rect">
            <a:avLst/>
          </a:prstGeom>
          <a:noFill/>
          <a:ln>
            <a:noFill/>
          </a:ln>
        </p:spPr>
      </p:pic>
      <p:sp>
        <p:nvSpPr>
          <p:cNvPr id="1351" name="Google Shape;1351;p100"/>
          <p:cNvSpPr/>
          <p:nvPr/>
        </p:nvSpPr>
        <p:spPr>
          <a:xfrm>
            <a:off x="0" y="0"/>
            <a:ext cx="14630400" cy="8229600"/>
          </a:xfrm>
          <a:prstGeom prst="rect">
            <a:avLst/>
          </a:prstGeom>
          <a:solidFill>
            <a:srgbClr val="000000">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0"/>
          <p:cNvSpPr txBox="1"/>
          <p:nvPr/>
        </p:nvSpPr>
        <p:spPr>
          <a:xfrm>
            <a:off x="4823300" y="3019625"/>
            <a:ext cx="90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53" name="Google Shape;1353;p100"/>
          <p:cNvSpPr/>
          <p:nvPr/>
        </p:nvSpPr>
        <p:spPr>
          <a:xfrm>
            <a:off x="793790" y="2621518"/>
            <a:ext cx="54972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Expansion</a:t>
            </a:r>
            <a:r>
              <a:rPr b="1" lang="en-US" sz="3900">
                <a:solidFill>
                  <a:srgbClr val="F2F2F3"/>
                </a:solidFill>
                <a:latin typeface="Poppins"/>
                <a:ea typeface="Poppins"/>
                <a:cs typeface="Poppins"/>
                <a:sym typeface="Poppins"/>
              </a:rPr>
              <a:t> Strategy </a:t>
            </a:r>
            <a:endParaRPr b="1" sz="3900">
              <a:solidFill>
                <a:srgbClr val="F2F2F3"/>
              </a:solidFill>
              <a:latin typeface="Poppins"/>
              <a:ea typeface="Poppins"/>
              <a:cs typeface="Poppins"/>
              <a:sym typeface="Poppins"/>
            </a:endParaRPr>
          </a:p>
          <a:p>
            <a:pPr indent="0" lvl="0" marL="0" marR="0" rtl="0" algn="l">
              <a:lnSpc>
                <a:spcPct val="124359"/>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&amp; Next Steps</a:t>
            </a:r>
            <a:endParaRPr b="0" i="0" sz="3900" u="none" cap="none" strike="noStrike"/>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preencoded.png" id="1359" name="Google Shape;1359;p101"/>
          <p:cNvPicPr preferRelativeResize="0"/>
          <p:nvPr/>
        </p:nvPicPr>
        <p:blipFill rotWithShape="1">
          <a:blip r:embed="rId3">
            <a:alphaModFix/>
          </a:blip>
          <a:srcRect b="0" l="0" r="0" t="0"/>
          <a:stretch/>
        </p:blipFill>
        <p:spPr>
          <a:xfrm>
            <a:off x="0" y="0"/>
            <a:ext cx="14630397" cy="8229601"/>
          </a:xfrm>
          <a:prstGeom prst="rect">
            <a:avLst/>
          </a:prstGeom>
          <a:noFill/>
          <a:ln>
            <a:noFill/>
          </a:ln>
        </p:spPr>
      </p:pic>
      <p:sp>
        <p:nvSpPr>
          <p:cNvPr id="1360" name="Google Shape;1360;p101"/>
          <p:cNvSpPr/>
          <p:nvPr/>
        </p:nvSpPr>
        <p:spPr>
          <a:xfrm>
            <a:off x="0" y="0"/>
            <a:ext cx="14630400" cy="8229600"/>
          </a:xfrm>
          <a:prstGeom prst="rect">
            <a:avLst/>
          </a:prstGeom>
          <a:solidFill>
            <a:srgbClr val="050505">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1"/>
          <p:cNvSpPr/>
          <p:nvPr/>
        </p:nvSpPr>
        <p:spPr>
          <a:xfrm>
            <a:off x="793790" y="1373386"/>
            <a:ext cx="54288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lang="en-US" sz="3900">
                <a:solidFill>
                  <a:srgbClr val="F2F2F3"/>
                </a:solidFill>
                <a:latin typeface="Mona Sans SemiBold"/>
                <a:ea typeface="Mona Sans SemiBold"/>
                <a:cs typeface="Mona Sans SemiBold"/>
                <a:sym typeface="Mona Sans SemiBold"/>
              </a:rPr>
              <a:t>서비스 개선 포인트</a:t>
            </a:r>
            <a:endParaRPr i="0" sz="3900" u="none" cap="none" strike="noStrike">
              <a:latin typeface="Mona Sans SemiBold"/>
              <a:ea typeface="Mona Sans SemiBold"/>
              <a:cs typeface="Mona Sans SemiBold"/>
              <a:sym typeface="Mona Sans SemiBold"/>
            </a:endParaRPr>
          </a:p>
        </p:txBody>
      </p:sp>
      <p:sp>
        <p:nvSpPr>
          <p:cNvPr id="1362" name="Google Shape;1362;p101"/>
          <p:cNvSpPr/>
          <p:nvPr/>
        </p:nvSpPr>
        <p:spPr>
          <a:xfrm>
            <a:off x="793800" y="2597575"/>
            <a:ext cx="3585900" cy="310200"/>
          </a:xfrm>
          <a:prstGeom prst="rect">
            <a:avLst/>
          </a:prstGeom>
          <a:noFill/>
          <a:ln>
            <a:noFill/>
          </a:ln>
        </p:spPr>
        <p:txBody>
          <a:bodyPr anchorCtr="0" anchor="t" bIns="0" lIns="0" spcFirstLastPara="1" rIns="0" wrap="square" tIns="0">
            <a:noAutofit/>
          </a:bodyPr>
          <a:lstStyle/>
          <a:p>
            <a:pPr indent="0" lvl="0" marL="0" marR="0" rtl="0" algn="r">
              <a:lnSpc>
                <a:spcPct val="123076"/>
              </a:lnSpc>
              <a:spcBef>
                <a:spcPts val="0"/>
              </a:spcBef>
              <a:spcAft>
                <a:spcPts val="0"/>
              </a:spcAft>
              <a:buClr>
                <a:srgbClr val="E5E0DF"/>
              </a:buClr>
              <a:buSzPts val="1950"/>
              <a:buFont typeface="Poppins"/>
              <a:buNone/>
            </a:pPr>
            <a:r>
              <a:rPr lang="en-US" sz="1950">
                <a:solidFill>
                  <a:srgbClr val="E5E0DF"/>
                </a:solidFill>
                <a:latin typeface="Poppins"/>
                <a:ea typeface="Poppins"/>
                <a:cs typeface="Poppins"/>
                <a:sym typeface="Poppins"/>
              </a:rPr>
              <a:t>모델링.튜닝 불가로 인한 품질 한계</a:t>
            </a:r>
            <a:endParaRPr b="0" i="0" sz="1950" u="none" cap="none" strike="noStrike"/>
          </a:p>
        </p:txBody>
      </p:sp>
      <p:sp>
        <p:nvSpPr>
          <p:cNvPr id="1363" name="Google Shape;1363;p101"/>
          <p:cNvSpPr/>
          <p:nvPr/>
        </p:nvSpPr>
        <p:spPr>
          <a:xfrm>
            <a:off x="793790" y="3026807"/>
            <a:ext cx="39411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SDXL.Flux 등 고품질 모델 튜닝 불가</a:t>
            </a:r>
            <a:endParaRPr b="0" i="0" sz="1550" u="none" cap="none" strike="noStrike"/>
          </a:p>
        </p:txBody>
      </p:sp>
      <p:sp>
        <p:nvSpPr>
          <p:cNvPr id="1364" name="Google Shape;1364;p101"/>
          <p:cNvSpPr/>
          <p:nvPr/>
        </p:nvSpPr>
        <p:spPr>
          <a:xfrm>
            <a:off x="793790" y="3413760"/>
            <a:ext cx="3941100" cy="317400"/>
          </a:xfrm>
          <a:prstGeom prst="rect">
            <a:avLst/>
          </a:prstGeom>
          <a:noFill/>
          <a:ln>
            <a:noFill/>
          </a:ln>
        </p:spPr>
        <p:txBody>
          <a:bodyPr anchorCtr="0" anchor="t" bIns="0" lIns="0" spcFirstLastPara="1" rIns="0" wrap="square" tIns="0">
            <a:noAutofit/>
          </a:bodyPr>
          <a:lstStyle/>
          <a:p>
            <a:pPr indent="-336550" lvl="0" marL="342900" marR="0" rtl="0" algn="l">
              <a:lnSpc>
                <a:spcPct val="161290"/>
              </a:lnSpc>
              <a:spcBef>
                <a:spcPts val="0"/>
              </a:spcBef>
              <a:spcAft>
                <a:spcPts val="0"/>
              </a:spcAft>
              <a:buClr>
                <a:srgbClr val="E5E0DF"/>
              </a:buClr>
              <a:buSzPts val="1450"/>
              <a:buFont typeface="Roboto"/>
              <a:buChar char="•"/>
            </a:pPr>
            <a:r>
              <a:rPr lang="en-US" sz="1450">
                <a:solidFill>
                  <a:srgbClr val="E5E0DF"/>
                </a:solidFill>
                <a:latin typeface="Roboto"/>
                <a:ea typeface="Roboto"/>
                <a:cs typeface="Roboto"/>
                <a:sym typeface="Roboto"/>
              </a:rPr>
              <a:t>IP-Adapter, ControlNet 조합에서 일관성 낮음</a:t>
            </a:r>
            <a:endParaRPr b="0" i="0" sz="1450" u="none" cap="none" strike="noStrike"/>
          </a:p>
        </p:txBody>
      </p:sp>
      <p:sp>
        <p:nvSpPr>
          <p:cNvPr id="1365" name="Google Shape;1365;p101"/>
          <p:cNvSpPr/>
          <p:nvPr/>
        </p:nvSpPr>
        <p:spPr>
          <a:xfrm>
            <a:off x="793790" y="3800713"/>
            <a:ext cx="39411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업종.브랜드 특화 스타일 반영 한계</a:t>
            </a:r>
            <a:endParaRPr b="0" i="0" sz="1550" u="none" cap="none" strike="noStrike"/>
          </a:p>
        </p:txBody>
      </p:sp>
      <p:pic>
        <p:nvPicPr>
          <p:cNvPr descr="preencoded.png" id="1366" name="Google Shape;1366;p101"/>
          <p:cNvPicPr preferRelativeResize="0"/>
          <p:nvPr/>
        </p:nvPicPr>
        <p:blipFill rotWithShape="1">
          <a:blip r:embed="rId4">
            <a:alphaModFix/>
          </a:blip>
          <a:srcRect b="0" l="0" r="0" t="0"/>
          <a:stretch/>
        </p:blipFill>
        <p:spPr>
          <a:xfrm>
            <a:off x="5032653" y="2291120"/>
            <a:ext cx="4564976" cy="4564976"/>
          </a:xfrm>
          <a:prstGeom prst="rect">
            <a:avLst/>
          </a:prstGeom>
          <a:noFill/>
          <a:ln>
            <a:noFill/>
          </a:ln>
        </p:spPr>
      </p:pic>
      <p:pic>
        <p:nvPicPr>
          <p:cNvPr descr="preencoded.png" id="1367" name="Google Shape;1367;p101"/>
          <p:cNvPicPr preferRelativeResize="0"/>
          <p:nvPr/>
        </p:nvPicPr>
        <p:blipFill rotWithShape="1">
          <a:blip r:embed="rId5">
            <a:alphaModFix/>
          </a:blip>
          <a:srcRect b="0" l="0" r="0" t="0"/>
          <a:stretch/>
        </p:blipFill>
        <p:spPr>
          <a:xfrm>
            <a:off x="6036766" y="3295233"/>
            <a:ext cx="296942" cy="296942"/>
          </a:xfrm>
          <a:prstGeom prst="rect">
            <a:avLst/>
          </a:prstGeom>
          <a:noFill/>
          <a:ln>
            <a:noFill/>
          </a:ln>
        </p:spPr>
      </p:pic>
      <p:sp>
        <p:nvSpPr>
          <p:cNvPr id="1368" name="Google Shape;1368;p101"/>
          <p:cNvSpPr/>
          <p:nvPr/>
        </p:nvSpPr>
        <p:spPr>
          <a:xfrm>
            <a:off x="9895273" y="2597575"/>
            <a:ext cx="40041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5E0DF"/>
              </a:buClr>
              <a:buSzPts val="1950"/>
              <a:buFont typeface="Poppins"/>
              <a:buNone/>
            </a:pPr>
            <a:r>
              <a:rPr lang="en-US" sz="1950">
                <a:solidFill>
                  <a:srgbClr val="E5E0DF"/>
                </a:solidFill>
                <a:latin typeface="Poppins"/>
                <a:ea typeface="Poppins"/>
                <a:cs typeface="Poppins"/>
                <a:sym typeface="Poppins"/>
              </a:rPr>
              <a:t>유저 친화적 UI/UX 구현 시간 부족</a:t>
            </a:r>
            <a:endParaRPr b="0" i="0" sz="1950" u="none" cap="none" strike="noStrike"/>
          </a:p>
        </p:txBody>
      </p:sp>
      <p:sp>
        <p:nvSpPr>
          <p:cNvPr id="1369" name="Google Shape;1369;p101"/>
          <p:cNvSpPr/>
          <p:nvPr/>
        </p:nvSpPr>
        <p:spPr>
          <a:xfrm>
            <a:off x="9895284" y="3026807"/>
            <a:ext cx="3941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텍스트 삽입 기능 다양성 부족</a:t>
            </a:r>
            <a:endParaRPr b="0" i="0" sz="1550" u="none" cap="none" strike="noStrike"/>
          </a:p>
        </p:txBody>
      </p:sp>
      <p:sp>
        <p:nvSpPr>
          <p:cNvPr id="1370" name="Google Shape;1370;p101"/>
          <p:cNvSpPr/>
          <p:nvPr/>
        </p:nvSpPr>
        <p:spPr>
          <a:xfrm>
            <a:off x="9895284" y="3413760"/>
            <a:ext cx="3941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소상공인 관점에서 ‘완성형’ 수준 X</a:t>
            </a:r>
            <a:endParaRPr b="0" i="0" sz="1550" u="none" cap="none" strike="noStrike"/>
          </a:p>
        </p:txBody>
      </p:sp>
      <p:pic>
        <p:nvPicPr>
          <p:cNvPr descr="preencoded.png" id="1371" name="Google Shape;1371;p101"/>
          <p:cNvPicPr preferRelativeResize="0"/>
          <p:nvPr/>
        </p:nvPicPr>
        <p:blipFill rotWithShape="1">
          <a:blip r:embed="rId6">
            <a:alphaModFix/>
          </a:blip>
          <a:srcRect b="0" l="0" r="0" t="0"/>
          <a:stretch/>
        </p:blipFill>
        <p:spPr>
          <a:xfrm>
            <a:off x="5032653" y="2291120"/>
            <a:ext cx="4564976" cy="4564976"/>
          </a:xfrm>
          <a:prstGeom prst="rect">
            <a:avLst/>
          </a:prstGeom>
          <a:noFill/>
          <a:ln>
            <a:noFill/>
          </a:ln>
        </p:spPr>
      </p:pic>
      <p:pic>
        <p:nvPicPr>
          <p:cNvPr descr="preencoded.png" id="1372" name="Google Shape;1372;p101"/>
          <p:cNvPicPr preferRelativeResize="0"/>
          <p:nvPr/>
        </p:nvPicPr>
        <p:blipFill rotWithShape="1">
          <a:blip r:embed="rId7">
            <a:alphaModFix/>
          </a:blip>
          <a:srcRect b="0" l="0" r="0" t="0"/>
          <a:stretch/>
        </p:blipFill>
        <p:spPr>
          <a:xfrm>
            <a:off x="8296335" y="3295233"/>
            <a:ext cx="296942" cy="296942"/>
          </a:xfrm>
          <a:prstGeom prst="rect">
            <a:avLst/>
          </a:prstGeom>
          <a:noFill/>
          <a:ln>
            <a:noFill/>
          </a:ln>
        </p:spPr>
      </p:pic>
      <p:sp>
        <p:nvSpPr>
          <p:cNvPr id="1373" name="Google Shape;1373;p101"/>
          <p:cNvSpPr/>
          <p:nvPr/>
        </p:nvSpPr>
        <p:spPr>
          <a:xfrm>
            <a:off x="9895274" y="5028850"/>
            <a:ext cx="4362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5E0DF"/>
              </a:buClr>
              <a:buSzPts val="1950"/>
              <a:buFont typeface="Poppins"/>
              <a:buNone/>
            </a:pPr>
            <a:r>
              <a:rPr lang="en-US" sz="1950">
                <a:solidFill>
                  <a:srgbClr val="E5E0DF"/>
                </a:solidFill>
                <a:latin typeface="Poppins"/>
                <a:ea typeface="Poppins"/>
                <a:cs typeface="Poppins"/>
                <a:sym typeface="Poppins"/>
              </a:rPr>
              <a:t>서버 </a:t>
            </a:r>
            <a:r>
              <a:rPr lang="en-US" sz="1950">
                <a:solidFill>
                  <a:srgbClr val="E5E0DF"/>
                </a:solidFill>
                <a:latin typeface="Poppins"/>
                <a:ea typeface="Poppins"/>
                <a:cs typeface="Poppins"/>
                <a:sym typeface="Poppins"/>
              </a:rPr>
              <a:t>최적화에도 동시성 한계</a:t>
            </a:r>
            <a:endParaRPr b="0" i="0" sz="1950" u="none" cap="none" strike="noStrike"/>
          </a:p>
        </p:txBody>
      </p:sp>
      <p:sp>
        <p:nvSpPr>
          <p:cNvPr id="1374" name="Google Shape;1374;p101"/>
          <p:cNvSpPr/>
          <p:nvPr/>
        </p:nvSpPr>
        <p:spPr>
          <a:xfrm>
            <a:off x="9895284" y="5458063"/>
            <a:ext cx="3941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평균 latency 30 - 35초</a:t>
            </a:r>
            <a:endParaRPr b="0" i="0" sz="1550" u="none" cap="none" strike="noStrike"/>
          </a:p>
        </p:txBody>
      </p:sp>
      <p:sp>
        <p:nvSpPr>
          <p:cNvPr id="1375" name="Google Shape;1375;p101"/>
          <p:cNvSpPr/>
          <p:nvPr/>
        </p:nvSpPr>
        <p:spPr>
          <a:xfrm>
            <a:off x="9895284" y="5845016"/>
            <a:ext cx="3941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동시 10명 이상 요청 시 대기열 증가</a:t>
            </a:r>
            <a:endParaRPr b="0" i="0" sz="1550" u="none" cap="none" strike="noStrike"/>
          </a:p>
        </p:txBody>
      </p:sp>
      <p:sp>
        <p:nvSpPr>
          <p:cNvPr id="1376" name="Google Shape;1376;p101"/>
          <p:cNvSpPr/>
          <p:nvPr/>
        </p:nvSpPr>
        <p:spPr>
          <a:xfrm>
            <a:off x="9895284" y="6231969"/>
            <a:ext cx="3941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완전한 고성능 서비스 구현 한계</a:t>
            </a:r>
            <a:endParaRPr b="0" i="0" sz="1550" u="none" cap="none" strike="noStrike"/>
          </a:p>
        </p:txBody>
      </p:sp>
      <p:pic>
        <p:nvPicPr>
          <p:cNvPr descr="preencoded.png" id="1377" name="Google Shape;1377;p101"/>
          <p:cNvPicPr preferRelativeResize="0"/>
          <p:nvPr/>
        </p:nvPicPr>
        <p:blipFill rotWithShape="1">
          <a:blip r:embed="rId8">
            <a:alphaModFix/>
          </a:blip>
          <a:srcRect b="0" l="0" r="0" t="0"/>
          <a:stretch/>
        </p:blipFill>
        <p:spPr>
          <a:xfrm>
            <a:off x="5032653" y="2291120"/>
            <a:ext cx="4564976" cy="4564976"/>
          </a:xfrm>
          <a:prstGeom prst="rect">
            <a:avLst/>
          </a:prstGeom>
          <a:noFill/>
          <a:ln>
            <a:noFill/>
          </a:ln>
        </p:spPr>
      </p:pic>
      <p:pic>
        <p:nvPicPr>
          <p:cNvPr descr="preencoded.png" id="1378" name="Google Shape;1378;p101"/>
          <p:cNvPicPr preferRelativeResize="0"/>
          <p:nvPr/>
        </p:nvPicPr>
        <p:blipFill rotWithShape="1">
          <a:blip r:embed="rId9">
            <a:alphaModFix/>
          </a:blip>
          <a:srcRect b="0" l="0" r="0" t="0"/>
          <a:stretch/>
        </p:blipFill>
        <p:spPr>
          <a:xfrm>
            <a:off x="8296335" y="5554801"/>
            <a:ext cx="296942" cy="296942"/>
          </a:xfrm>
          <a:prstGeom prst="rect">
            <a:avLst/>
          </a:prstGeom>
          <a:noFill/>
          <a:ln>
            <a:noFill/>
          </a:ln>
        </p:spPr>
      </p:pic>
      <p:sp>
        <p:nvSpPr>
          <p:cNvPr id="1379" name="Google Shape;1379;p101"/>
          <p:cNvSpPr/>
          <p:nvPr/>
        </p:nvSpPr>
        <p:spPr>
          <a:xfrm>
            <a:off x="793800" y="5028850"/>
            <a:ext cx="1830300" cy="310200"/>
          </a:xfrm>
          <a:prstGeom prst="rect">
            <a:avLst/>
          </a:prstGeom>
          <a:noFill/>
          <a:ln>
            <a:noFill/>
          </a:ln>
        </p:spPr>
        <p:txBody>
          <a:bodyPr anchorCtr="0" anchor="t" bIns="0" lIns="0" spcFirstLastPara="1" rIns="0" wrap="square" tIns="0">
            <a:noAutofit/>
          </a:bodyPr>
          <a:lstStyle/>
          <a:p>
            <a:pPr indent="0" lvl="0" marL="0" marR="0" rtl="0" algn="r">
              <a:lnSpc>
                <a:spcPct val="123076"/>
              </a:lnSpc>
              <a:spcBef>
                <a:spcPts val="0"/>
              </a:spcBef>
              <a:spcAft>
                <a:spcPts val="0"/>
              </a:spcAft>
              <a:buClr>
                <a:srgbClr val="E5E0DF"/>
              </a:buClr>
              <a:buSzPts val="1950"/>
              <a:buFont typeface="Poppins"/>
              <a:buNone/>
            </a:pPr>
            <a:r>
              <a:rPr lang="en-US" sz="1950">
                <a:solidFill>
                  <a:srgbClr val="E5E0DF"/>
                </a:solidFill>
                <a:latin typeface="Poppins"/>
                <a:ea typeface="Poppins"/>
                <a:cs typeface="Poppins"/>
                <a:sym typeface="Poppins"/>
              </a:rPr>
              <a:t>챗봇 유연성 부족</a:t>
            </a:r>
            <a:endParaRPr b="0" i="0" sz="1950" u="none" cap="none" strike="noStrike"/>
          </a:p>
        </p:txBody>
      </p:sp>
      <p:sp>
        <p:nvSpPr>
          <p:cNvPr id="1380" name="Google Shape;1380;p101"/>
          <p:cNvSpPr/>
          <p:nvPr/>
        </p:nvSpPr>
        <p:spPr>
          <a:xfrm>
            <a:off x="793790" y="5458063"/>
            <a:ext cx="39411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사용자 의도 파악 불분명할 때 존재</a:t>
            </a:r>
            <a:endParaRPr b="0" i="0" sz="1550" u="none" cap="none" strike="noStrike"/>
          </a:p>
        </p:txBody>
      </p:sp>
      <p:sp>
        <p:nvSpPr>
          <p:cNvPr id="1381" name="Google Shape;1381;p101"/>
          <p:cNvSpPr/>
          <p:nvPr/>
        </p:nvSpPr>
        <p:spPr>
          <a:xfrm>
            <a:off x="793790" y="5845016"/>
            <a:ext cx="39411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실제 챗봇 서비스의 특성 미흡</a:t>
            </a:r>
            <a:endParaRPr b="0" i="0" sz="1550" u="none" cap="none" strike="noStrike"/>
          </a:p>
        </p:txBody>
      </p:sp>
      <p:pic>
        <p:nvPicPr>
          <p:cNvPr descr="preencoded.png" id="1382" name="Google Shape;1382;p101"/>
          <p:cNvPicPr preferRelativeResize="0"/>
          <p:nvPr/>
        </p:nvPicPr>
        <p:blipFill rotWithShape="1">
          <a:blip r:embed="rId10">
            <a:alphaModFix/>
          </a:blip>
          <a:srcRect b="0" l="0" r="0" t="0"/>
          <a:stretch/>
        </p:blipFill>
        <p:spPr>
          <a:xfrm>
            <a:off x="5032653" y="2291120"/>
            <a:ext cx="4564976" cy="4564976"/>
          </a:xfrm>
          <a:prstGeom prst="rect">
            <a:avLst/>
          </a:prstGeom>
          <a:noFill/>
          <a:ln>
            <a:noFill/>
          </a:ln>
        </p:spPr>
      </p:pic>
      <p:pic>
        <p:nvPicPr>
          <p:cNvPr descr="preencoded.png" id="1383" name="Google Shape;1383;p101"/>
          <p:cNvPicPr preferRelativeResize="0"/>
          <p:nvPr/>
        </p:nvPicPr>
        <p:blipFill rotWithShape="1">
          <a:blip r:embed="rId11">
            <a:alphaModFix/>
          </a:blip>
          <a:srcRect b="0" l="0" r="0" t="0"/>
          <a:stretch/>
        </p:blipFill>
        <p:spPr>
          <a:xfrm>
            <a:off x="6036766" y="5554801"/>
            <a:ext cx="296942" cy="296942"/>
          </a:xfrm>
          <a:prstGeom prst="rect">
            <a:avLst/>
          </a:prstGeom>
          <a:noFill/>
          <a:ln>
            <a:noFill/>
          </a:ln>
        </p:spPr>
      </p:pic>
      <p:sp>
        <p:nvSpPr>
          <p:cNvPr id="1384" name="Google Shape;1384;p101"/>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descr="preencoded.png" id="1390" name="Google Shape;1390;p102"/>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391" name="Google Shape;1391;p102"/>
          <p:cNvSpPr/>
          <p:nvPr/>
        </p:nvSpPr>
        <p:spPr>
          <a:xfrm>
            <a:off x="0" y="0"/>
            <a:ext cx="14630400" cy="8229600"/>
          </a:xfrm>
          <a:prstGeom prst="rect">
            <a:avLst/>
          </a:prstGeom>
          <a:solidFill>
            <a:srgbClr val="050505">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02"/>
          <p:cNvSpPr/>
          <p:nvPr/>
        </p:nvSpPr>
        <p:spPr>
          <a:xfrm>
            <a:off x="793790" y="1373386"/>
            <a:ext cx="5428774"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2F2F3"/>
              </a:buClr>
              <a:buSzPts val="3900"/>
              <a:buFont typeface="Poppins"/>
              <a:buNone/>
            </a:pPr>
            <a:r>
              <a:rPr i="0" lang="en-US" sz="3900" u="none" cap="none" strike="noStrike">
                <a:solidFill>
                  <a:srgbClr val="F2F2F3"/>
                </a:solidFill>
                <a:latin typeface="Mona Sans SemiBold"/>
                <a:ea typeface="Mona Sans SemiBold"/>
                <a:cs typeface="Mona Sans SemiBold"/>
                <a:sym typeface="Mona Sans SemiBold"/>
              </a:rPr>
              <a:t>향후 서비스 발전 기획방향</a:t>
            </a:r>
            <a:endParaRPr i="0" sz="3900" u="none" cap="none" strike="noStrike">
              <a:latin typeface="Mona Sans SemiBold"/>
              <a:ea typeface="Mona Sans SemiBold"/>
              <a:cs typeface="Mona Sans SemiBold"/>
              <a:sym typeface="Mona Sans SemiBold"/>
            </a:endParaRPr>
          </a:p>
        </p:txBody>
      </p:sp>
      <p:sp>
        <p:nvSpPr>
          <p:cNvPr id="1393" name="Google Shape;1393;p102"/>
          <p:cNvSpPr/>
          <p:nvPr/>
        </p:nvSpPr>
        <p:spPr>
          <a:xfrm>
            <a:off x="793800" y="2597575"/>
            <a:ext cx="1538100" cy="310200"/>
          </a:xfrm>
          <a:prstGeom prst="rect">
            <a:avLst/>
          </a:prstGeom>
          <a:noFill/>
          <a:ln>
            <a:noFill/>
          </a:ln>
        </p:spPr>
        <p:txBody>
          <a:bodyPr anchorCtr="0" anchor="t" bIns="0" lIns="0" spcFirstLastPara="1" rIns="0" wrap="square" tIns="0">
            <a:noAutofit/>
          </a:bodyPr>
          <a:lstStyle/>
          <a:p>
            <a:pPr indent="0" lvl="0" marL="0" marR="0" rtl="0" algn="r">
              <a:lnSpc>
                <a:spcPct val="123076"/>
              </a:lnSpc>
              <a:spcBef>
                <a:spcPts val="0"/>
              </a:spcBef>
              <a:spcAft>
                <a:spcPts val="0"/>
              </a:spcAft>
              <a:buClr>
                <a:srgbClr val="E5E0DF"/>
              </a:buClr>
              <a:buSzPts val="1950"/>
              <a:buFont typeface="Poppins"/>
              <a:buNone/>
            </a:pPr>
            <a:r>
              <a:rPr lang="en-US" sz="1950">
                <a:solidFill>
                  <a:srgbClr val="E5E0DF"/>
                </a:solidFill>
                <a:latin typeface="Poppins"/>
                <a:ea typeface="Poppins"/>
                <a:cs typeface="Poppins"/>
                <a:sym typeface="Poppins"/>
              </a:rPr>
              <a:t>고품질 이미지</a:t>
            </a:r>
            <a:endParaRPr b="0" i="0" sz="1950" u="none" cap="none" strike="noStrike"/>
          </a:p>
        </p:txBody>
      </p:sp>
      <p:sp>
        <p:nvSpPr>
          <p:cNvPr id="1394" name="Google Shape;1394;p102"/>
          <p:cNvSpPr/>
          <p:nvPr/>
        </p:nvSpPr>
        <p:spPr>
          <a:xfrm>
            <a:off x="793790" y="3026807"/>
            <a:ext cx="3941207"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나노바나나 등 고품질 모델 API 활용</a:t>
            </a:r>
            <a:endParaRPr b="0" i="0" sz="1550" u="none" cap="none" strike="noStrike"/>
          </a:p>
        </p:txBody>
      </p:sp>
      <p:sp>
        <p:nvSpPr>
          <p:cNvPr id="1395" name="Google Shape;1395;p102"/>
          <p:cNvSpPr/>
          <p:nvPr/>
        </p:nvSpPr>
        <p:spPr>
          <a:xfrm>
            <a:off x="793790" y="3413760"/>
            <a:ext cx="3941207"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업종별 LoRA로 맞춤 스타일 제공</a:t>
            </a:r>
            <a:endParaRPr b="0" i="0" sz="1550" u="none" cap="none" strike="noStrike"/>
          </a:p>
        </p:txBody>
      </p:sp>
      <p:sp>
        <p:nvSpPr>
          <p:cNvPr id="1396" name="Google Shape;1396;p102"/>
          <p:cNvSpPr/>
          <p:nvPr/>
        </p:nvSpPr>
        <p:spPr>
          <a:xfrm>
            <a:off x="793790" y="3800713"/>
            <a:ext cx="39411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대규모 데이터셋 통해 모델 튜닝</a:t>
            </a:r>
            <a:endParaRPr b="0" i="0" sz="1550" u="none" cap="none" strike="noStrike"/>
          </a:p>
        </p:txBody>
      </p:sp>
      <p:pic>
        <p:nvPicPr>
          <p:cNvPr descr="preencoded.png" id="1397" name="Google Shape;1397;p102"/>
          <p:cNvPicPr preferRelativeResize="0"/>
          <p:nvPr/>
        </p:nvPicPr>
        <p:blipFill rotWithShape="1">
          <a:blip r:embed="rId4">
            <a:alphaModFix/>
          </a:blip>
          <a:srcRect b="0" l="0" r="0" t="0"/>
          <a:stretch/>
        </p:blipFill>
        <p:spPr>
          <a:xfrm>
            <a:off x="5032653" y="2291120"/>
            <a:ext cx="4564975" cy="4564975"/>
          </a:xfrm>
          <a:prstGeom prst="rect">
            <a:avLst/>
          </a:prstGeom>
          <a:noFill/>
          <a:ln>
            <a:noFill/>
          </a:ln>
        </p:spPr>
      </p:pic>
      <p:pic>
        <p:nvPicPr>
          <p:cNvPr descr="preencoded.png" id="1398" name="Google Shape;1398;p102"/>
          <p:cNvPicPr preferRelativeResize="0"/>
          <p:nvPr/>
        </p:nvPicPr>
        <p:blipFill rotWithShape="1">
          <a:blip r:embed="rId5">
            <a:alphaModFix/>
          </a:blip>
          <a:srcRect b="0" l="0" r="0" t="0"/>
          <a:stretch/>
        </p:blipFill>
        <p:spPr>
          <a:xfrm>
            <a:off x="6036766" y="3295233"/>
            <a:ext cx="296942" cy="296942"/>
          </a:xfrm>
          <a:prstGeom prst="rect">
            <a:avLst/>
          </a:prstGeom>
          <a:noFill/>
          <a:ln>
            <a:noFill/>
          </a:ln>
        </p:spPr>
      </p:pic>
      <p:sp>
        <p:nvSpPr>
          <p:cNvPr id="1399" name="Google Shape;1399;p102"/>
          <p:cNvSpPr/>
          <p:nvPr/>
        </p:nvSpPr>
        <p:spPr>
          <a:xfrm>
            <a:off x="9895273" y="2597575"/>
            <a:ext cx="40041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5E0DF"/>
              </a:buClr>
              <a:buSzPts val="1950"/>
              <a:buFont typeface="Poppins"/>
              <a:buNone/>
            </a:pPr>
            <a:r>
              <a:rPr lang="en-US" sz="1950">
                <a:solidFill>
                  <a:srgbClr val="E5E0DF"/>
                </a:solidFill>
                <a:latin typeface="Poppins"/>
                <a:ea typeface="Poppins"/>
                <a:cs typeface="Poppins"/>
                <a:sym typeface="Poppins"/>
              </a:rPr>
              <a:t>유저 친화적 완성형 UI/UX</a:t>
            </a:r>
            <a:endParaRPr b="0" i="0" sz="1950" u="none" cap="none" strike="noStrike"/>
          </a:p>
        </p:txBody>
      </p:sp>
      <p:sp>
        <p:nvSpPr>
          <p:cNvPr id="1400" name="Google Shape;1400;p102"/>
          <p:cNvSpPr/>
          <p:nvPr/>
        </p:nvSpPr>
        <p:spPr>
          <a:xfrm>
            <a:off x="9895284" y="3026807"/>
            <a:ext cx="3941326"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UI/UX 고도화</a:t>
            </a:r>
            <a:endParaRPr b="0" i="0" sz="1550" u="none" cap="none" strike="noStrike"/>
          </a:p>
        </p:txBody>
      </p:sp>
      <p:sp>
        <p:nvSpPr>
          <p:cNvPr id="1401" name="Google Shape;1401;p102"/>
          <p:cNvSpPr/>
          <p:nvPr/>
        </p:nvSpPr>
        <p:spPr>
          <a:xfrm>
            <a:off x="9895284" y="3413760"/>
            <a:ext cx="3941326"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b="0" i="0" lang="en-US" sz="1550" u="none" cap="none" strike="noStrike">
                <a:solidFill>
                  <a:srgbClr val="E5E0DF"/>
                </a:solidFill>
                <a:latin typeface="Roboto"/>
                <a:ea typeface="Roboto"/>
                <a:cs typeface="Roboto"/>
                <a:sym typeface="Roboto"/>
              </a:rPr>
              <a:t>자동 </a:t>
            </a:r>
            <a:r>
              <a:rPr lang="en-US" sz="1550">
                <a:solidFill>
                  <a:srgbClr val="E5E0DF"/>
                </a:solidFill>
                <a:latin typeface="Roboto"/>
                <a:ea typeface="Roboto"/>
                <a:cs typeface="Roboto"/>
                <a:sym typeface="Roboto"/>
              </a:rPr>
              <a:t>레이아웃 엔진 적용</a:t>
            </a:r>
            <a:endParaRPr b="0" i="0" sz="1550" u="none" cap="none" strike="noStrike"/>
          </a:p>
        </p:txBody>
      </p:sp>
      <p:pic>
        <p:nvPicPr>
          <p:cNvPr descr="preencoded.png" id="1402" name="Google Shape;1402;p102"/>
          <p:cNvPicPr preferRelativeResize="0"/>
          <p:nvPr/>
        </p:nvPicPr>
        <p:blipFill rotWithShape="1">
          <a:blip r:embed="rId6">
            <a:alphaModFix/>
          </a:blip>
          <a:srcRect b="0" l="0" r="0" t="0"/>
          <a:stretch/>
        </p:blipFill>
        <p:spPr>
          <a:xfrm>
            <a:off x="5032653" y="2291120"/>
            <a:ext cx="4564975" cy="4564975"/>
          </a:xfrm>
          <a:prstGeom prst="rect">
            <a:avLst/>
          </a:prstGeom>
          <a:noFill/>
          <a:ln>
            <a:noFill/>
          </a:ln>
        </p:spPr>
      </p:pic>
      <p:pic>
        <p:nvPicPr>
          <p:cNvPr descr="preencoded.png" id="1403" name="Google Shape;1403;p102"/>
          <p:cNvPicPr preferRelativeResize="0"/>
          <p:nvPr/>
        </p:nvPicPr>
        <p:blipFill rotWithShape="1">
          <a:blip r:embed="rId7">
            <a:alphaModFix/>
          </a:blip>
          <a:srcRect b="0" l="0" r="0" t="0"/>
          <a:stretch/>
        </p:blipFill>
        <p:spPr>
          <a:xfrm>
            <a:off x="8296335" y="3295233"/>
            <a:ext cx="296942" cy="296942"/>
          </a:xfrm>
          <a:prstGeom prst="rect">
            <a:avLst/>
          </a:prstGeom>
          <a:noFill/>
          <a:ln>
            <a:noFill/>
          </a:ln>
        </p:spPr>
      </p:pic>
      <p:sp>
        <p:nvSpPr>
          <p:cNvPr id="1404" name="Google Shape;1404;p102"/>
          <p:cNvSpPr/>
          <p:nvPr/>
        </p:nvSpPr>
        <p:spPr>
          <a:xfrm>
            <a:off x="9895274" y="5028850"/>
            <a:ext cx="4362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5E0DF"/>
              </a:buClr>
              <a:buSzPts val="1950"/>
              <a:buFont typeface="Poppins"/>
              <a:buNone/>
            </a:pPr>
            <a:r>
              <a:rPr lang="en-US" sz="1950">
                <a:solidFill>
                  <a:srgbClr val="E5E0DF"/>
                </a:solidFill>
                <a:latin typeface="Poppins"/>
                <a:ea typeface="Poppins"/>
                <a:cs typeface="Poppins"/>
                <a:sym typeface="Poppins"/>
              </a:rPr>
              <a:t>서버 동시성.안정성 확보</a:t>
            </a:r>
            <a:endParaRPr b="0" i="0" sz="1950" u="none" cap="none" strike="noStrike"/>
          </a:p>
        </p:txBody>
      </p:sp>
      <p:sp>
        <p:nvSpPr>
          <p:cNvPr id="1405" name="Google Shape;1405;p102"/>
          <p:cNvSpPr/>
          <p:nvPr/>
        </p:nvSpPr>
        <p:spPr>
          <a:xfrm>
            <a:off x="9895284" y="5458063"/>
            <a:ext cx="3941326"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모델 압축.가속화 고도화</a:t>
            </a:r>
            <a:endParaRPr b="0" i="0" sz="1550" u="none" cap="none" strike="noStrike"/>
          </a:p>
        </p:txBody>
      </p:sp>
      <p:sp>
        <p:nvSpPr>
          <p:cNvPr id="1406" name="Google Shape;1406;p102"/>
          <p:cNvSpPr/>
          <p:nvPr/>
        </p:nvSpPr>
        <p:spPr>
          <a:xfrm>
            <a:off x="9895284" y="5845016"/>
            <a:ext cx="3941326"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생성 모델 외부 API 전환</a:t>
            </a:r>
            <a:endParaRPr b="0" i="0" sz="1550" u="none" cap="none" strike="noStrike"/>
          </a:p>
        </p:txBody>
      </p:sp>
      <p:sp>
        <p:nvSpPr>
          <p:cNvPr id="1407" name="Google Shape;1407;p102"/>
          <p:cNvSpPr/>
          <p:nvPr/>
        </p:nvSpPr>
        <p:spPr>
          <a:xfrm>
            <a:off x="9895284" y="6231969"/>
            <a:ext cx="3941326"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비동기 큐.캐싱 전략 강화</a:t>
            </a:r>
            <a:endParaRPr b="0" i="0" sz="1550" u="none" cap="none" strike="noStrike"/>
          </a:p>
        </p:txBody>
      </p:sp>
      <p:pic>
        <p:nvPicPr>
          <p:cNvPr descr="preencoded.png" id="1408" name="Google Shape;1408;p102"/>
          <p:cNvPicPr preferRelativeResize="0"/>
          <p:nvPr/>
        </p:nvPicPr>
        <p:blipFill rotWithShape="1">
          <a:blip r:embed="rId8">
            <a:alphaModFix/>
          </a:blip>
          <a:srcRect b="0" l="0" r="0" t="0"/>
          <a:stretch/>
        </p:blipFill>
        <p:spPr>
          <a:xfrm>
            <a:off x="5032653" y="2291120"/>
            <a:ext cx="4564975" cy="4564975"/>
          </a:xfrm>
          <a:prstGeom prst="rect">
            <a:avLst/>
          </a:prstGeom>
          <a:noFill/>
          <a:ln>
            <a:noFill/>
          </a:ln>
        </p:spPr>
      </p:pic>
      <p:pic>
        <p:nvPicPr>
          <p:cNvPr descr="preencoded.png" id="1409" name="Google Shape;1409;p102"/>
          <p:cNvPicPr preferRelativeResize="0"/>
          <p:nvPr/>
        </p:nvPicPr>
        <p:blipFill rotWithShape="1">
          <a:blip r:embed="rId9">
            <a:alphaModFix/>
          </a:blip>
          <a:srcRect b="0" l="0" r="0" t="0"/>
          <a:stretch/>
        </p:blipFill>
        <p:spPr>
          <a:xfrm>
            <a:off x="8296335" y="5554801"/>
            <a:ext cx="296942" cy="296942"/>
          </a:xfrm>
          <a:prstGeom prst="rect">
            <a:avLst/>
          </a:prstGeom>
          <a:noFill/>
          <a:ln>
            <a:noFill/>
          </a:ln>
        </p:spPr>
      </p:pic>
      <p:sp>
        <p:nvSpPr>
          <p:cNvPr id="1410" name="Google Shape;1410;p102"/>
          <p:cNvSpPr/>
          <p:nvPr/>
        </p:nvSpPr>
        <p:spPr>
          <a:xfrm>
            <a:off x="793800" y="5028850"/>
            <a:ext cx="2817900" cy="310200"/>
          </a:xfrm>
          <a:prstGeom prst="rect">
            <a:avLst/>
          </a:prstGeom>
          <a:noFill/>
          <a:ln>
            <a:noFill/>
          </a:ln>
        </p:spPr>
        <p:txBody>
          <a:bodyPr anchorCtr="0" anchor="t" bIns="0" lIns="0" spcFirstLastPara="1" rIns="0" wrap="square" tIns="0">
            <a:noAutofit/>
          </a:bodyPr>
          <a:lstStyle/>
          <a:p>
            <a:pPr indent="0" lvl="0" marL="0" marR="0" rtl="0" algn="r">
              <a:lnSpc>
                <a:spcPct val="123076"/>
              </a:lnSpc>
              <a:spcBef>
                <a:spcPts val="0"/>
              </a:spcBef>
              <a:spcAft>
                <a:spcPts val="0"/>
              </a:spcAft>
              <a:buClr>
                <a:srgbClr val="E5E0DF"/>
              </a:buClr>
              <a:buSzPts val="1950"/>
              <a:buFont typeface="Poppins"/>
              <a:buNone/>
            </a:pPr>
            <a:r>
              <a:rPr lang="en-US" sz="1950">
                <a:solidFill>
                  <a:srgbClr val="E5E0DF"/>
                </a:solidFill>
                <a:latin typeface="Poppins"/>
                <a:ea typeface="Poppins"/>
                <a:cs typeface="Poppins"/>
                <a:sym typeface="Poppins"/>
              </a:rPr>
              <a:t>멀티턴 마케터 챗봇 고도화</a:t>
            </a:r>
            <a:endParaRPr b="0" i="0" sz="1950" u="none" cap="none" strike="noStrike"/>
          </a:p>
        </p:txBody>
      </p:sp>
      <p:sp>
        <p:nvSpPr>
          <p:cNvPr id="1411" name="Google Shape;1411;p102"/>
          <p:cNvSpPr/>
          <p:nvPr/>
        </p:nvSpPr>
        <p:spPr>
          <a:xfrm>
            <a:off x="793790" y="5458063"/>
            <a:ext cx="3941207"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날씨.지역 기반 자동 제안</a:t>
            </a:r>
            <a:endParaRPr b="0" i="0" sz="1550" u="none" cap="none" strike="noStrike"/>
          </a:p>
        </p:txBody>
      </p:sp>
      <p:sp>
        <p:nvSpPr>
          <p:cNvPr id="1412" name="Google Shape;1412;p102"/>
          <p:cNvSpPr/>
          <p:nvPr/>
        </p:nvSpPr>
        <p:spPr>
          <a:xfrm>
            <a:off x="793790" y="5845016"/>
            <a:ext cx="3941207"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톤.캐릭터 프롬프트 강화</a:t>
            </a:r>
            <a:endParaRPr b="0" i="0" sz="1550" u="none" cap="none" strike="noStrike"/>
          </a:p>
        </p:txBody>
      </p:sp>
      <p:sp>
        <p:nvSpPr>
          <p:cNvPr id="1413" name="Google Shape;1413;p102"/>
          <p:cNvSpPr/>
          <p:nvPr/>
        </p:nvSpPr>
        <p:spPr>
          <a:xfrm>
            <a:off x="793790" y="6231969"/>
            <a:ext cx="3941207" cy="31754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E5E0DF"/>
              </a:buClr>
              <a:buSzPts val="1550"/>
              <a:buFont typeface="Roboto"/>
              <a:buChar char="•"/>
            </a:pPr>
            <a:r>
              <a:rPr lang="en-US" sz="1550">
                <a:solidFill>
                  <a:srgbClr val="E5E0DF"/>
                </a:solidFill>
                <a:latin typeface="Roboto"/>
                <a:ea typeface="Roboto"/>
                <a:cs typeface="Roboto"/>
                <a:sym typeface="Roboto"/>
              </a:rPr>
              <a:t>엣지 케이스 처리 능력 고도화</a:t>
            </a:r>
            <a:endParaRPr b="0" i="0" sz="1550" u="none" cap="none" strike="noStrike"/>
          </a:p>
        </p:txBody>
      </p:sp>
      <p:pic>
        <p:nvPicPr>
          <p:cNvPr descr="preencoded.png" id="1414" name="Google Shape;1414;p102"/>
          <p:cNvPicPr preferRelativeResize="0"/>
          <p:nvPr/>
        </p:nvPicPr>
        <p:blipFill rotWithShape="1">
          <a:blip r:embed="rId10">
            <a:alphaModFix/>
          </a:blip>
          <a:srcRect b="0" l="0" r="0" t="0"/>
          <a:stretch/>
        </p:blipFill>
        <p:spPr>
          <a:xfrm>
            <a:off x="5032653" y="2291120"/>
            <a:ext cx="4564975" cy="4564975"/>
          </a:xfrm>
          <a:prstGeom prst="rect">
            <a:avLst/>
          </a:prstGeom>
          <a:noFill/>
          <a:ln>
            <a:noFill/>
          </a:ln>
        </p:spPr>
      </p:pic>
      <p:pic>
        <p:nvPicPr>
          <p:cNvPr descr="preencoded.png" id="1415" name="Google Shape;1415;p102"/>
          <p:cNvPicPr preferRelativeResize="0"/>
          <p:nvPr/>
        </p:nvPicPr>
        <p:blipFill rotWithShape="1">
          <a:blip r:embed="rId11">
            <a:alphaModFix/>
          </a:blip>
          <a:srcRect b="0" l="0" r="0" t="0"/>
          <a:stretch/>
        </p:blipFill>
        <p:spPr>
          <a:xfrm>
            <a:off x="6036766" y="5554801"/>
            <a:ext cx="296942" cy="296942"/>
          </a:xfrm>
          <a:prstGeom prst="rect">
            <a:avLst/>
          </a:prstGeom>
          <a:noFill/>
          <a:ln>
            <a:noFill/>
          </a:ln>
        </p:spPr>
      </p:pic>
      <p:sp>
        <p:nvSpPr>
          <p:cNvPr id="1416" name="Google Shape;1416;p102"/>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nvSpPr>
        <p:spPr>
          <a:xfrm>
            <a:off x="703200" y="849525"/>
            <a:ext cx="3952800" cy="8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450">
                <a:solidFill>
                  <a:schemeClr val="lt1"/>
                </a:solidFill>
                <a:latin typeface="Poppins Medium"/>
                <a:ea typeface="Poppins Medium"/>
                <a:cs typeface="Poppins Medium"/>
                <a:sym typeface="Poppins Medium"/>
              </a:rPr>
              <a:t>서비스 목적</a:t>
            </a:r>
            <a:endParaRPr sz="3450">
              <a:solidFill>
                <a:schemeClr val="lt1"/>
              </a:solidFill>
              <a:latin typeface="Poppins Medium"/>
              <a:ea typeface="Poppins Medium"/>
              <a:cs typeface="Poppins Medium"/>
              <a:sym typeface="Poppins Medium"/>
            </a:endParaRPr>
          </a:p>
        </p:txBody>
      </p:sp>
      <p:pic>
        <p:nvPicPr>
          <p:cNvPr id="228" name="Google Shape;228;p31"/>
          <p:cNvPicPr preferRelativeResize="0"/>
          <p:nvPr/>
        </p:nvPicPr>
        <p:blipFill>
          <a:blip r:embed="rId3">
            <a:alphaModFix/>
          </a:blip>
          <a:stretch>
            <a:fillRect/>
          </a:stretch>
        </p:blipFill>
        <p:spPr>
          <a:xfrm>
            <a:off x="5051675" y="1675727"/>
            <a:ext cx="3913866" cy="5870799"/>
          </a:xfrm>
          <a:prstGeom prst="rect">
            <a:avLst/>
          </a:prstGeom>
          <a:noFill/>
          <a:ln>
            <a:noFill/>
          </a:ln>
        </p:spPr>
      </p:pic>
      <p:pic>
        <p:nvPicPr>
          <p:cNvPr id="229" name="Google Shape;229;p31"/>
          <p:cNvPicPr preferRelativeResize="0"/>
          <p:nvPr/>
        </p:nvPicPr>
        <p:blipFill>
          <a:blip r:embed="rId4">
            <a:alphaModFix/>
          </a:blip>
          <a:stretch>
            <a:fillRect/>
          </a:stretch>
        </p:blipFill>
        <p:spPr>
          <a:xfrm>
            <a:off x="10309063" y="1675725"/>
            <a:ext cx="3913862" cy="5870794"/>
          </a:xfrm>
          <a:prstGeom prst="rect">
            <a:avLst/>
          </a:prstGeom>
          <a:noFill/>
          <a:ln>
            <a:noFill/>
          </a:ln>
        </p:spPr>
      </p:pic>
      <p:sp>
        <p:nvSpPr>
          <p:cNvPr id="230" name="Google Shape;230;p31"/>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1" name="Google Shape;231;p31"/>
          <p:cNvCxnSpPr/>
          <p:nvPr/>
        </p:nvCxnSpPr>
        <p:spPr>
          <a:xfrm>
            <a:off x="9139613" y="4510400"/>
            <a:ext cx="995400" cy="0"/>
          </a:xfrm>
          <a:prstGeom prst="straightConnector1">
            <a:avLst/>
          </a:prstGeom>
          <a:noFill/>
          <a:ln cap="flat" cmpd="sng" w="28575">
            <a:solidFill>
              <a:srgbClr val="AA9B86"/>
            </a:solidFill>
            <a:prstDash val="solid"/>
            <a:round/>
            <a:headEnd len="med" w="med" type="none"/>
            <a:tailEnd len="med" w="med" type="stealth"/>
          </a:ln>
        </p:spPr>
      </p:cxnSp>
      <p:sp>
        <p:nvSpPr>
          <p:cNvPr id="232" name="Google Shape;232;p31"/>
          <p:cNvSpPr txBox="1"/>
          <p:nvPr/>
        </p:nvSpPr>
        <p:spPr>
          <a:xfrm>
            <a:off x="446000" y="2051375"/>
            <a:ext cx="5048400" cy="564300"/>
          </a:xfrm>
          <a:prstGeom prst="rect">
            <a:avLst/>
          </a:prstGeom>
          <a:noFill/>
          <a:ln>
            <a:noFill/>
          </a:ln>
        </p:spPr>
        <p:txBody>
          <a:bodyPr anchorCtr="0" anchor="t" bIns="94000" lIns="94000" spcFirstLastPara="1" rIns="94000" wrap="square" tIns="94000">
            <a:noAutofit/>
          </a:bodyPr>
          <a:lstStyle/>
          <a:p>
            <a:pPr indent="0" lvl="0" marL="0" rtl="0" algn="l">
              <a:spcBef>
                <a:spcPts val="0"/>
              </a:spcBef>
              <a:spcAft>
                <a:spcPts val="0"/>
              </a:spcAft>
              <a:buNone/>
            </a:pPr>
            <a:r>
              <a:rPr lang="en-US" sz="3278">
                <a:solidFill>
                  <a:schemeClr val="lt1"/>
                </a:solidFill>
                <a:highlight>
                  <a:srgbClr val="DEA05F"/>
                </a:highlight>
                <a:latin typeface="Mona Sans Medium"/>
                <a:ea typeface="Mona Sans Medium"/>
                <a:cs typeface="Mona Sans Medium"/>
                <a:sym typeface="Mona Sans Medium"/>
              </a:rPr>
              <a:t>중장년층 소상공인들에게</a:t>
            </a:r>
            <a:endParaRPr sz="3278">
              <a:solidFill>
                <a:schemeClr val="lt1"/>
              </a:solidFill>
              <a:highlight>
                <a:srgbClr val="DEA05F"/>
              </a:highlight>
              <a:latin typeface="Mona Sans Medium"/>
              <a:ea typeface="Mona Sans Medium"/>
              <a:cs typeface="Mona Sans Medium"/>
              <a:sym typeface="Mona Sans Medium"/>
            </a:endParaRPr>
          </a:p>
          <a:p>
            <a:pPr indent="0" lvl="0" marL="0" rtl="0" algn="l">
              <a:spcBef>
                <a:spcPts val="0"/>
              </a:spcBef>
              <a:spcAft>
                <a:spcPts val="0"/>
              </a:spcAft>
              <a:buNone/>
            </a:pPr>
            <a:r>
              <a:t/>
            </a:r>
            <a:endParaRPr sz="3278">
              <a:solidFill>
                <a:schemeClr val="lt1"/>
              </a:solidFill>
              <a:highlight>
                <a:srgbClr val="DEA05F"/>
              </a:highlight>
              <a:latin typeface="Mona Sans Medium"/>
              <a:ea typeface="Mona Sans Medium"/>
              <a:cs typeface="Mona Sans Medium"/>
              <a:sym typeface="Mona Sans Medium"/>
            </a:endParaRPr>
          </a:p>
        </p:txBody>
      </p:sp>
      <p:sp>
        <p:nvSpPr>
          <p:cNvPr id="233" name="Google Shape;233;p31"/>
          <p:cNvSpPr txBox="1"/>
          <p:nvPr/>
        </p:nvSpPr>
        <p:spPr>
          <a:xfrm>
            <a:off x="880775" y="2615675"/>
            <a:ext cx="6920700" cy="770100"/>
          </a:xfrm>
          <a:prstGeom prst="rect">
            <a:avLst/>
          </a:prstGeom>
          <a:noFill/>
          <a:ln>
            <a:noFill/>
          </a:ln>
        </p:spPr>
        <p:txBody>
          <a:bodyPr anchorCtr="0" anchor="t" bIns="94000" lIns="94000" spcFirstLastPara="1" rIns="94000" wrap="square" tIns="94000">
            <a:noAutofit/>
          </a:bodyPr>
          <a:lstStyle/>
          <a:p>
            <a:pPr indent="0" lvl="0" marL="0" rtl="0" algn="l">
              <a:spcBef>
                <a:spcPts val="0"/>
              </a:spcBef>
              <a:spcAft>
                <a:spcPts val="0"/>
              </a:spcAft>
              <a:buNone/>
            </a:pPr>
            <a:r>
              <a:rPr lang="en-US" sz="3678">
                <a:solidFill>
                  <a:schemeClr val="lt1"/>
                </a:solidFill>
                <a:highlight>
                  <a:srgbClr val="B45F06"/>
                </a:highlight>
                <a:latin typeface="Mona Sans Medium"/>
                <a:ea typeface="Mona Sans Medium"/>
                <a:cs typeface="Mona Sans Medium"/>
                <a:sym typeface="Mona Sans Medium"/>
              </a:rPr>
              <a:t>SNS 마케팅의 진입장벽을 낮추자!  </a:t>
            </a:r>
            <a:endParaRPr sz="3678">
              <a:solidFill>
                <a:schemeClr val="lt1"/>
              </a:solidFill>
              <a:highlight>
                <a:srgbClr val="B45F06"/>
              </a:highlight>
              <a:latin typeface="Mona Sans Medium"/>
              <a:ea typeface="Mona Sans Medium"/>
              <a:cs typeface="Mona Sans Medium"/>
              <a:sym typeface="Mona Sans Medium"/>
            </a:endParaRPr>
          </a:p>
        </p:txBody>
      </p:sp>
      <p:grpSp>
        <p:nvGrpSpPr>
          <p:cNvPr id="234" name="Google Shape;234;p31"/>
          <p:cNvGrpSpPr/>
          <p:nvPr/>
        </p:nvGrpSpPr>
        <p:grpSpPr>
          <a:xfrm>
            <a:off x="720351" y="3616489"/>
            <a:ext cx="3952982" cy="2696183"/>
            <a:chOff x="583250" y="4407325"/>
            <a:chExt cx="4147500" cy="2427900"/>
          </a:xfrm>
        </p:grpSpPr>
        <p:sp>
          <p:nvSpPr>
            <p:cNvPr id="235" name="Google Shape;235;p31"/>
            <p:cNvSpPr/>
            <p:nvPr/>
          </p:nvSpPr>
          <p:spPr>
            <a:xfrm>
              <a:off x="583250" y="4407325"/>
              <a:ext cx="4147500" cy="2427900"/>
            </a:xfrm>
            <a:prstGeom prst="roundRect">
              <a:avLst>
                <a:gd fmla="val 2270" name="adj"/>
              </a:avLst>
            </a:prstGeom>
            <a:solidFill>
              <a:srgbClr val="4040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txBox="1"/>
            <p:nvPr/>
          </p:nvSpPr>
          <p:spPr>
            <a:xfrm>
              <a:off x="665511" y="4646550"/>
              <a:ext cx="3952800" cy="472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Mona Sans"/>
                <a:buAutoNum type="arabicPeriod"/>
              </a:pPr>
              <a:r>
                <a:rPr lang="en-US" sz="1700">
                  <a:solidFill>
                    <a:schemeClr val="lt1"/>
                  </a:solidFill>
                  <a:latin typeface="Mona Sans"/>
                  <a:ea typeface="Mona Sans"/>
                  <a:cs typeface="Mona Sans"/>
                  <a:sym typeface="Mona Sans"/>
                </a:rPr>
                <a:t>음성 인식으로 대화를 통해</a:t>
              </a:r>
              <a:endParaRPr sz="1700">
                <a:solidFill>
                  <a:schemeClr val="lt1"/>
                </a:solidFill>
                <a:latin typeface="Mona Sans"/>
                <a:ea typeface="Mona Sans"/>
                <a:cs typeface="Mona Sans"/>
                <a:sym typeface="Mona Sans"/>
              </a:endParaRPr>
            </a:p>
            <a:p>
              <a:pPr indent="0" lvl="0" marL="457200" rtl="0" algn="l">
                <a:spcBef>
                  <a:spcPts val="0"/>
                </a:spcBef>
                <a:spcAft>
                  <a:spcPts val="0"/>
                </a:spcAft>
                <a:buNone/>
              </a:pPr>
              <a:r>
                <a:rPr lang="en-US" sz="1700">
                  <a:solidFill>
                    <a:schemeClr val="lt1"/>
                  </a:solidFill>
                  <a:latin typeface="Mona Sans"/>
                  <a:ea typeface="Mona Sans"/>
                  <a:cs typeface="Mona Sans"/>
                  <a:sym typeface="Mona Sans"/>
                </a:rPr>
                <a:t>서비스 제공 </a:t>
              </a:r>
              <a:endParaRPr sz="1700">
                <a:solidFill>
                  <a:schemeClr val="lt1"/>
                </a:solidFill>
                <a:latin typeface="Mona Sans"/>
                <a:ea typeface="Mona Sans"/>
                <a:cs typeface="Mona Sans"/>
                <a:sym typeface="Mona Sans"/>
              </a:endParaRPr>
            </a:p>
          </p:txBody>
        </p:sp>
        <p:sp>
          <p:nvSpPr>
            <p:cNvPr id="237" name="Google Shape;237;p31"/>
            <p:cNvSpPr txBox="1"/>
            <p:nvPr/>
          </p:nvSpPr>
          <p:spPr>
            <a:xfrm>
              <a:off x="665522" y="5358815"/>
              <a:ext cx="3952800" cy="11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Mona Sans Medium"/>
                  <a:ea typeface="Mona Sans Medium"/>
                  <a:cs typeface="Mona Sans Medium"/>
                  <a:sym typeface="Mona Sans Medium"/>
                </a:rPr>
                <a:t>  2. </a:t>
              </a:r>
              <a:r>
                <a:rPr lang="en-US" sz="1700">
                  <a:solidFill>
                    <a:schemeClr val="lt1"/>
                  </a:solidFill>
                  <a:latin typeface="Mona Sans Medium"/>
                  <a:ea typeface="Mona Sans Medium"/>
                  <a:cs typeface="Mona Sans Medium"/>
                  <a:sym typeface="Mona Sans Medium"/>
                </a:rPr>
                <a:t>제품 사진 입력시 </a:t>
              </a:r>
              <a:endParaRPr sz="1700">
                <a:solidFill>
                  <a:schemeClr val="lt1"/>
                </a:solidFill>
                <a:latin typeface="Mona Sans Medium"/>
                <a:ea typeface="Mona Sans Medium"/>
                <a:cs typeface="Mona Sans Medium"/>
                <a:sym typeface="Mona Sans Medium"/>
              </a:endParaRPr>
            </a:p>
            <a:p>
              <a:pPr indent="0" lvl="0" marL="0" rtl="0" algn="l">
                <a:spcBef>
                  <a:spcPts val="0"/>
                </a:spcBef>
                <a:spcAft>
                  <a:spcPts val="0"/>
                </a:spcAft>
                <a:buNone/>
              </a:pPr>
              <a:r>
                <a:t/>
              </a:r>
              <a:endParaRPr sz="700">
                <a:solidFill>
                  <a:schemeClr val="lt1"/>
                </a:solidFill>
                <a:latin typeface="Mona Sans Medium"/>
                <a:ea typeface="Mona Sans Medium"/>
                <a:cs typeface="Mona Sans Medium"/>
                <a:sym typeface="Mona Sans Medium"/>
              </a:endParaRPr>
            </a:p>
            <a:p>
              <a:pPr indent="-336550" lvl="0" marL="457200" rtl="0" algn="l">
                <a:spcBef>
                  <a:spcPts val="0"/>
                </a:spcBef>
                <a:spcAft>
                  <a:spcPts val="0"/>
                </a:spcAft>
                <a:buClr>
                  <a:schemeClr val="lt1"/>
                </a:buClr>
                <a:buSzPts val="1700"/>
                <a:buFont typeface="Funnel Sans Light"/>
                <a:buChar char="-"/>
              </a:pPr>
              <a:r>
                <a:rPr lang="en-US" sz="1700">
                  <a:solidFill>
                    <a:schemeClr val="lt1"/>
                  </a:solidFill>
                  <a:latin typeface="Funnel Sans Light"/>
                  <a:ea typeface="Funnel Sans Light"/>
                  <a:cs typeface="Funnel Sans Light"/>
                  <a:sym typeface="Funnel Sans Light"/>
                </a:rPr>
                <a:t>인스타에 원클릭 업로드를 할 수 있는 배경 + 문구가 합성된 </a:t>
              </a:r>
              <a:endParaRPr sz="1700">
                <a:solidFill>
                  <a:schemeClr val="lt1"/>
                </a:solidFill>
                <a:latin typeface="Funnel Sans Light"/>
                <a:ea typeface="Funnel Sans Light"/>
                <a:cs typeface="Funnel Sans Light"/>
                <a:sym typeface="Funnel Sans Light"/>
              </a:endParaRPr>
            </a:p>
            <a:p>
              <a:pPr indent="0" lvl="0" marL="457200" rtl="0" algn="l">
                <a:spcBef>
                  <a:spcPts val="0"/>
                </a:spcBef>
                <a:spcAft>
                  <a:spcPts val="0"/>
                </a:spcAft>
                <a:buNone/>
              </a:pPr>
              <a:r>
                <a:rPr lang="en-US" sz="1700">
                  <a:solidFill>
                    <a:schemeClr val="lt1"/>
                  </a:solidFill>
                  <a:latin typeface="Funnel Sans Light"/>
                  <a:ea typeface="Funnel Sans Light"/>
                  <a:cs typeface="Funnel Sans Light"/>
                  <a:sym typeface="Funnel Sans Light"/>
                </a:rPr>
                <a:t>이미지, 릴스 및 해시태그 제공  </a:t>
              </a:r>
              <a:endParaRPr sz="1700">
                <a:solidFill>
                  <a:schemeClr val="lt1"/>
                </a:solidFill>
                <a:latin typeface="Funnel Sans Light"/>
                <a:ea typeface="Funnel Sans Light"/>
                <a:cs typeface="Funnel Sans Light"/>
                <a:sym typeface="Funnel Sans Light"/>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03"/>
          <p:cNvSpPr/>
          <p:nvPr/>
        </p:nvSpPr>
        <p:spPr>
          <a:xfrm>
            <a:off x="793790" y="2827258"/>
            <a:ext cx="13042821" cy="1860590"/>
          </a:xfrm>
          <a:prstGeom prst="rect">
            <a:avLst/>
          </a:prstGeom>
          <a:noFill/>
          <a:ln>
            <a:noFill/>
          </a:ln>
        </p:spPr>
        <p:txBody>
          <a:bodyPr anchorCtr="0" anchor="t" bIns="0" lIns="0" spcFirstLastPara="1" rIns="0" wrap="square" tIns="0">
            <a:noAutofit/>
          </a:bodyPr>
          <a:lstStyle/>
          <a:p>
            <a:pPr indent="0" lvl="0" marL="0" marR="0" rtl="0" algn="l">
              <a:lnSpc>
                <a:spcPct val="125213"/>
              </a:lnSpc>
              <a:spcBef>
                <a:spcPts val="0"/>
              </a:spcBef>
              <a:spcAft>
                <a:spcPts val="0"/>
              </a:spcAft>
              <a:buClr>
                <a:srgbClr val="F2F2F3"/>
              </a:buClr>
              <a:buSzPts val="11700"/>
              <a:buFont typeface="Poppins"/>
              <a:buNone/>
            </a:pPr>
            <a:r>
              <a:rPr i="0" lang="en-US" sz="11700" u="none" cap="none" strike="noStrike">
                <a:solidFill>
                  <a:srgbClr val="F2F2F3"/>
                </a:solidFill>
                <a:latin typeface="Mona Sans Medium"/>
                <a:ea typeface="Mona Sans Medium"/>
                <a:cs typeface="Mona Sans Medium"/>
                <a:sym typeface="Mona Sans Medium"/>
              </a:rPr>
              <a:t>Thank You</a:t>
            </a:r>
            <a:endParaRPr i="0" sz="11700" u="none" cap="none" strike="noStrike">
              <a:latin typeface="Mona Sans Medium"/>
              <a:ea typeface="Mona Sans Medium"/>
              <a:cs typeface="Mona Sans Medium"/>
              <a:sym typeface="Mona Sans Medium"/>
            </a:endParaRPr>
          </a:p>
        </p:txBody>
      </p:sp>
      <p:sp>
        <p:nvSpPr>
          <p:cNvPr id="1423" name="Google Shape;1423;p103"/>
          <p:cNvSpPr/>
          <p:nvPr/>
        </p:nvSpPr>
        <p:spPr>
          <a:xfrm>
            <a:off x="793790" y="5084683"/>
            <a:ext cx="130428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5E0DF"/>
              </a:buClr>
              <a:buSzPts val="1550"/>
              <a:buFont typeface="Roboto"/>
              <a:buNone/>
            </a:pPr>
            <a:r>
              <a:rPr b="0" i="0" lang="en-US" sz="1550" u="none" cap="none" strike="noStrike">
                <a:solidFill>
                  <a:srgbClr val="E5E0DF"/>
                </a:solidFill>
                <a:latin typeface="Roboto"/>
                <a:ea typeface="Roboto"/>
                <a:cs typeface="Roboto"/>
                <a:sym typeface="Roboto"/>
              </a:rPr>
              <a:t>들어주셔서 감사합니다.</a:t>
            </a:r>
            <a:endParaRPr b="0" i="0" sz="1550" u="none" cap="none" strike="noStrike"/>
          </a:p>
        </p:txBody>
      </p:sp>
      <p:sp>
        <p:nvSpPr>
          <p:cNvPr id="1424" name="Google Shape;1424;p103"/>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04"/>
          <p:cNvSpPr/>
          <p:nvPr/>
        </p:nvSpPr>
        <p:spPr>
          <a:xfrm>
            <a:off x="793820" y="2898175"/>
            <a:ext cx="4715100" cy="17292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2F2F3"/>
              </a:buClr>
              <a:buSzPts val="3900"/>
              <a:buFont typeface="Poppins"/>
              <a:buNone/>
            </a:pPr>
            <a:r>
              <a:rPr i="0" lang="en-US" sz="11700" u="none" cap="none" strike="noStrike">
                <a:solidFill>
                  <a:srgbClr val="F2F2F3"/>
                </a:solidFill>
                <a:latin typeface="Mona Sans ExtraBold"/>
                <a:ea typeface="Mona Sans ExtraBold"/>
                <a:cs typeface="Mona Sans ExtraBold"/>
                <a:sym typeface="Mona Sans ExtraBold"/>
              </a:rPr>
              <a:t>Q &amp; A</a:t>
            </a:r>
            <a:endParaRPr i="0" sz="11700" u="none" cap="none" strike="noStrike">
              <a:latin typeface="Mona Sans ExtraBold"/>
              <a:ea typeface="Mona Sans ExtraBold"/>
              <a:cs typeface="Mona Sans ExtraBold"/>
              <a:sym typeface="Mona Sans ExtraBold"/>
            </a:endParaRPr>
          </a:p>
        </p:txBody>
      </p:sp>
      <p:sp>
        <p:nvSpPr>
          <p:cNvPr id="1431" name="Google Shape;1431;p104"/>
          <p:cNvSpPr/>
          <p:nvPr/>
        </p:nvSpPr>
        <p:spPr>
          <a:xfrm>
            <a:off x="12729725" y="7596550"/>
            <a:ext cx="1830300" cy="564300"/>
          </a:xfrm>
          <a:prstGeom prst="rect">
            <a:avLst/>
          </a:prstGeom>
          <a:solidFill>
            <a:srgbClr val="0505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2"/>
          <p:cNvPicPr preferRelativeResize="0"/>
          <p:nvPr/>
        </p:nvPicPr>
        <p:blipFill>
          <a:blip r:embed="rId3">
            <a:alphaModFix/>
          </a:blip>
          <a:stretch>
            <a:fillRect/>
          </a:stretch>
        </p:blipFill>
        <p:spPr>
          <a:xfrm>
            <a:off x="0" y="0"/>
            <a:ext cx="14630400" cy="8229601"/>
          </a:xfrm>
          <a:prstGeom prst="rect">
            <a:avLst/>
          </a:prstGeom>
          <a:noFill/>
          <a:ln>
            <a:noFill/>
          </a:ln>
        </p:spPr>
      </p:pic>
      <p:sp>
        <p:nvSpPr>
          <p:cNvPr id="244" name="Google Shape;244;p32"/>
          <p:cNvSpPr/>
          <p:nvPr/>
        </p:nvSpPr>
        <p:spPr>
          <a:xfrm>
            <a:off x="0" y="0"/>
            <a:ext cx="14630400" cy="8229600"/>
          </a:xfrm>
          <a:prstGeom prst="rect">
            <a:avLst/>
          </a:prstGeom>
          <a:solidFill>
            <a:srgbClr val="000000">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a:off x="793804" y="2621525"/>
            <a:ext cx="76656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F2F2F3"/>
              </a:buClr>
              <a:buSzPts val="3900"/>
              <a:buFont typeface="Poppins"/>
              <a:buNone/>
            </a:pPr>
            <a:r>
              <a:rPr b="1" lang="en-US" sz="3900">
                <a:solidFill>
                  <a:srgbClr val="F2F2F3"/>
                </a:solidFill>
                <a:latin typeface="Poppins"/>
                <a:ea typeface="Poppins"/>
                <a:cs typeface="Poppins"/>
                <a:sym typeface="Poppins"/>
              </a:rPr>
              <a:t>Service Demonstration</a:t>
            </a:r>
            <a:endParaRPr b="0" i="0" sz="3900" u="none" cap="none" strike="noStrike"/>
          </a:p>
        </p:txBody>
      </p:sp>
      <p:sp>
        <p:nvSpPr>
          <p:cNvPr id="246" name="Google Shape;246;p32"/>
          <p:cNvSpPr/>
          <p:nvPr/>
        </p:nvSpPr>
        <p:spPr>
          <a:xfrm>
            <a:off x="839150" y="3353550"/>
            <a:ext cx="1519500" cy="845100"/>
          </a:xfrm>
          <a:prstGeom prst="rect">
            <a:avLst/>
          </a:prstGeom>
          <a:noFill/>
          <a:ln>
            <a:noFill/>
          </a:ln>
        </p:spPr>
        <p:txBody>
          <a:bodyPr anchorCtr="0" anchor="ctr" bIns="0" lIns="0" spcFirstLastPara="1" rIns="0" wrap="square" tIns="0">
            <a:noAutofit/>
          </a:bodyPr>
          <a:lstStyle/>
          <a:p>
            <a:pPr indent="0" lvl="0" marL="0" marR="0" rtl="0" algn="ctr">
              <a:lnSpc>
                <a:spcPct val="161290"/>
              </a:lnSpc>
              <a:spcBef>
                <a:spcPts val="0"/>
              </a:spcBef>
              <a:spcAft>
                <a:spcPts val="0"/>
              </a:spcAft>
              <a:buClr>
                <a:srgbClr val="C4B5A0"/>
              </a:buClr>
              <a:buSzPts val="1550"/>
              <a:buFont typeface="Roboto"/>
              <a:buNone/>
            </a:pPr>
            <a:r>
              <a:rPr lang="en-US" sz="2850" u="sng">
                <a:solidFill>
                  <a:schemeClr val="hlink"/>
                </a:solidFill>
                <a:latin typeface="Roboto"/>
                <a:ea typeface="Roboto"/>
                <a:cs typeface="Roboto"/>
                <a:sym typeface="Roboto"/>
                <a:hlinkClick r:id="rId4"/>
              </a:rPr>
              <a:t>서버 링크</a:t>
            </a:r>
            <a:endParaRPr b="0" i="0" sz="28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